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12192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342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88108" y="0"/>
            <a:ext cx="9803892" cy="6857996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2543" y="475487"/>
            <a:ext cx="2481072" cy="438912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18159" y="2389632"/>
            <a:ext cx="6550914" cy="195605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98119" y="2825572"/>
            <a:ext cx="10995761" cy="1010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4/9/2024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41546C"/>
                </a:solidFill>
                <a:latin typeface="Palatino Linotype"/>
                <a:cs typeface="Palatino Linotyp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4/9/2024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41546C"/>
                </a:solidFill>
                <a:latin typeface="Palatino Linotype"/>
                <a:cs typeface="Palatino Linotyp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657845" y="1782826"/>
            <a:ext cx="3875404" cy="4451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545454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4/9/2024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4067556" y="2124456"/>
            <a:ext cx="3886200" cy="3888104"/>
          </a:xfrm>
          <a:custGeom>
            <a:avLst/>
            <a:gdLst/>
            <a:ahLst/>
            <a:cxnLst/>
            <a:rect l="l" t="t" r="r" b="b"/>
            <a:pathLst>
              <a:path w="3886200" h="3888104">
                <a:moveTo>
                  <a:pt x="1943100" y="0"/>
                </a:moveTo>
                <a:lnTo>
                  <a:pt x="1894462" y="597"/>
                </a:lnTo>
                <a:lnTo>
                  <a:pt x="1846119" y="2379"/>
                </a:lnTo>
                <a:lnTo>
                  <a:pt x="1798083" y="5331"/>
                </a:lnTo>
                <a:lnTo>
                  <a:pt x="1750369" y="9441"/>
                </a:lnTo>
                <a:lnTo>
                  <a:pt x="1702990" y="14694"/>
                </a:lnTo>
                <a:lnTo>
                  <a:pt x="1655961" y="21077"/>
                </a:lnTo>
                <a:lnTo>
                  <a:pt x="1609295" y="28574"/>
                </a:lnTo>
                <a:lnTo>
                  <a:pt x="1563007" y="37173"/>
                </a:lnTo>
                <a:lnTo>
                  <a:pt x="1517110" y="46859"/>
                </a:lnTo>
                <a:lnTo>
                  <a:pt x="1471618" y="57619"/>
                </a:lnTo>
                <a:lnTo>
                  <a:pt x="1426545" y="69439"/>
                </a:lnTo>
                <a:lnTo>
                  <a:pt x="1381905" y="82304"/>
                </a:lnTo>
                <a:lnTo>
                  <a:pt x="1337711" y="96200"/>
                </a:lnTo>
                <a:lnTo>
                  <a:pt x="1293979" y="111115"/>
                </a:lnTo>
                <a:lnTo>
                  <a:pt x="1250721" y="127033"/>
                </a:lnTo>
                <a:lnTo>
                  <a:pt x="1207952" y="143942"/>
                </a:lnTo>
                <a:lnTo>
                  <a:pt x="1165685" y="161826"/>
                </a:lnTo>
                <a:lnTo>
                  <a:pt x="1123935" y="180673"/>
                </a:lnTo>
                <a:lnTo>
                  <a:pt x="1082715" y="200467"/>
                </a:lnTo>
                <a:lnTo>
                  <a:pt x="1042040" y="221196"/>
                </a:lnTo>
                <a:lnTo>
                  <a:pt x="1001923" y="242846"/>
                </a:lnTo>
                <a:lnTo>
                  <a:pt x="962377" y="265401"/>
                </a:lnTo>
                <a:lnTo>
                  <a:pt x="923418" y="288850"/>
                </a:lnTo>
                <a:lnTo>
                  <a:pt x="885059" y="313176"/>
                </a:lnTo>
                <a:lnTo>
                  <a:pt x="847313" y="338368"/>
                </a:lnTo>
                <a:lnTo>
                  <a:pt x="810196" y="364410"/>
                </a:lnTo>
                <a:lnTo>
                  <a:pt x="773720" y="391289"/>
                </a:lnTo>
                <a:lnTo>
                  <a:pt x="737899" y="418991"/>
                </a:lnTo>
                <a:lnTo>
                  <a:pt x="702748" y="447502"/>
                </a:lnTo>
                <a:lnTo>
                  <a:pt x="668281" y="476808"/>
                </a:lnTo>
                <a:lnTo>
                  <a:pt x="634511" y="506895"/>
                </a:lnTo>
                <a:lnTo>
                  <a:pt x="601452" y="537749"/>
                </a:lnTo>
                <a:lnTo>
                  <a:pt x="569118" y="569356"/>
                </a:lnTo>
                <a:lnTo>
                  <a:pt x="537524" y="601703"/>
                </a:lnTo>
                <a:lnTo>
                  <a:pt x="506682" y="634775"/>
                </a:lnTo>
                <a:lnTo>
                  <a:pt x="476607" y="668559"/>
                </a:lnTo>
                <a:lnTo>
                  <a:pt x="447313" y="703040"/>
                </a:lnTo>
                <a:lnTo>
                  <a:pt x="418814" y="738205"/>
                </a:lnTo>
                <a:lnTo>
                  <a:pt x="391124" y="774040"/>
                </a:lnTo>
                <a:lnTo>
                  <a:pt x="364256" y="810531"/>
                </a:lnTo>
                <a:lnTo>
                  <a:pt x="338225" y="847663"/>
                </a:lnTo>
                <a:lnTo>
                  <a:pt x="313044" y="885423"/>
                </a:lnTo>
                <a:lnTo>
                  <a:pt x="288727" y="923798"/>
                </a:lnTo>
                <a:lnTo>
                  <a:pt x="265288" y="962772"/>
                </a:lnTo>
                <a:lnTo>
                  <a:pt x="242742" y="1002333"/>
                </a:lnTo>
                <a:lnTo>
                  <a:pt x="221102" y="1042466"/>
                </a:lnTo>
                <a:lnTo>
                  <a:pt x="200382" y="1083157"/>
                </a:lnTo>
                <a:lnTo>
                  <a:pt x="180595" y="1124393"/>
                </a:lnTo>
                <a:lnTo>
                  <a:pt x="161757" y="1166159"/>
                </a:lnTo>
                <a:lnTo>
                  <a:pt x="143880" y="1208442"/>
                </a:lnTo>
                <a:lnTo>
                  <a:pt x="126979" y="1251228"/>
                </a:lnTo>
                <a:lnTo>
                  <a:pt x="111067" y="1294502"/>
                </a:lnTo>
                <a:lnTo>
                  <a:pt x="96159" y="1338251"/>
                </a:lnTo>
                <a:lnTo>
                  <a:pt x="82268" y="1382461"/>
                </a:lnTo>
                <a:lnTo>
                  <a:pt x="69409" y="1427118"/>
                </a:lnTo>
                <a:lnTo>
                  <a:pt x="57594" y="1472208"/>
                </a:lnTo>
                <a:lnTo>
                  <a:pt x="46839" y="1517717"/>
                </a:lnTo>
                <a:lnTo>
                  <a:pt x="37157" y="1563631"/>
                </a:lnTo>
                <a:lnTo>
                  <a:pt x="28562" y="1609937"/>
                </a:lnTo>
                <a:lnTo>
                  <a:pt x="21068" y="1656620"/>
                </a:lnTo>
                <a:lnTo>
                  <a:pt x="14688" y="1703666"/>
                </a:lnTo>
                <a:lnTo>
                  <a:pt x="9437" y="1751062"/>
                </a:lnTo>
                <a:lnTo>
                  <a:pt x="5329" y="1798793"/>
                </a:lnTo>
                <a:lnTo>
                  <a:pt x="2378" y="1846846"/>
                </a:lnTo>
                <a:lnTo>
                  <a:pt x="596" y="1895207"/>
                </a:lnTo>
                <a:lnTo>
                  <a:pt x="0" y="1943862"/>
                </a:lnTo>
                <a:lnTo>
                  <a:pt x="596" y="1992516"/>
                </a:lnTo>
                <a:lnTo>
                  <a:pt x="2378" y="2040877"/>
                </a:lnTo>
                <a:lnTo>
                  <a:pt x="5329" y="2088930"/>
                </a:lnTo>
                <a:lnTo>
                  <a:pt x="9437" y="2136661"/>
                </a:lnTo>
                <a:lnTo>
                  <a:pt x="14688" y="2184057"/>
                </a:lnTo>
                <a:lnTo>
                  <a:pt x="21068" y="2231103"/>
                </a:lnTo>
                <a:lnTo>
                  <a:pt x="28562" y="2277786"/>
                </a:lnTo>
                <a:lnTo>
                  <a:pt x="37157" y="2324092"/>
                </a:lnTo>
                <a:lnTo>
                  <a:pt x="46839" y="2370006"/>
                </a:lnTo>
                <a:lnTo>
                  <a:pt x="57594" y="2415515"/>
                </a:lnTo>
                <a:lnTo>
                  <a:pt x="69409" y="2460605"/>
                </a:lnTo>
                <a:lnTo>
                  <a:pt x="82268" y="2505262"/>
                </a:lnTo>
                <a:lnTo>
                  <a:pt x="96159" y="2549472"/>
                </a:lnTo>
                <a:lnTo>
                  <a:pt x="111067" y="2593221"/>
                </a:lnTo>
                <a:lnTo>
                  <a:pt x="126979" y="2636495"/>
                </a:lnTo>
                <a:lnTo>
                  <a:pt x="143880" y="2679281"/>
                </a:lnTo>
                <a:lnTo>
                  <a:pt x="161757" y="2721564"/>
                </a:lnTo>
                <a:lnTo>
                  <a:pt x="180595" y="2763330"/>
                </a:lnTo>
                <a:lnTo>
                  <a:pt x="200382" y="2804566"/>
                </a:lnTo>
                <a:lnTo>
                  <a:pt x="221102" y="2845257"/>
                </a:lnTo>
                <a:lnTo>
                  <a:pt x="242742" y="2885390"/>
                </a:lnTo>
                <a:lnTo>
                  <a:pt x="265288" y="2924951"/>
                </a:lnTo>
                <a:lnTo>
                  <a:pt x="288727" y="2963925"/>
                </a:lnTo>
                <a:lnTo>
                  <a:pt x="313044" y="3002300"/>
                </a:lnTo>
                <a:lnTo>
                  <a:pt x="338225" y="3040060"/>
                </a:lnTo>
                <a:lnTo>
                  <a:pt x="364256" y="3077192"/>
                </a:lnTo>
                <a:lnTo>
                  <a:pt x="391124" y="3113683"/>
                </a:lnTo>
                <a:lnTo>
                  <a:pt x="418814" y="3149518"/>
                </a:lnTo>
                <a:lnTo>
                  <a:pt x="447313" y="3184683"/>
                </a:lnTo>
                <a:lnTo>
                  <a:pt x="476607" y="3219164"/>
                </a:lnTo>
                <a:lnTo>
                  <a:pt x="506682" y="3252948"/>
                </a:lnTo>
                <a:lnTo>
                  <a:pt x="537524" y="3286020"/>
                </a:lnTo>
                <a:lnTo>
                  <a:pt x="569118" y="3318367"/>
                </a:lnTo>
                <a:lnTo>
                  <a:pt x="601452" y="3349974"/>
                </a:lnTo>
                <a:lnTo>
                  <a:pt x="634511" y="3380828"/>
                </a:lnTo>
                <a:lnTo>
                  <a:pt x="668281" y="3410915"/>
                </a:lnTo>
                <a:lnTo>
                  <a:pt x="702748" y="3440221"/>
                </a:lnTo>
                <a:lnTo>
                  <a:pt x="737899" y="3468732"/>
                </a:lnTo>
                <a:lnTo>
                  <a:pt x="773720" y="3496434"/>
                </a:lnTo>
                <a:lnTo>
                  <a:pt x="810196" y="3523313"/>
                </a:lnTo>
                <a:lnTo>
                  <a:pt x="847313" y="3549355"/>
                </a:lnTo>
                <a:lnTo>
                  <a:pt x="885059" y="3574547"/>
                </a:lnTo>
                <a:lnTo>
                  <a:pt x="923418" y="3598873"/>
                </a:lnTo>
                <a:lnTo>
                  <a:pt x="962377" y="3622322"/>
                </a:lnTo>
                <a:lnTo>
                  <a:pt x="1001923" y="3644877"/>
                </a:lnTo>
                <a:lnTo>
                  <a:pt x="1042040" y="3666527"/>
                </a:lnTo>
                <a:lnTo>
                  <a:pt x="1082715" y="3687256"/>
                </a:lnTo>
                <a:lnTo>
                  <a:pt x="1123935" y="3707050"/>
                </a:lnTo>
                <a:lnTo>
                  <a:pt x="1165685" y="3725897"/>
                </a:lnTo>
                <a:lnTo>
                  <a:pt x="1207952" y="3743781"/>
                </a:lnTo>
                <a:lnTo>
                  <a:pt x="1250721" y="3760690"/>
                </a:lnTo>
                <a:lnTo>
                  <a:pt x="1293979" y="3776608"/>
                </a:lnTo>
                <a:lnTo>
                  <a:pt x="1337711" y="3791523"/>
                </a:lnTo>
                <a:lnTo>
                  <a:pt x="1381905" y="3805419"/>
                </a:lnTo>
                <a:lnTo>
                  <a:pt x="1426545" y="3818284"/>
                </a:lnTo>
                <a:lnTo>
                  <a:pt x="1471618" y="3830104"/>
                </a:lnTo>
                <a:lnTo>
                  <a:pt x="1517110" y="3840864"/>
                </a:lnTo>
                <a:lnTo>
                  <a:pt x="1563007" y="3850550"/>
                </a:lnTo>
                <a:lnTo>
                  <a:pt x="1609295" y="3859149"/>
                </a:lnTo>
                <a:lnTo>
                  <a:pt x="1655961" y="3866646"/>
                </a:lnTo>
                <a:lnTo>
                  <a:pt x="1702990" y="3873029"/>
                </a:lnTo>
                <a:lnTo>
                  <a:pt x="1750369" y="3878282"/>
                </a:lnTo>
                <a:lnTo>
                  <a:pt x="1798083" y="3882392"/>
                </a:lnTo>
                <a:lnTo>
                  <a:pt x="1846119" y="3885344"/>
                </a:lnTo>
                <a:lnTo>
                  <a:pt x="1894462" y="3887126"/>
                </a:lnTo>
                <a:lnTo>
                  <a:pt x="1943100" y="3887724"/>
                </a:lnTo>
                <a:lnTo>
                  <a:pt x="1991737" y="3887126"/>
                </a:lnTo>
                <a:lnTo>
                  <a:pt x="2040080" y="3885344"/>
                </a:lnTo>
                <a:lnTo>
                  <a:pt x="2088116" y="3882392"/>
                </a:lnTo>
                <a:lnTo>
                  <a:pt x="2135830" y="3878282"/>
                </a:lnTo>
                <a:lnTo>
                  <a:pt x="2183209" y="3873029"/>
                </a:lnTo>
                <a:lnTo>
                  <a:pt x="2230238" y="3866646"/>
                </a:lnTo>
                <a:lnTo>
                  <a:pt x="2276904" y="3859149"/>
                </a:lnTo>
                <a:lnTo>
                  <a:pt x="2323192" y="3850550"/>
                </a:lnTo>
                <a:lnTo>
                  <a:pt x="2369089" y="3840864"/>
                </a:lnTo>
                <a:lnTo>
                  <a:pt x="2414581" y="3830104"/>
                </a:lnTo>
                <a:lnTo>
                  <a:pt x="2459654" y="3818284"/>
                </a:lnTo>
                <a:lnTo>
                  <a:pt x="2504294" y="3805419"/>
                </a:lnTo>
                <a:lnTo>
                  <a:pt x="2548488" y="3791523"/>
                </a:lnTo>
                <a:lnTo>
                  <a:pt x="2592220" y="3776608"/>
                </a:lnTo>
                <a:lnTo>
                  <a:pt x="2635478" y="3760690"/>
                </a:lnTo>
                <a:lnTo>
                  <a:pt x="2678247" y="3743781"/>
                </a:lnTo>
                <a:lnTo>
                  <a:pt x="2720514" y="3725897"/>
                </a:lnTo>
                <a:lnTo>
                  <a:pt x="2762264" y="3707050"/>
                </a:lnTo>
                <a:lnTo>
                  <a:pt x="2803484" y="3687256"/>
                </a:lnTo>
                <a:lnTo>
                  <a:pt x="2844159" y="3666527"/>
                </a:lnTo>
                <a:lnTo>
                  <a:pt x="2884276" y="3644877"/>
                </a:lnTo>
                <a:lnTo>
                  <a:pt x="2923822" y="3622322"/>
                </a:lnTo>
                <a:lnTo>
                  <a:pt x="2962781" y="3598873"/>
                </a:lnTo>
                <a:lnTo>
                  <a:pt x="3001140" y="3574547"/>
                </a:lnTo>
                <a:lnTo>
                  <a:pt x="3038886" y="3549355"/>
                </a:lnTo>
                <a:lnTo>
                  <a:pt x="3076003" y="3523313"/>
                </a:lnTo>
                <a:lnTo>
                  <a:pt x="3112479" y="3496434"/>
                </a:lnTo>
                <a:lnTo>
                  <a:pt x="3148300" y="3468732"/>
                </a:lnTo>
                <a:lnTo>
                  <a:pt x="3183451" y="3440221"/>
                </a:lnTo>
                <a:lnTo>
                  <a:pt x="3217918" y="3410915"/>
                </a:lnTo>
                <a:lnTo>
                  <a:pt x="3251688" y="3380828"/>
                </a:lnTo>
                <a:lnTo>
                  <a:pt x="3284747" y="3349974"/>
                </a:lnTo>
                <a:lnTo>
                  <a:pt x="3317081" y="3318367"/>
                </a:lnTo>
                <a:lnTo>
                  <a:pt x="3348675" y="3286020"/>
                </a:lnTo>
                <a:lnTo>
                  <a:pt x="3379517" y="3252948"/>
                </a:lnTo>
                <a:lnTo>
                  <a:pt x="3409592" y="3219164"/>
                </a:lnTo>
                <a:lnTo>
                  <a:pt x="3438886" y="3184683"/>
                </a:lnTo>
                <a:lnTo>
                  <a:pt x="3467385" y="3149518"/>
                </a:lnTo>
                <a:lnTo>
                  <a:pt x="3495075" y="3113683"/>
                </a:lnTo>
                <a:lnTo>
                  <a:pt x="3521943" y="3077192"/>
                </a:lnTo>
                <a:lnTo>
                  <a:pt x="3547974" y="3040060"/>
                </a:lnTo>
                <a:lnTo>
                  <a:pt x="3573155" y="3002300"/>
                </a:lnTo>
                <a:lnTo>
                  <a:pt x="3597472" y="2963925"/>
                </a:lnTo>
                <a:lnTo>
                  <a:pt x="3620911" y="2924951"/>
                </a:lnTo>
                <a:lnTo>
                  <a:pt x="3643457" y="2885390"/>
                </a:lnTo>
                <a:lnTo>
                  <a:pt x="3665097" y="2845257"/>
                </a:lnTo>
                <a:lnTo>
                  <a:pt x="3685817" y="2804566"/>
                </a:lnTo>
                <a:lnTo>
                  <a:pt x="3705604" y="2763330"/>
                </a:lnTo>
                <a:lnTo>
                  <a:pt x="3724442" y="2721564"/>
                </a:lnTo>
                <a:lnTo>
                  <a:pt x="3742319" y="2679281"/>
                </a:lnTo>
                <a:lnTo>
                  <a:pt x="3759220" y="2636495"/>
                </a:lnTo>
                <a:lnTo>
                  <a:pt x="3775132" y="2593221"/>
                </a:lnTo>
                <a:lnTo>
                  <a:pt x="3790040" y="2549472"/>
                </a:lnTo>
                <a:lnTo>
                  <a:pt x="3803931" y="2505262"/>
                </a:lnTo>
                <a:lnTo>
                  <a:pt x="3816790" y="2460605"/>
                </a:lnTo>
                <a:lnTo>
                  <a:pt x="3828605" y="2415515"/>
                </a:lnTo>
                <a:lnTo>
                  <a:pt x="3839360" y="2370006"/>
                </a:lnTo>
                <a:lnTo>
                  <a:pt x="3849042" y="2324092"/>
                </a:lnTo>
                <a:lnTo>
                  <a:pt x="3857637" y="2277786"/>
                </a:lnTo>
                <a:lnTo>
                  <a:pt x="3865131" y="2231103"/>
                </a:lnTo>
                <a:lnTo>
                  <a:pt x="3871511" y="2184057"/>
                </a:lnTo>
                <a:lnTo>
                  <a:pt x="3876762" y="2136661"/>
                </a:lnTo>
                <a:lnTo>
                  <a:pt x="3880870" y="2088930"/>
                </a:lnTo>
                <a:lnTo>
                  <a:pt x="3883821" y="2040877"/>
                </a:lnTo>
                <a:lnTo>
                  <a:pt x="3885603" y="1992516"/>
                </a:lnTo>
                <a:lnTo>
                  <a:pt x="3886200" y="1943862"/>
                </a:lnTo>
                <a:lnTo>
                  <a:pt x="3885603" y="1895207"/>
                </a:lnTo>
                <a:lnTo>
                  <a:pt x="3883821" y="1846846"/>
                </a:lnTo>
                <a:lnTo>
                  <a:pt x="3880870" y="1798793"/>
                </a:lnTo>
                <a:lnTo>
                  <a:pt x="3876762" y="1751062"/>
                </a:lnTo>
                <a:lnTo>
                  <a:pt x="3871511" y="1703666"/>
                </a:lnTo>
                <a:lnTo>
                  <a:pt x="3865131" y="1656620"/>
                </a:lnTo>
                <a:lnTo>
                  <a:pt x="3857637" y="1609937"/>
                </a:lnTo>
                <a:lnTo>
                  <a:pt x="3849042" y="1563631"/>
                </a:lnTo>
                <a:lnTo>
                  <a:pt x="3839360" y="1517717"/>
                </a:lnTo>
                <a:lnTo>
                  <a:pt x="3828605" y="1472208"/>
                </a:lnTo>
                <a:lnTo>
                  <a:pt x="3816790" y="1427118"/>
                </a:lnTo>
                <a:lnTo>
                  <a:pt x="3803931" y="1382461"/>
                </a:lnTo>
                <a:lnTo>
                  <a:pt x="3790040" y="1338251"/>
                </a:lnTo>
                <a:lnTo>
                  <a:pt x="3775132" y="1294502"/>
                </a:lnTo>
                <a:lnTo>
                  <a:pt x="3759220" y="1251228"/>
                </a:lnTo>
                <a:lnTo>
                  <a:pt x="3742319" y="1208442"/>
                </a:lnTo>
                <a:lnTo>
                  <a:pt x="3724442" y="1166159"/>
                </a:lnTo>
                <a:lnTo>
                  <a:pt x="3705604" y="1124393"/>
                </a:lnTo>
                <a:lnTo>
                  <a:pt x="3685817" y="1083157"/>
                </a:lnTo>
                <a:lnTo>
                  <a:pt x="3665097" y="1042466"/>
                </a:lnTo>
                <a:lnTo>
                  <a:pt x="3643457" y="1002333"/>
                </a:lnTo>
                <a:lnTo>
                  <a:pt x="3620911" y="962772"/>
                </a:lnTo>
                <a:lnTo>
                  <a:pt x="3597472" y="923798"/>
                </a:lnTo>
                <a:lnTo>
                  <a:pt x="3573155" y="885423"/>
                </a:lnTo>
                <a:lnTo>
                  <a:pt x="3547974" y="847663"/>
                </a:lnTo>
                <a:lnTo>
                  <a:pt x="3521943" y="810531"/>
                </a:lnTo>
                <a:lnTo>
                  <a:pt x="3495075" y="774040"/>
                </a:lnTo>
                <a:lnTo>
                  <a:pt x="3467385" y="738205"/>
                </a:lnTo>
                <a:lnTo>
                  <a:pt x="3438886" y="703040"/>
                </a:lnTo>
                <a:lnTo>
                  <a:pt x="3409592" y="668559"/>
                </a:lnTo>
                <a:lnTo>
                  <a:pt x="3379517" y="634775"/>
                </a:lnTo>
                <a:lnTo>
                  <a:pt x="3348675" y="601703"/>
                </a:lnTo>
                <a:lnTo>
                  <a:pt x="3317081" y="569356"/>
                </a:lnTo>
                <a:lnTo>
                  <a:pt x="3284747" y="537749"/>
                </a:lnTo>
                <a:lnTo>
                  <a:pt x="3251688" y="506895"/>
                </a:lnTo>
                <a:lnTo>
                  <a:pt x="3217918" y="476808"/>
                </a:lnTo>
                <a:lnTo>
                  <a:pt x="3183451" y="447502"/>
                </a:lnTo>
                <a:lnTo>
                  <a:pt x="3148300" y="418991"/>
                </a:lnTo>
                <a:lnTo>
                  <a:pt x="3112479" y="391289"/>
                </a:lnTo>
                <a:lnTo>
                  <a:pt x="3076003" y="364410"/>
                </a:lnTo>
                <a:lnTo>
                  <a:pt x="3038886" y="338368"/>
                </a:lnTo>
                <a:lnTo>
                  <a:pt x="3001140" y="313176"/>
                </a:lnTo>
                <a:lnTo>
                  <a:pt x="2962781" y="288850"/>
                </a:lnTo>
                <a:lnTo>
                  <a:pt x="2923822" y="265401"/>
                </a:lnTo>
                <a:lnTo>
                  <a:pt x="2884276" y="242846"/>
                </a:lnTo>
                <a:lnTo>
                  <a:pt x="2844159" y="221196"/>
                </a:lnTo>
                <a:lnTo>
                  <a:pt x="2803484" y="200467"/>
                </a:lnTo>
                <a:lnTo>
                  <a:pt x="2762264" y="180673"/>
                </a:lnTo>
                <a:lnTo>
                  <a:pt x="2720514" y="161826"/>
                </a:lnTo>
                <a:lnTo>
                  <a:pt x="2678247" y="143942"/>
                </a:lnTo>
                <a:lnTo>
                  <a:pt x="2635478" y="127033"/>
                </a:lnTo>
                <a:lnTo>
                  <a:pt x="2592220" y="111115"/>
                </a:lnTo>
                <a:lnTo>
                  <a:pt x="2548488" y="96200"/>
                </a:lnTo>
                <a:lnTo>
                  <a:pt x="2504294" y="82304"/>
                </a:lnTo>
                <a:lnTo>
                  <a:pt x="2459654" y="69439"/>
                </a:lnTo>
                <a:lnTo>
                  <a:pt x="2414581" y="57619"/>
                </a:lnTo>
                <a:lnTo>
                  <a:pt x="2369089" y="46859"/>
                </a:lnTo>
                <a:lnTo>
                  <a:pt x="2323192" y="37173"/>
                </a:lnTo>
                <a:lnTo>
                  <a:pt x="2276904" y="28574"/>
                </a:lnTo>
                <a:lnTo>
                  <a:pt x="2230238" y="21077"/>
                </a:lnTo>
                <a:lnTo>
                  <a:pt x="2183209" y="14694"/>
                </a:lnTo>
                <a:lnTo>
                  <a:pt x="2135830" y="9441"/>
                </a:lnTo>
                <a:lnTo>
                  <a:pt x="2088116" y="5331"/>
                </a:lnTo>
                <a:lnTo>
                  <a:pt x="2040080" y="2379"/>
                </a:lnTo>
                <a:lnTo>
                  <a:pt x="1991737" y="597"/>
                </a:lnTo>
                <a:lnTo>
                  <a:pt x="1943100" y="0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4067556" y="2124456"/>
            <a:ext cx="3886200" cy="3888104"/>
          </a:xfrm>
          <a:custGeom>
            <a:avLst/>
            <a:gdLst/>
            <a:ahLst/>
            <a:cxnLst/>
            <a:rect l="l" t="t" r="r" b="b"/>
            <a:pathLst>
              <a:path w="3886200" h="3888104">
                <a:moveTo>
                  <a:pt x="0" y="1943862"/>
                </a:moveTo>
                <a:lnTo>
                  <a:pt x="596" y="1895207"/>
                </a:lnTo>
                <a:lnTo>
                  <a:pt x="2378" y="1846846"/>
                </a:lnTo>
                <a:lnTo>
                  <a:pt x="5329" y="1798793"/>
                </a:lnTo>
                <a:lnTo>
                  <a:pt x="9437" y="1751062"/>
                </a:lnTo>
                <a:lnTo>
                  <a:pt x="14688" y="1703666"/>
                </a:lnTo>
                <a:lnTo>
                  <a:pt x="21068" y="1656620"/>
                </a:lnTo>
                <a:lnTo>
                  <a:pt x="28562" y="1609937"/>
                </a:lnTo>
                <a:lnTo>
                  <a:pt x="37157" y="1563631"/>
                </a:lnTo>
                <a:lnTo>
                  <a:pt x="46839" y="1517717"/>
                </a:lnTo>
                <a:lnTo>
                  <a:pt x="57594" y="1472208"/>
                </a:lnTo>
                <a:lnTo>
                  <a:pt x="69409" y="1427118"/>
                </a:lnTo>
                <a:lnTo>
                  <a:pt x="82268" y="1382461"/>
                </a:lnTo>
                <a:lnTo>
                  <a:pt x="96159" y="1338251"/>
                </a:lnTo>
                <a:lnTo>
                  <a:pt x="111067" y="1294502"/>
                </a:lnTo>
                <a:lnTo>
                  <a:pt x="126979" y="1251228"/>
                </a:lnTo>
                <a:lnTo>
                  <a:pt x="143880" y="1208442"/>
                </a:lnTo>
                <a:lnTo>
                  <a:pt x="161757" y="1166159"/>
                </a:lnTo>
                <a:lnTo>
                  <a:pt x="180595" y="1124393"/>
                </a:lnTo>
                <a:lnTo>
                  <a:pt x="200382" y="1083157"/>
                </a:lnTo>
                <a:lnTo>
                  <a:pt x="221102" y="1042466"/>
                </a:lnTo>
                <a:lnTo>
                  <a:pt x="242742" y="1002333"/>
                </a:lnTo>
                <a:lnTo>
                  <a:pt x="265288" y="962772"/>
                </a:lnTo>
                <a:lnTo>
                  <a:pt x="288727" y="923798"/>
                </a:lnTo>
                <a:lnTo>
                  <a:pt x="313044" y="885423"/>
                </a:lnTo>
                <a:lnTo>
                  <a:pt x="338225" y="847663"/>
                </a:lnTo>
                <a:lnTo>
                  <a:pt x="364256" y="810531"/>
                </a:lnTo>
                <a:lnTo>
                  <a:pt x="391124" y="774040"/>
                </a:lnTo>
                <a:lnTo>
                  <a:pt x="418814" y="738205"/>
                </a:lnTo>
                <a:lnTo>
                  <a:pt x="447313" y="703040"/>
                </a:lnTo>
                <a:lnTo>
                  <a:pt x="476607" y="668559"/>
                </a:lnTo>
                <a:lnTo>
                  <a:pt x="506682" y="634775"/>
                </a:lnTo>
                <a:lnTo>
                  <a:pt x="537524" y="601703"/>
                </a:lnTo>
                <a:lnTo>
                  <a:pt x="569118" y="569356"/>
                </a:lnTo>
                <a:lnTo>
                  <a:pt x="601452" y="537749"/>
                </a:lnTo>
                <a:lnTo>
                  <a:pt x="634511" y="506895"/>
                </a:lnTo>
                <a:lnTo>
                  <a:pt x="668281" y="476808"/>
                </a:lnTo>
                <a:lnTo>
                  <a:pt x="702748" y="447502"/>
                </a:lnTo>
                <a:lnTo>
                  <a:pt x="737899" y="418991"/>
                </a:lnTo>
                <a:lnTo>
                  <a:pt x="773720" y="391289"/>
                </a:lnTo>
                <a:lnTo>
                  <a:pt x="810196" y="364410"/>
                </a:lnTo>
                <a:lnTo>
                  <a:pt x="847313" y="338368"/>
                </a:lnTo>
                <a:lnTo>
                  <a:pt x="885059" y="313176"/>
                </a:lnTo>
                <a:lnTo>
                  <a:pt x="923418" y="288850"/>
                </a:lnTo>
                <a:lnTo>
                  <a:pt x="962377" y="265401"/>
                </a:lnTo>
                <a:lnTo>
                  <a:pt x="1001923" y="242846"/>
                </a:lnTo>
                <a:lnTo>
                  <a:pt x="1042040" y="221196"/>
                </a:lnTo>
                <a:lnTo>
                  <a:pt x="1082715" y="200467"/>
                </a:lnTo>
                <a:lnTo>
                  <a:pt x="1123935" y="180673"/>
                </a:lnTo>
                <a:lnTo>
                  <a:pt x="1165685" y="161826"/>
                </a:lnTo>
                <a:lnTo>
                  <a:pt x="1207952" y="143942"/>
                </a:lnTo>
                <a:lnTo>
                  <a:pt x="1250721" y="127033"/>
                </a:lnTo>
                <a:lnTo>
                  <a:pt x="1293979" y="111115"/>
                </a:lnTo>
                <a:lnTo>
                  <a:pt x="1337711" y="96200"/>
                </a:lnTo>
                <a:lnTo>
                  <a:pt x="1381905" y="82304"/>
                </a:lnTo>
                <a:lnTo>
                  <a:pt x="1426545" y="69439"/>
                </a:lnTo>
                <a:lnTo>
                  <a:pt x="1471618" y="57619"/>
                </a:lnTo>
                <a:lnTo>
                  <a:pt x="1517110" y="46859"/>
                </a:lnTo>
                <a:lnTo>
                  <a:pt x="1563007" y="37173"/>
                </a:lnTo>
                <a:lnTo>
                  <a:pt x="1609295" y="28574"/>
                </a:lnTo>
                <a:lnTo>
                  <a:pt x="1655961" y="21077"/>
                </a:lnTo>
                <a:lnTo>
                  <a:pt x="1702990" y="14694"/>
                </a:lnTo>
                <a:lnTo>
                  <a:pt x="1750369" y="9441"/>
                </a:lnTo>
                <a:lnTo>
                  <a:pt x="1798083" y="5331"/>
                </a:lnTo>
                <a:lnTo>
                  <a:pt x="1846119" y="2379"/>
                </a:lnTo>
                <a:lnTo>
                  <a:pt x="1894462" y="597"/>
                </a:lnTo>
                <a:lnTo>
                  <a:pt x="1943100" y="0"/>
                </a:lnTo>
                <a:lnTo>
                  <a:pt x="1991737" y="597"/>
                </a:lnTo>
                <a:lnTo>
                  <a:pt x="2040080" y="2379"/>
                </a:lnTo>
                <a:lnTo>
                  <a:pt x="2088116" y="5331"/>
                </a:lnTo>
                <a:lnTo>
                  <a:pt x="2135830" y="9441"/>
                </a:lnTo>
                <a:lnTo>
                  <a:pt x="2183209" y="14694"/>
                </a:lnTo>
                <a:lnTo>
                  <a:pt x="2230238" y="21077"/>
                </a:lnTo>
                <a:lnTo>
                  <a:pt x="2276904" y="28574"/>
                </a:lnTo>
                <a:lnTo>
                  <a:pt x="2323192" y="37173"/>
                </a:lnTo>
                <a:lnTo>
                  <a:pt x="2369089" y="46859"/>
                </a:lnTo>
                <a:lnTo>
                  <a:pt x="2414581" y="57619"/>
                </a:lnTo>
                <a:lnTo>
                  <a:pt x="2459654" y="69439"/>
                </a:lnTo>
                <a:lnTo>
                  <a:pt x="2504294" y="82304"/>
                </a:lnTo>
                <a:lnTo>
                  <a:pt x="2548488" y="96200"/>
                </a:lnTo>
                <a:lnTo>
                  <a:pt x="2592220" y="111115"/>
                </a:lnTo>
                <a:lnTo>
                  <a:pt x="2635478" y="127033"/>
                </a:lnTo>
                <a:lnTo>
                  <a:pt x="2678247" y="143942"/>
                </a:lnTo>
                <a:lnTo>
                  <a:pt x="2720514" y="161826"/>
                </a:lnTo>
                <a:lnTo>
                  <a:pt x="2762264" y="180673"/>
                </a:lnTo>
                <a:lnTo>
                  <a:pt x="2803484" y="200467"/>
                </a:lnTo>
                <a:lnTo>
                  <a:pt x="2844159" y="221196"/>
                </a:lnTo>
                <a:lnTo>
                  <a:pt x="2884276" y="242846"/>
                </a:lnTo>
                <a:lnTo>
                  <a:pt x="2923822" y="265401"/>
                </a:lnTo>
                <a:lnTo>
                  <a:pt x="2962781" y="288850"/>
                </a:lnTo>
                <a:lnTo>
                  <a:pt x="3001140" y="313176"/>
                </a:lnTo>
                <a:lnTo>
                  <a:pt x="3038886" y="338368"/>
                </a:lnTo>
                <a:lnTo>
                  <a:pt x="3076003" y="364410"/>
                </a:lnTo>
                <a:lnTo>
                  <a:pt x="3112479" y="391289"/>
                </a:lnTo>
                <a:lnTo>
                  <a:pt x="3148300" y="418991"/>
                </a:lnTo>
                <a:lnTo>
                  <a:pt x="3183451" y="447502"/>
                </a:lnTo>
                <a:lnTo>
                  <a:pt x="3217918" y="476808"/>
                </a:lnTo>
                <a:lnTo>
                  <a:pt x="3251688" y="506895"/>
                </a:lnTo>
                <a:lnTo>
                  <a:pt x="3284747" y="537749"/>
                </a:lnTo>
                <a:lnTo>
                  <a:pt x="3317081" y="569356"/>
                </a:lnTo>
                <a:lnTo>
                  <a:pt x="3348675" y="601703"/>
                </a:lnTo>
                <a:lnTo>
                  <a:pt x="3379517" y="634775"/>
                </a:lnTo>
                <a:lnTo>
                  <a:pt x="3409592" y="668559"/>
                </a:lnTo>
                <a:lnTo>
                  <a:pt x="3438886" y="703040"/>
                </a:lnTo>
                <a:lnTo>
                  <a:pt x="3467385" y="738205"/>
                </a:lnTo>
                <a:lnTo>
                  <a:pt x="3495075" y="774040"/>
                </a:lnTo>
                <a:lnTo>
                  <a:pt x="3521943" y="810531"/>
                </a:lnTo>
                <a:lnTo>
                  <a:pt x="3547974" y="847663"/>
                </a:lnTo>
                <a:lnTo>
                  <a:pt x="3573155" y="885423"/>
                </a:lnTo>
                <a:lnTo>
                  <a:pt x="3597472" y="923798"/>
                </a:lnTo>
                <a:lnTo>
                  <a:pt x="3620911" y="962772"/>
                </a:lnTo>
                <a:lnTo>
                  <a:pt x="3643457" y="1002333"/>
                </a:lnTo>
                <a:lnTo>
                  <a:pt x="3665097" y="1042466"/>
                </a:lnTo>
                <a:lnTo>
                  <a:pt x="3685817" y="1083157"/>
                </a:lnTo>
                <a:lnTo>
                  <a:pt x="3705604" y="1124393"/>
                </a:lnTo>
                <a:lnTo>
                  <a:pt x="3724442" y="1166159"/>
                </a:lnTo>
                <a:lnTo>
                  <a:pt x="3742319" y="1208442"/>
                </a:lnTo>
                <a:lnTo>
                  <a:pt x="3759220" y="1251228"/>
                </a:lnTo>
                <a:lnTo>
                  <a:pt x="3775132" y="1294502"/>
                </a:lnTo>
                <a:lnTo>
                  <a:pt x="3790040" y="1338251"/>
                </a:lnTo>
                <a:lnTo>
                  <a:pt x="3803931" y="1382461"/>
                </a:lnTo>
                <a:lnTo>
                  <a:pt x="3816790" y="1427118"/>
                </a:lnTo>
                <a:lnTo>
                  <a:pt x="3828605" y="1472208"/>
                </a:lnTo>
                <a:lnTo>
                  <a:pt x="3839360" y="1517717"/>
                </a:lnTo>
                <a:lnTo>
                  <a:pt x="3849042" y="1563631"/>
                </a:lnTo>
                <a:lnTo>
                  <a:pt x="3857637" y="1609937"/>
                </a:lnTo>
                <a:lnTo>
                  <a:pt x="3865131" y="1656620"/>
                </a:lnTo>
                <a:lnTo>
                  <a:pt x="3871511" y="1703666"/>
                </a:lnTo>
                <a:lnTo>
                  <a:pt x="3876762" y="1751062"/>
                </a:lnTo>
                <a:lnTo>
                  <a:pt x="3880870" y="1798793"/>
                </a:lnTo>
                <a:lnTo>
                  <a:pt x="3883821" y="1846846"/>
                </a:lnTo>
                <a:lnTo>
                  <a:pt x="3885603" y="1895207"/>
                </a:lnTo>
                <a:lnTo>
                  <a:pt x="3886200" y="1943862"/>
                </a:lnTo>
                <a:lnTo>
                  <a:pt x="3885603" y="1992516"/>
                </a:lnTo>
                <a:lnTo>
                  <a:pt x="3883821" y="2040877"/>
                </a:lnTo>
                <a:lnTo>
                  <a:pt x="3880870" y="2088930"/>
                </a:lnTo>
                <a:lnTo>
                  <a:pt x="3876762" y="2136661"/>
                </a:lnTo>
                <a:lnTo>
                  <a:pt x="3871511" y="2184057"/>
                </a:lnTo>
                <a:lnTo>
                  <a:pt x="3865131" y="2231103"/>
                </a:lnTo>
                <a:lnTo>
                  <a:pt x="3857637" y="2277786"/>
                </a:lnTo>
                <a:lnTo>
                  <a:pt x="3849042" y="2324092"/>
                </a:lnTo>
                <a:lnTo>
                  <a:pt x="3839360" y="2370006"/>
                </a:lnTo>
                <a:lnTo>
                  <a:pt x="3828605" y="2415515"/>
                </a:lnTo>
                <a:lnTo>
                  <a:pt x="3816790" y="2460605"/>
                </a:lnTo>
                <a:lnTo>
                  <a:pt x="3803931" y="2505262"/>
                </a:lnTo>
                <a:lnTo>
                  <a:pt x="3790040" y="2549472"/>
                </a:lnTo>
                <a:lnTo>
                  <a:pt x="3775132" y="2593221"/>
                </a:lnTo>
                <a:lnTo>
                  <a:pt x="3759220" y="2636495"/>
                </a:lnTo>
                <a:lnTo>
                  <a:pt x="3742319" y="2679281"/>
                </a:lnTo>
                <a:lnTo>
                  <a:pt x="3724442" y="2721564"/>
                </a:lnTo>
                <a:lnTo>
                  <a:pt x="3705604" y="2763330"/>
                </a:lnTo>
                <a:lnTo>
                  <a:pt x="3685817" y="2804566"/>
                </a:lnTo>
                <a:lnTo>
                  <a:pt x="3665097" y="2845257"/>
                </a:lnTo>
                <a:lnTo>
                  <a:pt x="3643457" y="2885390"/>
                </a:lnTo>
                <a:lnTo>
                  <a:pt x="3620911" y="2924951"/>
                </a:lnTo>
                <a:lnTo>
                  <a:pt x="3597472" y="2963925"/>
                </a:lnTo>
                <a:lnTo>
                  <a:pt x="3573155" y="3002300"/>
                </a:lnTo>
                <a:lnTo>
                  <a:pt x="3547974" y="3040060"/>
                </a:lnTo>
                <a:lnTo>
                  <a:pt x="3521943" y="3077192"/>
                </a:lnTo>
                <a:lnTo>
                  <a:pt x="3495075" y="3113683"/>
                </a:lnTo>
                <a:lnTo>
                  <a:pt x="3467385" y="3149518"/>
                </a:lnTo>
                <a:lnTo>
                  <a:pt x="3438886" y="3184683"/>
                </a:lnTo>
                <a:lnTo>
                  <a:pt x="3409592" y="3219164"/>
                </a:lnTo>
                <a:lnTo>
                  <a:pt x="3379517" y="3252948"/>
                </a:lnTo>
                <a:lnTo>
                  <a:pt x="3348675" y="3286020"/>
                </a:lnTo>
                <a:lnTo>
                  <a:pt x="3317081" y="3318367"/>
                </a:lnTo>
                <a:lnTo>
                  <a:pt x="3284747" y="3349974"/>
                </a:lnTo>
                <a:lnTo>
                  <a:pt x="3251688" y="3380828"/>
                </a:lnTo>
                <a:lnTo>
                  <a:pt x="3217918" y="3410915"/>
                </a:lnTo>
                <a:lnTo>
                  <a:pt x="3183451" y="3440221"/>
                </a:lnTo>
                <a:lnTo>
                  <a:pt x="3148300" y="3468732"/>
                </a:lnTo>
                <a:lnTo>
                  <a:pt x="3112479" y="3496434"/>
                </a:lnTo>
                <a:lnTo>
                  <a:pt x="3076003" y="3523313"/>
                </a:lnTo>
                <a:lnTo>
                  <a:pt x="3038886" y="3549355"/>
                </a:lnTo>
                <a:lnTo>
                  <a:pt x="3001140" y="3574547"/>
                </a:lnTo>
                <a:lnTo>
                  <a:pt x="2962781" y="3598873"/>
                </a:lnTo>
                <a:lnTo>
                  <a:pt x="2923822" y="3622322"/>
                </a:lnTo>
                <a:lnTo>
                  <a:pt x="2884276" y="3644877"/>
                </a:lnTo>
                <a:lnTo>
                  <a:pt x="2844159" y="3666527"/>
                </a:lnTo>
                <a:lnTo>
                  <a:pt x="2803484" y="3687256"/>
                </a:lnTo>
                <a:lnTo>
                  <a:pt x="2762264" y="3707050"/>
                </a:lnTo>
                <a:lnTo>
                  <a:pt x="2720514" y="3725897"/>
                </a:lnTo>
                <a:lnTo>
                  <a:pt x="2678247" y="3743781"/>
                </a:lnTo>
                <a:lnTo>
                  <a:pt x="2635478" y="3760690"/>
                </a:lnTo>
                <a:lnTo>
                  <a:pt x="2592220" y="3776608"/>
                </a:lnTo>
                <a:lnTo>
                  <a:pt x="2548488" y="3791523"/>
                </a:lnTo>
                <a:lnTo>
                  <a:pt x="2504294" y="3805419"/>
                </a:lnTo>
                <a:lnTo>
                  <a:pt x="2459654" y="3818284"/>
                </a:lnTo>
                <a:lnTo>
                  <a:pt x="2414581" y="3830104"/>
                </a:lnTo>
                <a:lnTo>
                  <a:pt x="2369089" y="3840864"/>
                </a:lnTo>
                <a:lnTo>
                  <a:pt x="2323192" y="3850550"/>
                </a:lnTo>
                <a:lnTo>
                  <a:pt x="2276904" y="3859149"/>
                </a:lnTo>
                <a:lnTo>
                  <a:pt x="2230238" y="3866646"/>
                </a:lnTo>
                <a:lnTo>
                  <a:pt x="2183209" y="3873029"/>
                </a:lnTo>
                <a:lnTo>
                  <a:pt x="2135830" y="3878282"/>
                </a:lnTo>
                <a:lnTo>
                  <a:pt x="2088116" y="3882392"/>
                </a:lnTo>
                <a:lnTo>
                  <a:pt x="2040080" y="3885344"/>
                </a:lnTo>
                <a:lnTo>
                  <a:pt x="1991737" y="3887126"/>
                </a:lnTo>
                <a:lnTo>
                  <a:pt x="1943100" y="3887724"/>
                </a:lnTo>
                <a:lnTo>
                  <a:pt x="1894462" y="3887126"/>
                </a:lnTo>
                <a:lnTo>
                  <a:pt x="1846119" y="3885344"/>
                </a:lnTo>
                <a:lnTo>
                  <a:pt x="1798083" y="3882392"/>
                </a:lnTo>
                <a:lnTo>
                  <a:pt x="1750369" y="3878282"/>
                </a:lnTo>
                <a:lnTo>
                  <a:pt x="1702990" y="3873029"/>
                </a:lnTo>
                <a:lnTo>
                  <a:pt x="1655961" y="3866646"/>
                </a:lnTo>
                <a:lnTo>
                  <a:pt x="1609295" y="3859149"/>
                </a:lnTo>
                <a:lnTo>
                  <a:pt x="1563007" y="3850550"/>
                </a:lnTo>
                <a:lnTo>
                  <a:pt x="1517110" y="3840864"/>
                </a:lnTo>
                <a:lnTo>
                  <a:pt x="1471618" y="3830104"/>
                </a:lnTo>
                <a:lnTo>
                  <a:pt x="1426545" y="3818284"/>
                </a:lnTo>
                <a:lnTo>
                  <a:pt x="1381905" y="3805419"/>
                </a:lnTo>
                <a:lnTo>
                  <a:pt x="1337711" y="3791523"/>
                </a:lnTo>
                <a:lnTo>
                  <a:pt x="1293979" y="3776608"/>
                </a:lnTo>
                <a:lnTo>
                  <a:pt x="1250721" y="3760690"/>
                </a:lnTo>
                <a:lnTo>
                  <a:pt x="1207952" y="3743781"/>
                </a:lnTo>
                <a:lnTo>
                  <a:pt x="1165685" y="3725897"/>
                </a:lnTo>
                <a:lnTo>
                  <a:pt x="1123935" y="3707050"/>
                </a:lnTo>
                <a:lnTo>
                  <a:pt x="1082715" y="3687256"/>
                </a:lnTo>
                <a:lnTo>
                  <a:pt x="1042040" y="3666527"/>
                </a:lnTo>
                <a:lnTo>
                  <a:pt x="1001923" y="3644877"/>
                </a:lnTo>
                <a:lnTo>
                  <a:pt x="962377" y="3622322"/>
                </a:lnTo>
                <a:lnTo>
                  <a:pt x="923418" y="3598873"/>
                </a:lnTo>
                <a:lnTo>
                  <a:pt x="885059" y="3574547"/>
                </a:lnTo>
                <a:lnTo>
                  <a:pt x="847313" y="3549355"/>
                </a:lnTo>
                <a:lnTo>
                  <a:pt x="810196" y="3523313"/>
                </a:lnTo>
                <a:lnTo>
                  <a:pt x="773720" y="3496434"/>
                </a:lnTo>
                <a:lnTo>
                  <a:pt x="737899" y="3468732"/>
                </a:lnTo>
                <a:lnTo>
                  <a:pt x="702748" y="3440221"/>
                </a:lnTo>
                <a:lnTo>
                  <a:pt x="668281" y="3410915"/>
                </a:lnTo>
                <a:lnTo>
                  <a:pt x="634511" y="3380828"/>
                </a:lnTo>
                <a:lnTo>
                  <a:pt x="601452" y="3349974"/>
                </a:lnTo>
                <a:lnTo>
                  <a:pt x="569118" y="3318367"/>
                </a:lnTo>
                <a:lnTo>
                  <a:pt x="537524" y="3286020"/>
                </a:lnTo>
                <a:lnTo>
                  <a:pt x="506682" y="3252948"/>
                </a:lnTo>
                <a:lnTo>
                  <a:pt x="476607" y="3219164"/>
                </a:lnTo>
                <a:lnTo>
                  <a:pt x="447313" y="3184683"/>
                </a:lnTo>
                <a:lnTo>
                  <a:pt x="418814" y="3149518"/>
                </a:lnTo>
                <a:lnTo>
                  <a:pt x="391124" y="3113683"/>
                </a:lnTo>
                <a:lnTo>
                  <a:pt x="364256" y="3077192"/>
                </a:lnTo>
                <a:lnTo>
                  <a:pt x="338225" y="3040060"/>
                </a:lnTo>
                <a:lnTo>
                  <a:pt x="313044" y="3002300"/>
                </a:lnTo>
                <a:lnTo>
                  <a:pt x="288727" y="2963925"/>
                </a:lnTo>
                <a:lnTo>
                  <a:pt x="265288" y="2924951"/>
                </a:lnTo>
                <a:lnTo>
                  <a:pt x="242742" y="2885390"/>
                </a:lnTo>
                <a:lnTo>
                  <a:pt x="221102" y="2845257"/>
                </a:lnTo>
                <a:lnTo>
                  <a:pt x="200382" y="2804566"/>
                </a:lnTo>
                <a:lnTo>
                  <a:pt x="180595" y="2763330"/>
                </a:lnTo>
                <a:lnTo>
                  <a:pt x="161757" y="2721564"/>
                </a:lnTo>
                <a:lnTo>
                  <a:pt x="143880" y="2679281"/>
                </a:lnTo>
                <a:lnTo>
                  <a:pt x="126979" y="2636495"/>
                </a:lnTo>
                <a:lnTo>
                  <a:pt x="111067" y="2593221"/>
                </a:lnTo>
                <a:lnTo>
                  <a:pt x="96159" y="2549472"/>
                </a:lnTo>
                <a:lnTo>
                  <a:pt x="82268" y="2505262"/>
                </a:lnTo>
                <a:lnTo>
                  <a:pt x="69409" y="2460605"/>
                </a:lnTo>
                <a:lnTo>
                  <a:pt x="57594" y="2415515"/>
                </a:lnTo>
                <a:lnTo>
                  <a:pt x="46839" y="2370006"/>
                </a:lnTo>
                <a:lnTo>
                  <a:pt x="37157" y="2324092"/>
                </a:lnTo>
                <a:lnTo>
                  <a:pt x="28562" y="2277786"/>
                </a:lnTo>
                <a:lnTo>
                  <a:pt x="21068" y="2231103"/>
                </a:lnTo>
                <a:lnTo>
                  <a:pt x="14688" y="2184057"/>
                </a:lnTo>
                <a:lnTo>
                  <a:pt x="9437" y="2136661"/>
                </a:lnTo>
                <a:lnTo>
                  <a:pt x="5329" y="2088930"/>
                </a:lnTo>
                <a:lnTo>
                  <a:pt x="2378" y="2040877"/>
                </a:lnTo>
                <a:lnTo>
                  <a:pt x="596" y="1992516"/>
                </a:lnTo>
                <a:lnTo>
                  <a:pt x="0" y="1943862"/>
                </a:lnTo>
                <a:close/>
              </a:path>
            </a:pathLst>
          </a:custGeom>
          <a:ln w="15240">
            <a:solidFill>
              <a:srgbClr val="41546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9" name="bg object 1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35751" y="3927347"/>
            <a:ext cx="736091" cy="737615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367784" y="3913631"/>
            <a:ext cx="685800" cy="685800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477000" y="4861560"/>
            <a:ext cx="629411" cy="627887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029200" y="4861560"/>
            <a:ext cx="824484" cy="824483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982968" y="3893819"/>
            <a:ext cx="646176" cy="647700"/>
          </a:xfrm>
          <a:prstGeom prst="rect">
            <a:avLst/>
          </a:prstGeom>
        </p:spPr>
      </p:pic>
      <p:sp>
        <p:nvSpPr>
          <p:cNvPr id="24" name="bg object 24"/>
          <p:cNvSpPr/>
          <p:nvPr/>
        </p:nvSpPr>
        <p:spPr>
          <a:xfrm>
            <a:off x="3354324" y="1385316"/>
            <a:ext cx="5364480" cy="5364480"/>
          </a:xfrm>
          <a:custGeom>
            <a:avLst/>
            <a:gdLst/>
            <a:ahLst/>
            <a:cxnLst/>
            <a:rect l="l" t="t" r="r" b="b"/>
            <a:pathLst>
              <a:path w="5364480" h="5364480">
                <a:moveTo>
                  <a:pt x="0" y="2682240"/>
                </a:moveTo>
                <a:lnTo>
                  <a:pt x="424" y="2634036"/>
                </a:lnTo>
                <a:lnTo>
                  <a:pt x="1693" y="2586038"/>
                </a:lnTo>
                <a:lnTo>
                  <a:pt x="3798" y="2538253"/>
                </a:lnTo>
                <a:lnTo>
                  <a:pt x="6734" y="2490689"/>
                </a:lnTo>
                <a:lnTo>
                  <a:pt x="10493" y="2443351"/>
                </a:lnTo>
                <a:lnTo>
                  <a:pt x="15068" y="2396248"/>
                </a:lnTo>
                <a:lnTo>
                  <a:pt x="20451" y="2349386"/>
                </a:lnTo>
                <a:lnTo>
                  <a:pt x="26636" y="2302772"/>
                </a:lnTo>
                <a:lnTo>
                  <a:pt x="33616" y="2256414"/>
                </a:lnTo>
                <a:lnTo>
                  <a:pt x="41383" y="2210319"/>
                </a:lnTo>
                <a:lnTo>
                  <a:pt x="49930" y="2164493"/>
                </a:lnTo>
                <a:lnTo>
                  <a:pt x="59251" y="2118944"/>
                </a:lnTo>
                <a:lnTo>
                  <a:pt x="69338" y="2073679"/>
                </a:lnTo>
                <a:lnTo>
                  <a:pt x="80184" y="2028705"/>
                </a:lnTo>
                <a:lnTo>
                  <a:pt x="91782" y="1984030"/>
                </a:lnTo>
                <a:lnTo>
                  <a:pt x="104125" y="1939659"/>
                </a:lnTo>
                <a:lnTo>
                  <a:pt x="117206" y="1895600"/>
                </a:lnTo>
                <a:lnTo>
                  <a:pt x="131017" y="1851861"/>
                </a:lnTo>
                <a:lnTo>
                  <a:pt x="145553" y="1808449"/>
                </a:lnTo>
                <a:lnTo>
                  <a:pt x="160804" y="1765369"/>
                </a:lnTo>
                <a:lnTo>
                  <a:pt x="176765" y="1722631"/>
                </a:lnTo>
                <a:lnTo>
                  <a:pt x="193429" y="1680240"/>
                </a:lnTo>
                <a:lnTo>
                  <a:pt x="210788" y="1638204"/>
                </a:lnTo>
                <a:lnTo>
                  <a:pt x="228835" y="1596530"/>
                </a:lnTo>
                <a:lnTo>
                  <a:pt x="247563" y="1555225"/>
                </a:lnTo>
                <a:lnTo>
                  <a:pt x="266965" y="1514296"/>
                </a:lnTo>
                <a:lnTo>
                  <a:pt x="287034" y="1473751"/>
                </a:lnTo>
                <a:lnTo>
                  <a:pt x="307763" y="1433595"/>
                </a:lnTo>
                <a:lnTo>
                  <a:pt x="329144" y="1393837"/>
                </a:lnTo>
                <a:lnTo>
                  <a:pt x="351171" y="1354483"/>
                </a:lnTo>
                <a:lnTo>
                  <a:pt x="373837" y="1315541"/>
                </a:lnTo>
                <a:lnTo>
                  <a:pt x="397134" y="1277018"/>
                </a:lnTo>
                <a:lnTo>
                  <a:pt x="421055" y="1238920"/>
                </a:lnTo>
                <a:lnTo>
                  <a:pt x="445594" y="1201256"/>
                </a:lnTo>
                <a:lnTo>
                  <a:pt x="470743" y="1164031"/>
                </a:lnTo>
                <a:lnTo>
                  <a:pt x="496495" y="1127253"/>
                </a:lnTo>
                <a:lnTo>
                  <a:pt x="522842" y="1090929"/>
                </a:lnTo>
                <a:lnTo>
                  <a:pt x="549779" y="1055067"/>
                </a:lnTo>
                <a:lnTo>
                  <a:pt x="577298" y="1019673"/>
                </a:lnTo>
                <a:lnTo>
                  <a:pt x="605391" y="984754"/>
                </a:lnTo>
                <a:lnTo>
                  <a:pt x="634052" y="950317"/>
                </a:lnTo>
                <a:lnTo>
                  <a:pt x="663273" y="916371"/>
                </a:lnTo>
                <a:lnTo>
                  <a:pt x="693048" y="882921"/>
                </a:lnTo>
                <a:lnTo>
                  <a:pt x="723369" y="849974"/>
                </a:lnTo>
                <a:lnTo>
                  <a:pt x="754229" y="817539"/>
                </a:lnTo>
                <a:lnTo>
                  <a:pt x="785621" y="785622"/>
                </a:lnTo>
                <a:lnTo>
                  <a:pt x="817539" y="754229"/>
                </a:lnTo>
                <a:lnTo>
                  <a:pt x="849974" y="723369"/>
                </a:lnTo>
                <a:lnTo>
                  <a:pt x="882921" y="693048"/>
                </a:lnTo>
                <a:lnTo>
                  <a:pt x="916371" y="663273"/>
                </a:lnTo>
                <a:lnTo>
                  <a:pt x="950317" y="634052"/>
                </a:lnTo>
                <a:lnTo>
                  <a:pt x="984754" y="605391"/>
                </a:lnTo>
                <a:lnTo>
                  <a:pt x="1019673" y="577298"/>
                </a:lnTo>
                <a:lnTo>
                  <a:pt x="1055067" y="549779"/>
                </a:lnTo>
                <a:lnTo>
                  <a:pt x="1090929" y="522842"/>
                </a:lnTo>
                <a:lnTo>
                  <a:pt x="1127253" y="496495"/>
                </a:lnTo>
                <a:lnTo>
                  <a:pt x="1164031" y="470743"/>
                </a:lnTo>
                <a:lnTo>
                  <a:pt x="1201256" y="445594"/>
                </a:lnTo>
                <a:lnTo>
                  <a:pt x="1238920" y="421055"/>
                </a:lnTo>
                <a:lnTo>
                  <a:pt x="1277018" y="397134"/>
                </a:lnTo>
                <a:lnTo>
                  <a:pt x="1315541" y="373837"/>
                </a:lnTo>
                <a:lnTo>
                  <a:pt x="1354483" y="351171"/>
                </a:lnTo>
                <a:lnTo>
                  <a:pt x="1393837" y="329144"/>
                </a:lnTo>
                <a:lnTo>
                  <a:pt x="1433595" y="307763"/>
                </a:lnTo>
                <a:lnTo>
                  <a:pt x="1473751" y="287034"/>
                </a:lnTo>
                <a:lnTo>
                  <a:pt x="1514296" y="266965"/>
                </a:lnTo>
                <a:lnTo>
                  <a:pt x="1555225" y="247563"/>
                </a:lnTo>
                <a:lnTo>
                  <a:pt x="1596530" y="228835"/>
                </a:lnTo>
                <a:lnTo>
                  <a:pt x="1638204" y="210788"/>
                </a:lnTo>
                <a:lnTo>
                  <a:pt x="1680240" y="193429"/>
                </a:lnTo>
                <a:lnTo>
                  <a:pt x="1722631" y="176765"/>
                </a:lnTo>
                <a:lnTo>
                  <a:pt x="1765369" y="160804"/>
                </a:lnTo>
                <a:lnTo>
                  <a:pt x="1808449" y="145553"/>
                </a:lnTo>
                <a:lnTo>
                  <a:pt x="1851861" y="131017"/>
                </a:lnTo>
                <a:lnTo>
                  <a:pt x="1895600" y="117206"/>
                </a:lnTo>
                <a:lnTo>
                  <a:pt x="1939659" y="104125"/>
                </a:lnTo>
                <a:lnTo>
                  <a:pt x="1984030" y="91782"/>
                </a:lnTo>
                <a:lnTo>
                  <a:pt x="2028705" y="80184"/>
                </a:lnTo>
                <a:lnTo>
                  <a:pt x="2073679" y="69338"/>
                </a:lnTo>
                <a:lnTo>
                  <a:pt x="2118944" y="59251"/>
                </a:lnTo>
                <a:lnTo>
                  <a:pt x="2164493" y="49930"/>
                </a:lnTo>
                <a:lnTo>
                  <a:pt x="2210319" y="41383"/>
                </a:lnTo>
                <a:lnTo>
                  <a:pt x="2256414" y="33616"/>
                </a:lnTo>
                <a:lnTo>
                  <a:pt x="2302772" y="26636"/>
                </a:lnTo>
                <a:lnTo>
                  <a:pt x="2349386" y="20451"/>
                </a:lnTo>
                <a:lnTo>
                  <a:pt x="2396248" y="15068"/>
                </a:lnTo>
                <a:lnTo>
                  <a:pt x="2443351" y="10493"/>
                </a:lnTo>
                <a:lnTo>
                  <a:pt x="2490689" y="6734"/>
                </a:lnTo>
                <a:lnTo>
                  <a:pt x="2538253" y="3798"/>
                </a:lnTo>
                <a:lnTo>
                  <a:pt x="2586038" y="1693"/>
                </a:lnTo>
                <a:lnTo>
                  <a:pt x="2634036" y="424"/>
                </a:lnTo>
                <a:lnTo>
                  <a:pt x="2682240" y="0"/>
                </a:lnTo>
                <a:lnTo>
                  <a:pt x="2730443" y="424"/>
                </a:lnTo>
                <a:lnTo>
                  <a:pt x="2778441" y="1693"/>
                </a:lnTo>
                <a:lnTo>
                  <a:pt x="2826226" y="3798"/>
                </a:lnTo>
                <a:lnTo>
                  <a:pt x="2873790" y="6734"/>
                </a:lnTo>
                <a:lnTo>
                  <a:pt x="2921128" y="10493"/>
                </a:lnTo>
                <a:lnTo>
                  <a:pt x="2968231" y="15068"/>
                </a:lnTo>
                <a:lnTo>
                  <a:pt x="3015093" y="20451"/>
                </a:lnTo>
                <a:lnTo>
                  <a:pt x="3061707" y="26636"/>
                </a:lnTo>
                <a:lnTo>
                  <a:pt x="3108065" y="33616"/>
                </a:lnTo>
                <a:lnTo>
                  <a:pt x="3154160" y="41383"/>
                </a:lnTo>
                <a:lnTo>
                  <a:pt x="3199986" y="49930"/>
                </a:lnTo>
                <a:lnTo>
                  <a:pt x="3245535" y="59251"/>
                </a:lnTo>
                <a:lnTo>
                  <a:pt x="3290800" y="69338"/>
                </a:lnTo>
                <a:lnTo>
                  <a:pt x="3335774" y="80184"/>
                </a:lnTo>
                <a:lnTo>
                  <a:pt x="3380449" y="91782"/>
                </a:lnTo>
                <a:lnTo>
                  <a:pt x="3424820" y="104125"/>
                </a:lnTo>
                <a:lnTo>
                  <a:pt x="3468879" y="117206"/>
                </a:lnTo>
                <a:lnTo>
                  <a:pt x="3512618" y="131017"/>
                </a:lnTo>
                <a:lnTo>
                  <a:pt x="3556030" y="145553"/>
                </a:lnTo>
                <a:lnTo>
                  <a:pt x="3599110" y="160804"/>
                </a:lnTo>
                <a:lnTo>
                  <a:pt x="3641848" y="176765"/>
                </a:lnTo>
                <a:lnTo>
                  <a:pt x="3684239" y="193429"/>
                </a:lnTo>
                <a:lnTo>
                  <a:pt x="3726275" y="210788"/>
                </a:lnTo>
                <a:lnTo>
                  <a:pt x="3767949" y="228835"/>
                </a:lnTo>
                <a:lnTo>
                  <a:pt x="3809254" y="247563"/>
                </a:lnTo>
                <a:lnTo>
                  <a:pt x="3850183" y="266965"/>
                </a:lnTo>
                <a:lnTo>
                  <a:pt x="3890728" y="287034"/>
                </a:lnTo>
                <a:lnTo>
                  <a:pt x="3930884" y="307763"/>
                </a:lnTo>
                <a:lnTo>
                  <a:pt x="3970642" y="329144"/>
                </a:lnTo>
                <a:lnTo>
                  <a:pt x="4009996" y="351171"/>
                </a:lnTo>
                <a:lnTo>
                  <a:pt x="4048938" y="373837"/>
                </a:lnTo>
                <a:lnTo>
                  <a:pt x="4087461" y="397134"/>
                </a:lnTo>
                <a:lnTo>
                  <a:pt x="4125559" y="421055"/>
                </a:lnTo>
                <a:lnTo>
                  <a:pt x="4163223" y="445594"/>
                </a:lnTo>
                <a:lnTo>
                  <a:pt x="4200448" y="470743"/>
                </a:lnTo>
                <a:lnTo>
                  <a:pt x="4237226" y="496495"/>
                </a:lnTo>
                <a:lnTo>
                  <a:pt x="4273550" y="522842"/>
                </a:lnTo>
                <a:lnTo>
                  <a:pt x="4309412" y="549779"/>
                </a:lnTo>
                <a:lnTo>
                  <a:pt x="4344806" y="577298"/>
                </a:lnTo>
                <a:lnTo>
                  <a:pt x="4379725" y="605391"/>
                </a:lnTo>
                <a:lnTo>
                  <a:pt x="4414162" y="634052"/>
                </a:lnTo>
                <a:lnTo>
                  <a:pt x="4448108" y="663273"/>
                </a:lnTo>
                <a:lnTo>
                  <a:pt x="4481558" y="693048"/>
                </a:lnTo>
                <a:lnTo>
                  <a:pt x="4514505" y="723369"/>
                </a:lnTo>
                <a:lnTo>
                  <a:pt x="4546940" y="754229"/>
                </a:lnTo>
                <a:lnTo>
                  <a:pt x="4578858" y="785621"/>
                </a:lnTo>
                <a:lnTo>
                  <a:pt x="4610250" y="817539"/>
                </a:lnTo>
                <a:lnTo>
                  <a:pt x="4641110" y="849974"/>
                </a:lnTo>
                <a:lnTo>
                  <a:pt x="4671431" y="882921"/>
                </a:lnTo>
                <a:lnTo>
                  <a:pt x="4701206" y="916371"/>
                </a:lnTo>
                <a:lnTo>
                  <a:pt x="4730427" y="950317"/>
                </a:lnTo>
                <a:lnTo>
                  <a:pt x="4759088" y="984754"/>
                </a:lnTo>
                <a:lnTo>
                  <a:pt x="4787181" y="1019673"/>
                </a:lnTo>
                <a:lnTo>
                  <a:pt x="4814700" y="1055067"/>
                </a:lnTo>
                <a:lnTo>
                  <a:pt x="4841637" y="1090929"/>
                </a:lnTo>
                <a:lnTo>
                  <a:pt x="4867984" y="1127253"/>
                </a:lnTo>
                <a:lnTo>
                  <a:pt x="4893736" y="1164031"/>
                </a:lnTo>
                <a:lnTo>
                  <a:pt x="4918885" y="1201256"/>
                </a:lnTo>
                <a:lnTo>
                  <a:pt x="4943424" y="1238920"/>
                </a:lnTo>
                <a:lnTo>
                  <a:pt x="4967345" y="1277018"/>
                </a:lnTo>
                <a:lnTo>
                  <a:pt x="4990642" y="1315541"/>
                </a:lnTo>
                <a:lnTo>
                  <a:pt x="5013308" y="1354483"/>
                </a:lnTo>
                <a:lnTo>
                  <a:pt x="5035335" y="1393837"/>
                </a:lnTo>
                <a:lnTo>
                  <a:pt x="5056716" y="1433595"/>
                </a:lnTo>
                <a:lnTo>
                  <a:pt x="5077445" y="1473751"/>
                </a:lnTo>
                <a:lnTo>
                  <a:pt x="5097514" y="1514296"/>
                </a:lnTo>
                <a:lnTo>
                  <a:pt x="5116916" y="1555225"/>
                </a:lnTo>
                <a:lnTo>
                  <a:pt x="5135644" y="1596530"/>
                </a:lnTo>
                <a:lnTo>
                  <a:pt x="5153691" y="1638204"/>
                </a:lnTo>
                <a:lnTo>
                  <a:pt x="5171050" y="1680240"/>
                </a:lnTo>
                <a:lnTo>
                  <a:pt x="5187714" y="1722631"/>
                </a:lnTo>
                <a:lnTo>
                  <a:pt x="5203675" y="1765369"/>
                </a:lnTo>
                <a:lnTo>
                  <a:pt x="5218926" y="1808449"/>
                </a:lnTo>
                <a:lnTo>
                  <a:pt x="5233462" y="1851861"/>
                </a:lnTo>
                <a:lnTo>
                  <a:pt x="5247273" y="1895600"/>
                </a:lnTo>
                <a:lnTo>
                  <a:pt x="5260354" y="1939659"/>
                </a:lnTo>
                <a:lnTo>
                  <a:pt x="5272697" y="1984030"/>
                </a:lnTo>
                <a:lnTo>
                  <a:pt x="5284295" y="2028705"/>
                </a:lnTo>
                <a:lnTo>
                  <a:pt x="5295141" y="2073679"/>
                </a:lnTo>
                <a:lnTo>
                  <a:pt x="5305228" y="2118944"/>
                </a:lnTo>
                <a:lnTo>
                  <a:pt x="5314549" y="2164493"/>
                </a:lnTo>
                <a:lnTo>
                  <a:pt x="5323096" y="2210319"/>
                </a:lnTo>
                <a:lnTo>
                  <a:pt x="5330863" y="2256414"/>
                </a:lnTo>
                <a:lnTo>
                  <a:pt x="5337843" y="2302772"/>
                </a:lnTo>
                <a:lnTo>
                  <a:pt x="5344028" y="2349386"/>
                </a:lnTo>
                <a:lnTo>
                  <a:pt x="5349411" y="2396248"/>
                </a:lnTo>
                <a:lnTo>
                  <a:pt x="5353986" y="2443351"/>
                </a:lnTo>
                <a:lnTo>
                  <a:pt x="5357745" y="2490689"/>
                </a:lnTo>
                <a:lnTo>
                  <a:pt x="5360681" y="2538253"/>
                </a:lnTo>
                <a:lnTo>
                  <a:pt x="5362786" y="2586038"/>
                </a:lnTo>
                <a:lnTo>
                  <a:pt x="5364055" y="2634036"/>
                </a:lnTo>
                <a:lnTo>
                  <a:pt x="5364480" y="2682240"/>
                </a:lnTo>
                <a:lnTo>
                  <a:pt x="5364055" y="2730443"/>
                </a:lnTo>
                <a:lnTo>
                  <a:pt x="5362786" y="2778441"/>
                </a:lnTo>
                <a:lnTo>
                  <a:pt x="5360681" y="2826226"/>
                </a:lnTo>
                <a:lnTo>
                  <a:pt x="5357745" y="2873790"/>
                </a:lnTo>
                <a:lnTo>
                  <a:pt x="5353986" y="2921128"/>
                </a:lnTo>
                <a:lnTo>
                  <a:pt x="5349411" y="2968231"/>
                </a:lnTo>
                <a:lnTo>
                  <a:pt x="5344028" y="3015093"/>
                </a:lnTo>
                <a:lnTo>
                  <a:pt x="5337843" y="3061707"/>
                </a:lnTo>
                <a:lnTo>
                  <a:pt x="5330863" y="3108065"/>
                </a:lnTo>
                <a:lnTo>
                  <a:pt x="5323096" y="3154160"/>
                </a:lnTo>
                <a:lnTo>
                  <a:pt x="5314549" y="3199986"/>
                </a:lnTo>
                <a:lnTo>
                  <a:pt x="5305228" y="3245535"/>
                </a:lnTo>
                <a:lnTo>
                  <a:pt x="5295141" y="3290800"/>
                </a:lnTo>
                <a:lnTo>
                  <a:pt x="5284295" y="3335774"/>
                </a:lnTo>
                <a:lnTo>
                  <a:pt x="5272697" y="3380449"/>
                </a:lnTo>
                <a:lnTo>
                  <a:pt x="5260354" y="3424820"/>
                </a:lnTo>
                <a:lnTo>
                  <a:pt x="5247273" y="3468879"/>
                </a:lnTo>
                <a:lnTo>
                  <a:pt x="5233462" y="3512618"/>
                </a:lnTo>
                <a:lnTo>
                  <a:pt x="5218926" y="3556030"/>
                </a:lnTo>
                <a:lnTo>
                  <a:pt x="5203675" y="3599110"/>
                </a:lnTo>
                <a:lnTo>
                  <a:pt x="5187714" y="3641848"/>
                </a:lnTo>
                <a:lnTo>
                  <a:pt x="5171050" y="3684239"/>
                </a:lnTo>
                <a:lnTo>
                  <a:pt x="5153691" y="3726275"/>
                </a:lnTo>
                <a:lnTo>
                  <a:pt x="5135644" y="3767949"/>
                </a:lnTo>
                <a:lnTo>
                  <a:pt x="5116916" y="3809254"/>
                </a:lnTo>
                <a:lnTo>
                  <a:pt x="5097514" y="3850183"/>
                </a:lnTo>
                <a:lnTo>
                  <a:pt x="5077445" y="3890728"/>
                </a:lnTo>
                <a:lnTo>
                  <a:pt x="5056716" y="3930884"/>
                </a:lnTo>
                <a:lnTo>
                  <a:pt x="5035335" y="3970642"/>
                </a:lnTo>
                <a:lnTo>
                  <a:pt x="5013308" y="4009996"/>
                </a:lnTo>
                <a:lnTo>
                  <a:pt x="4990642" y="4048938"/>
                </a:lnTo>
                <a:lnTo>
                  <a:pt x="4967345" y="4087461"/>
                </a:lnTo>
                <a:lnTo>
                  <a:pt x="4943424" y="4125559"/>
                </a:lnTo>
                <a:lnTo>
                  <a:pt x="4918885" y="4163223"/>
                </a:lnTo>
                <a:lnTo>
                  <a:pt x="4893736" y="4200448"/>
                </a:lnTo>
                <a:lnTo>
                  <a:pt x="4867984" y="4237226"/>
                </a:lnTo>
                <a:lnTo>
                  <a:pt x="4841637" y="4273550"/>
                </a:lnTo>
                <a:lnTo>
                  <a:pt x="4814700" y="4309412"/>
                </a:lnTo>
                <a:lnTo>
                  <a:pt x="4787181" y="4344806"/>
                </a:lnTo>
                <a:lnTo>
                  <a:pt x="4759088" y="4379725"/>
                </a:lnTo>
                <a:lnTo>
                  <a:pt x="4730427" y="4414162"/>
                </a:lnTo>
                <a:lnTo>
                  <a:pt x="4701206" y="4448108"/>
                </a:lnTo>
                <a:lnTo>
                  <a:pt x="4671431" y="4481558"/>
                </a:lnTo>
                <a:lnTo>
                  <a:pt x="4641110" y="4514505"/>
                </a:lnTo>
                <a:lnTo>
                  <a:pt x="4610250" y="4546940"/>
                </a:lnTo>
                <a:lnTo>
                  <a:pt x="4578857" y="4578857"/>
                </a:lnTo>
                <a:lnTo>
                  <a:pt x="4546940" y="4610250"/>
                </a:lnTo>
                <a:lnTo>
                  <a:pt x="4514505" y="4641110"/>
                </a:lnTo>
                <a:lnTo>
                  <a:pt x="4481558" y="4671431"/>
                </a:lnTo>
                <a:lnTo>
                  <a:pt x="4448108" y="4701206"/>
                </a:lnTo>
                <a:lnTo>
                  <a:pt x="4414162" y="4730427"/>
                </a:lnTo>
                <a:lnTo>
                  <a:pt x="4379725" y="4759088"/>
                </a:lnTo>
                <a:lnTo>
                  <a:pt x="4344806" y="4787181"/>
                </a:lnTo>
                <a:lnTo>
                  <a:pt x="4309412" y="4814700"/>
                </a:lnTo>
                <a:lnTo>
                  <a:pt x="4273550" y="4841637"/>
                </a:lnTo>
                <a:lnTo>
                  <a:pt x="4237226" y="4867984"/>
                </a:lnTo>
                <a:lnTo>
                  <a:pt x="4200448" y="4893736"/>
                </a:lnTo>
                <a:lnTo>
                  <a:pt x="4163223" y="4918885"/>
                </a:lnTo>
                <a:lnTo>
                  <a:pt x="4125559" y="4943424"/>
                </a:lnTo>
                <a:lnTo>
                  <a:pt x="4087461" y="4967345"/>
                </a:lnTo>
                <a:lnTo>
                  <a:pt x="4048938" y="4990642"/>
                </a:lnTo>
                <a:lnTo>
                  <a:pt x="4009996" y="5013308"/>
                </a:lnTo>
                <a:lnTo>
                  <a:pt x="3970642" y="5035335"/>
                </a:lnTo>
                <a:lnTo>
                  <a:pt x="3930884" y="5056716"/>
                </a:lnTo>
                <a:lnTo>
                  <a:pt x="3890728" y="5077445"/>
                </a:lnTo>
                <a:lnTo>
                  <a:pt x="3850183" y="5097514"/>
                </a:lnTo>
                <a:lnTo>
                  <a:pt x="3809254" y="5116916"/>
                </a:lnTo>
                <a:lnTo>
                  <a:pt x="3767949" y="5135644"/>
                </a:lnTo>
                <a:lnTo>
                  <a:pt x="3726275" y="5153691"/>
                </a:lnTo>
                <a:lnTo>
                  <a:pt x="3684239" y="5171050"/>
                </a:lnTo>
                <a:lnTo>
                  <a:pt x="3641848" y="5187714"/>
                </a:lnTo>
                <a:lnTo>
                  <a:pt x="3599110" y="5203675"/>
                </a:lnTo>
                <a:lnTo>
                  <a:pt x="3556030" y="5218926"/>
                </a:lnTo>
                <a:lnTo>
                  <a:pt x="3512618" y="5233462"/>
                </a:lnTo>
                <a:lnTo>
                  <a:pt x="3468879" y="5247273"/>
                </a:lnTo>
                <a:lnTo>
                  <a:pt x="3424820" y="5260354"/>
                </a:lnTo>
                <a:lnTo>
                  <a:pt x="3380449" y="5272697"/>
                </a:lnTo>
                <a:lnTo>
                  <a:pt x="3335774" y="5284295"/>
                </a:lnTo>
                <a:lnTo>
                  <a:pt x="3290800" y="5295141"/>
                </a:lnTo>
                <a:lnTo>
                  <a:pt x="3245535" y="5305228"/>
                </a:lnTo>
                <a:lnTo>
                  <a:pt x="3199986" y="5314549"/>
                </a:lnTo>
                <a:lnTo>
                  <a:pt x="3154160" y="5323096"/>
                </a:lnTo>
                <a:lnTo>
                  <a:pt x="3108065" y="5330863"/>
                </a:lnTo>
                <a:lnTo>
                  <a:pt x="3061707" y="5337843"/>
                </a:lnTo>
                <a:lnTo>
                  <a:pt x="3015093" y="5344028"/>
                </a:lnTo>
                <a:lnTo>
                  <a:pt x="2968231" y="5349411"/>
                </a:lnTo>
                <a:lnTo>
                  <a:pt x="2921128" y="5353986"/>
                </a:lnTo>
                <a:lnTo>
                  <a:pt x="2873790" y="5357745"/>
                </a:lnTo>
                <a:lnTo>
                  <a:pt x="2826226" y="5360681"/>
                </a:lnTo>
                <a:lnTo>
                  <a:pt x="2778441" y="5362786"/>
                </a:lnTo>
                <a:lnTo>
                  <a:pt x="2730443" y="5364055"/>
                </a:lnTo>
                <a:lnTo>
                  <a:pt x="2682240" y="5364480"/>
                </a:lnTo>
                <a:lnTo>
                  <a:pt x="2634036" y="5364055"/>
                </a:lnTo>
                <a:lnTo>
                  <a:pt x="2586038" y="5362786"/>
                </a:lnTo>
                <a:lnTo>
                  <a:pt x="2538253" y="5360681"/>
                </a:lnTo>
                <a:lnTo>
                  <a:pt x="2490689" y="5357745"/>
                </a:lnTo>
                <a:lnTo>
                  <a:pt x="2443351" y="5353986"/>
                </a:lnTo>
                <a:lnTo>
                  <a:pt x="2396248" y="5349411"/>
                </a:lnTo>
                <a:lnTo>
                  <a:pt x="2349386" y="5344028"/>
                </a:lnTo>
                <a:lnTo>
                  <a:pt x="2302772" y="5337843"/>
                </a:lnTo>
                <a:lnTo>
                  <a:pt x="2256414" y="5330863"/>
                </a:lnTo>
                <a:lnTo>
                  <a:pt x="2210319" y="5323096"/>
                </a:lnTo>
                <a:lnTo>
                  <a:pt x="2164493" y="5314549"/>
                </a:lnTo>
                <a:lnTo>
                  <a:pt x="2118944" y="5305228"/>
                </a:lnTo>
                <a:lnTo>
                  <a:pt x="2073679" y="5295141"/>
                </a:lnTo>
                <a:lnTo>
                  <a:pt x="2028705" y="5284295"/>
                </a:lnTo>
                <a:lnTo>
                  <a:pt x="1984030" y="5272697"/>
                </a:lnTo>
                <a:lnTo>
                  <a:pt x="1939659" y="5260354"/>
                </a:lnTo>
                <a:lnTo>
                  <a:pt x="1895600" y="5247273"/>
                </a:lnTo>
                <a:lnTo>
                  <a:pt x="1851861" y="5233462"/>
                </a:lnTo>
                <a:lnTo>
                  <a:pt x="1808449" y="5218926"/>
                </a:lnTo>
                <a:lnTo>
                  <a:pt x="1765369" y="5203675"/>
                </a:lnTo>
                <a:lnTo>
                  <a:pt x="1722631" y="5187714"/>
                </a:lnTo>
                <a:lnTo>
                  <a:pt x="1680240" y="5171050"/>
                </a:lnTo>
                <a:lnTo>
                  <a:pt x="1638204" y="5153691"/>
                </a:lnTo>
                <a:lnTo>
                  <a:pt x="1596530" y="5135644"/>
                </a:lnTo>
                <a:lnTo>
                  <a:pt x="1555225" y="5116916"/>
                </a:lnTo>
                <a:lnTo>
                  <a:pt x="1514296" y="5097514"/>
                </a:lnTo>
                <a:lnTo>
                  <a:pt x="1473751" y="5077445"/>
                </a:lnTo>
                <a:lnTo>
                  <a:pt x="1433595" y="5056716"/>
                </a:lnTo>
                <a:lnTo>
                  <a:pt x="1393837" y="5035335"/>
                </a:lnTo>
                <a:lnTo>
                  <a:pt x="1354483" y="5013308"/>
                </a:lnTo>
                <a:lnTo>
                  <a:pt x="1315541" y="4990642"/>
                </a:lnTo>
                <a:lnTo>
                  <a:pt x="1277018" y="4967345"/>
                </a:lnTo>
                <a:lnTo>
                  <a:pt x="1238920" y="4943424"/>
                </a:lnTo>
                <a:lnTo>
                  <a:pt x="1201256" y="4918885"/>
                </a:lnTo>
                <a:lnTo>
                  <a:pt x="1164031" y="4893736"/>
                </a:lnTo>
                <a:lnTo>
                  <a:pt x="1127253" y="4867984"/>
                </a:lnTo>
                <a:lnTo>
                  <a:pt x="1090929" y="4841637"/>
                </a:lnTo>
                <a:lnTo>
                  <a:pt x="1055067" y="4814700"/>
                </a:lnTo>
                <a:lnTo>
                  <a:pt x="1019673" y="4787181"/>
                </a:lnTo>
                <a:lnTo>
                  <a:pt x="984754" y="4759088"/>
                </a:lnTo>
                <a:lnTo>
                  <a:pt x="950317" y="4730427"/>
                </a:lnTo>
                <a:lnTo>
                  <a:pt x="916371" y="4701206"/>
                </a:lnTo>
                <a:lnTo>
                  <a:pt x="882921" y="4671431"/>
                </a:lnTo>
                <a:lnTo>
                  <a:pt x="849974" y="4641110"/>
                </a:lnTo>
                <a:lnTo>
                  <a:pt x="817539" y="4610250"/>
                </a:lnTo>
                <a:lnTo>
                  <a:pt x="785622" y="4578858"/>
                </a:lnTo>
                <a:lnTo>
                  <a:pt x="754229" y="4546940"/>
                </a:lnTo>
                <a:lnTo>
                  <a:pt x="723369" y="4514505"/>
                </a:lnTo>
                <a:lnTo>
                  <a:pt x="693048" y="4481558"/>
                </a:lnTo>
                <a:lnTo>
                  <a:pt x="663273" y="4448108"/>
                </a:lnTo>
                <a:lnTo>
                  <a:pt x="634052" y="4414162"/>
                </a:lnTo>
                <a:lnTo>
                  <a:pt x="605391" y="4379725"/>
                </a:lnTo>
                <a:lnTo>
                  <a:pt x="577298" y="4344806"/>
                </a:lnTo>
                <a:lnTo>
                  <a:pt x="549779" y="4309412"/>
                </a:lnTo>
                <a:lnTo>
                  <a:pt x="522842" y="4273550"/>
                </a:lnTo>
                <a:lnTo>
                  <a:pt x="496495" y="4237226"/>
                </a:lnTo>
                <a:lnTo>
                  <a:pt x="470743" y="4200448"/>
                </a:lnTo>
                <a:lnTo>
                  <a:pt x="445594" y="4163223"/>
                </a:lnTo>
                <a:lnTo>
                  <a:pt x="421055" y="4125559"/>
                </a:lnTo>
                <a:lnTo>
                  <a:pt x="397134" y="4087461"/>
                </a:lnTo>
                <a:lnTo>
                  <a:pt x="373837" y="4048938"/>
                </a:lnTo>
                <a:lnTo>
                  <a:pt x="351171" y="4009996"/>
                </a:lnTo>
                <a:lnTo>
                  <a:pt x="329144" y="3970642"/>
                </a:lnTo>
                <a:lnTo>
                  <a:pt x="307763" y="3930884"/>
                </a:lnTo>
                <a:lnTo>
                  <a:pt x="287034" y="3890728"/>
                </a:lnTo>
                <a:lnTo>
                  <a:pt x="266965" y="3850183"/>
                </a:lnTo>
                <a:lnTo>
                  <a:pt x="247563" y="3809254"/>
                </a:lnTo>
                <a:lnTo>
                  <a:pt x="228835" y="3767949"/>
                </a:lnTo>
                <a:lnTo>
                  <a:pt x="210788" y="3726275"/>
                </a:lnTo>
                <a:lnTo>
                  <a:pt x="193429" y="3684239"/>
                </a:lnTo>
                <a:lnTo>
                  <a:pt x="176765" y="3641848"/>
                </a:lnTo>
                <a:lnTo>
                  <a:pt x="160804" y="3599110"/>
                </a:lnTo>
                <a:lnTo>
                  <a:pt x="145553" y="3556030"/>
                </a:lnTo>
                <a:lnTo>
                  <a:pt x="131017" y="3512618"/>
                </a:lnTo>
                <a:lnTo>
                  <a:pt x="117206" y="3468879"/>
                </a:lnTo>
                <a:lnTo>
                  <a:pt x="104125" y="3424820"/>
                </a:lnTo>
                <a:lnTo>
                  <a:pt x="91782" y="3380449"/>
                </a:lnTo>
                <a:lnTo>
                  <a:pt x="80184" y="3335774"/>
                </a:lnTo>
                <a:lnTo>
                  <a:pt x="69338" y="3290800"/>
                </a:lnTo>
                <a:lnTo>
                  <a:pt x="59251" y="3245535"/>
                </a:lnTo>
                <a:lnTo>
                  <a:pt x="49930" y="3199986"/>
                </a:lnTo>
                <a:lnTo>
                  <a:pt x="41383" y="3154160"/>
                </a:lnTo>
                <a:lnTo>
                  <a:pt x="33616" y="3108065"/>
                </a:lnTo>
                <a:lnTo>
                  <a:pt x="26636" y="3061707"/>
                </a:lnTo>
                <a:lnTo>
                  <a:pt x="20451" y="3015093"/>
                </a:lnTo>
                <a:lnTo>
                  <a:pt x="15068" y="2968231"/>
                </a:lnTo>
                <a:lnTo>
                  <a:pt x="10493" y="2921128"/>
                </a:lnTo>
                <a:lnTo>
                  <a:pt x="6734" y="2873790"/>
                </a:lnTo>
                <a:lnTo>
                  <a:pt x="3798" y="2826226"/>
                </a:lnTo>
                <a:lnTo>
                  <a:pt x="1693" y="2778441"/>
                </a:lnTo>
                <a:lnTo>
                  <a:pt x="424" y="2730443"/>
                </a:lnTo>
                <a:lnTo>
                  <a:pt x="0" y="2682240"/>
                </a:lnTo>
                <a:close/>
              </a:path>
            </a:pathLst>
          </a:custGeom>
          <a:ln w="15240">
            <a:solidFill>
              <a:srgbClr val="0AB3A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5" name="bg object 25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605527" y="1072896"/>
            <a:ext cx="2798064" cy="510539"/>
          </a:xfrm>
          <a:prstGeom prst="rect">
            <a:avLst/>
          </a:prstGeom>
        </p:spPr>
      </p:pic>
      <p:pic>
        <p:nvPicPr>
          <p:cNvPr id="26" name="bg object 26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437120" y="2124456"/>
            <a:ext cx="1565148" cy="464820"/>
          </a:xfrm>
          <a:prstGeom prst="rect">
            <a:avLst/>
          </a:prstGeom>
        </p:spPr>
      </p:pic>
      <p:pic>
        <p:nvPicPr>
          <p:cNvPr id="27" name="bg object 27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2487168" y="5236463"/>
            <a:ext cx="1734311" cy="906780"/>
          </a:xfrm>
          <a:prstGeom prst="rect">
            <a:avLst/>
          </a:prstGeom>
        </p:spPr>
      </p:pic>
      <p:pic>
        <p:nvPicPr>
          <p:cNvPr id="28" name="bg object 2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2107692" y="2257044"/>
            <a:ext cx="2389632" cy="518160"/>
          </a:xfrm>
          <a:prstGeom prst="rect">
            <a:avLst/>
          </a:prstGeom>
        </p:spPr>
      </p:pic>
      <p:pic>
        <p:nvPicPr>
          <p:cNvPr id="29" name="bg object 29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7824216" y="5105399"/>
            <a:ext cx="1789176" cy="757428"/>
          </a:xfrm>
          <a:prstGeom prst="rect">
            <a:avLst/>
          </a:prstGeom>
        </p:spPr>
      </p:pic>
      <p:pic>
        <p:nvPicPr>
          <p:cNvPr id="30" name="bg object 3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0046208" y="4953000"/>
            <a:ext cx="1403603" cy="1403604"/>
          </a:xfrm>
          <a:prstGeom prst="rect">
            <a:avLst/>
          </a:prstGeom>
        </p:spPr>
      </p:pic>
      <p:sp>
        <p:nvSpPr>
          <p:cNvPr id="31" name="bg object 31"/>
          <p:cNvSpPr/>
          <p:nvPr/>
        </p:nvSpPr>
        <p:spPr>
          <a:xfrm>
            <a:off x="8718804" y="5862827"/>
            <a:ext cx="1328420" cy="414020"/>
          </a:xfrm>
          <a:custGeom>
            <a:avLst/>
            <a:gdLst/>
            <a:ahLst/>
            <a:cxnLst/>
            <a:rect l="l" t="t" r="r" b="b"/>
            <a:pathLst>
              <a:path w="1328420" h="414020">
                <a:moveTo>
                  <a:pt x="0" y="0"/>
                </a:moveTo>
                <a:lnTo>
                  <a:pt x="0" y="413867"/>
                </a:lnTo>
                <a:lnTo>
                  <a:pt x="1328039" y="413867"/>
                </a:lnTo>
              </a:path>
            </a:pathLst>
          </a:custGeom>
          <a:ln w="6096">
            <a:solidFill>
              <a:srgbClr val="A4A4A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2" name="bg object 32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049011" y="1687067"/>
            <a:ext cx="1801367" cy="1799843"/>
          </a:xfrm>
          <a:prstGeom prst="rect">
            <a:avLst/>
          </a:prstGeom>
        </p:spPr>
      </p:pic>
      <p:pic>
        <p:nvPicPr>
          <p:cNvPr id="33" name="bg object 33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583691" y="2813304"/>
            <a:ext cx="1405127" cy="1405128"/>
          </a:xfrm>
          <a:prstGeom prst="rect">
            <a:avLst/>
          </a:prstGeom>
        </p:spPr>
      </p:pic>
      <p:sp>
        <p:nvSpPr>
          <p:cNvPr id="34" name="bg object 34"/>
          <p:cNvSpPr/>
          <p:nvPr/>
        </p:nvSpPr>
        <p:spPr>
          <a:xfrm>
            <a:off x="1286255" y="2516124"/>
            <a:ext cx="821055" cy="298450"/>
          </a:xfrm>
          <a:custGeom>
            <a:avLst/>
            <a:gdLst/>
            <a:ahLst/>
            <a:cxnLst/>
            <a:rect l="l" t="t" r="r" b="b"/>
            <a:pathLst>
              <a:path w="821055" h="298450">
                <a:moveTo>
                  <a:pt x="820927" y="0"/>
                </a:moveTo>
                <a:lnTo>
                  <a:pt x="0" y="0"/>
                </a:lnTo>
                <a:lnTo>
                  <a:pt x="0" y="298196"/>
                </a:lnTo>
              </a:path>
            </a:pathLst>
          </a:custGeom>
          <a:ln w="6096">
            <a:solidFill>
              <a:srgbClr val="A4A4A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5" name="bg object 35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9747503" y="2752343"/>
            <a:ext cx="1403603" cy="1403603"/>
          </a:xfrm>
          <a:prstGeom prst="rect">
            <a:avLst/>
          </a:prstGeom>
        </p:spPr>
      </p:pic>
      <p:sp>
        <p:nvSpPr>
          <p:cNvPr id="36" name="bg object 36"/>
          <p:cNvSpPr/>
          <p:nvPr/>
        </p:nvSpPr>
        <p:spPr>
          <a:xfrm>
            <a:off x="9002267" y="2356103"/>
            <a:ext cx="1447165" cy="395605"/>
          </a:xfrm>
          <a:custGeom>
            <a:avLst/>
            <a:gdLst/>
            <a:ahLst/>
            <a:cxnLst/>
            <a:rect l="l" t="t" r="r" b="b"/>
            <a:pathLst>
              <a:path w="1447165" h="395605">
                <a:moveTo>
                  <a:pt x="0" y="0"/>
                </a:moveTo>
                <a:lnTo>
                  <a:pt x="1446783" y="0"/>
                </a:lnTo>
                <a:lnTo>
                  <a:pt x="1446783" y="395350"/>
                </a:lnTo>
              </a:path>
            </a:pathLst>
          </a:custGeom>
          <a:ln w="6096">
            <a:solidFill>
              <a:srgbClr val="A4A4A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bg object 37"/>
          <p:cNvSpPr/>
          <p:nvPr/>
        </p:nvSpPr>
        <p:spPr>
          <a:xfrm>
            <a:off x="1725167" y="6143243"/>
            <a:ext cx="1629410" cy="209550"/>
          </a:xfrm>
          <a:custGeom>
            <a:avLst/>
            <a:gdLst/>
            <a:ahLst/>
            <a:cxnLst/>
            <a:rect l="l" t="t" r="r" b="b"/>
            <a:pathLst>
              <a:path w="1629410" h="209550">
                <a:moveTo>
                  <a:pt x="1629156" y="0"/>
                </a:moveTo>
                <a:lnTo>
                  <a:pt x="1629156" y="209334"/>
                </a:lnTo>
                <a:lnTo>
                  <a:pt x="0" y="209334"/>
                </a:lnTo>
              </a:path>
            </a:pathLst>
          </a:custGeom>
          <a:ln w="6095">
            <a:solidFill>
              <a:srgbClr val="A4A4A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8" name="bg object 38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393191" y="5013959"/>
            <a:ext cx="1403603" cy="1403603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41546C"/>
                </a:solidFill>
                <a:latin typeface="Palatino Linotype"/>
                <a:cs typeface="Palatino Linotyp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4/9/2024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4/9/2024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2489200" cy="6858000"/>
          </a:xfrm>
          <a:custGeom>
            <a:avLst/>
            <a:gdLst/>
            <a:ahLst/>
            <a:cxnLst/>
            <a:rect l="l" t="t" r="r" b="b"/>
            <a:pathLst>
              <a:path w="2489200" h="6858000">
                <a:moveTo>
                  <a:pt x="2488692" y="0"/>
                </a:moveTo>
                <a:lnTo>
                  <a:pt x="0" y="0"/>
                </a:lnTo>
                <a:lnTo>
                  <a:pt x="0" y="6858000"/>
                </a:lnTo>
                <a:lnTo>
                  <a:pt x="2488692" y="6858000"/>
                </a:lnTo>
                <a:lnTo>
                  <a:pt x="2488692" y="0"/>
                </a:lnTo>
                <a:close/>
              </a:path>
            </a:pathLst>
          </a:custGeom>
          <a:solidFill>
            <a:srgbClr val="4154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04110" y="47941"/>
            <a:ext cx="7383779" cy="8813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41546C"/>
                </a:solidFill>
                <a:latin typeface="Palatino Linotype"/>
                <a:cs typeface="Palatino Linotyp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4/9/2024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06679" y="6115303"/>
            <a:ext cx="103568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E7E6E6"/>
                </a:solidFill>
                <a:latin typeface="Tahoma"/>
                <a:cs typeface="Tahoma"/>
              </a:rPr>
              <a:t>01.03.2024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98119" y="2825572"/>
            <a:ext cx="6234430" cy="1010285"/>
          </a:xfrm>
          <a:prstGeom prst="rect">
            <a:avLst/>
          </a:prstGeom>
        </p:spPr>
        <p:txBody>
          <a:bodyPr vert="horz" wrap="square" lIns="0" tIns="5715" rIns="0" bIns="0" rtlCol="0">
            <a:spAutoFit/>
          </a:bodyPr>
          <a:lstStyle/>
          <a:p>
            <a:pPr marL="12700" marR="5080">
              <a:lnSpc>
                <a:spcPct val="101600"/>
              </a:lnSpc>
              <a:spcBef>
                <a:spcPts val="45"/>
              </a:spcBef>
            </a:pPr>
            <a:r>
              <a:rPr sz="3200" b="1" spc="15" dirty="0">
                <a:solidFill>
                  <a:srgbClr val="44536A"/>
                </a:solidFill>
                <a:latin typeface="Arial"/>
                <a:cs typeface="Arial"/>
              </a:rPr>
              <a:t>Нави</a:t>
            </a:r>
            <a:r>
              <a:rPr sz="3200" b="1" dirty="0">
                <a:solidFill>
                  <a:srgbClr val="44536A"/>
                </a:solidFill>
                <a:latin typeface="Arial"/>
                <a:cs typeface="Arial"/>
              </a:rPr>
              <a:t>г</a:t>
            </a:r>
            <a:r>
              <a:rPr sz="3200" b="1" spc="60" dirty="0">
                <a:solidFill>
                  <a:srgbClr val="44536A"/>
                </a:solidFill>
                <a:latin typeface="Arial"/>
                <a:cs typeface="Arial"/>
              </a:rPr>
              <a:t>атор</a:t>
            </a:r>
            <a:r>
              <a:rPr sz="3200" b="1" spc="-275" dirty="0">
                <a:solidFill>
                  <a:srgbClr val="44536A"/>
                </a:solidFill>
                <a:latin typeface="Arial"/>
                <a:cs typeface="Arial"/>
              </a:rPr>
              <a:t> </a:t>
            </a:r>
            <a:r>
              <a:rPr sz="3200" b="1" spc="40" dirty="0">
                <a:solidFill>
                  <a:srgbClr val="44536A"/>
                </a:solidFill>
                <a:latin typeface="Arial"/>
                <a:cs typeface="Arial"/>
              </a:rPr>
              <a:t>мер</a:t>
            </a:r>
            <a:r>
              <a:rPr sz="3200" b="1" spc="-275" dirty="0">
                <a:solidFill>
                  <a:srgbClr val="44536A"/>
                </a:solidFill>
                <a:latin typeface="Arial"/>
                <a:cs typeface="Arial"/>
              </a:rPr>
              <a:t> </a:t>
            </a:r>
            <a:r>
              <a:rPr sz="3200" b="1" spc="10" dirty="0">
                <a:solidFill>
                  <a:srgbClr val="44536A"/>
                </a:solidFill>
                <a:latin typeface="Arial"/>
                <a:cs typeface="Arial"/>
              </a:rPr>
              <a:t>по</a:t>
            </a:r>
            <a:r>
              <a:rPr sz="3200" b="1" dirty="0">
                <a:solidFill>
                  <a:srgbClr val="44536A"/>
                </a:solidFill>
                <a:latin typeface="Arial"/>
                <a:cs typeface="Arial"/>
              </a:rPr>
              <a:t>д</a:t>
            </a:r>
            <a:r>
              <a:rPr sz="3200" b="1" spc="55" dirty="0">
                <a:solidFill>
                  <a:srgbClr val="44536A"/>
                </a:solidFill>
                <a:latin typeface="Arial"/>
                <a:cs typeface="Arial"/>
              </a:rPr>
              <a:t>де</a:t>
            </a:r>
            <a:r>
              <a:rPr sz="3200" b="1" spc="45" dirty="0">
                <a:solidFill>
                  <a:srgbClr val="44536A"/>
                </a:solidFill>
                <a:latin typeface="Arial"/>
                <a:cs typeface="Arial"/>
              </a:rPr>
              <a:t>р</a:t>
            </a:r>
            <a:r>
              <a:rPr sz="3200" b="1" spc="95" dirty="0">
                <a:solidFill>
                  <a:srgbClr val="44536A"/>
                </a:solidFill>
                <a:latin typeface="Arial"/>
                <a:cs typeface="Arial"/>
              </a:rPr>
              <a:t>жки</a:t>
            </a:r>
            <a:r>
              <a:rPr sz="3200" b="1" spc="-260" dirty="0">
                <a:solidFill>
                  <a:srgbClr val="44536A"/>
                </a:solidFill>
                <a:latin typeface="Arial"/>
                <a:cs typeface="Arial"/>
              </a:rPr>
              <a:t> </a:t>
            </a:r>
            <a:r>
              <a:rPr sz="3200" b="1" spc="-10" dirty="0">
                <a:solidFill>
                  <a:srgbClr val="44536A"/>
                </a:solidFill>
                <a:latin typeface="Arial"/>
                <a:cs typeface="Arial"/>
              </a:rPr>
              <a:t>д</a:t>
            </a:r>
            <a:r>
              <a:rPr sz="3200" b="1" spc="-35" dirty="0">
                <a:solidFill>
                  <a:srgbClr val="44536A"/>
                </a:solidFill>
                <a:latin typeface="Arial"/>
                <a:cs typeface="Arial"/>
              </a:rPr>
              <a:t>ля  </a:t>
            </a:r>
            <a:r>
              <a:rPr sz="3200" b="1" spc="30" dirty="0">
                <a:solidFill>
                  <a:srgbClr val="44536A"/>
                </a:solidFill>
                <a:latin typeface="Arial"/>
                <a:cs typeface="Arial"/>
              </a:rPr>
              <a:t>предпринимателей</a:t>
            </a:r>
            <a:endParaRPr sz="32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01980" y="4258055"/>
            <a:ext cx="4845685" cy="0"/>
          </a:xfrm>
          <a:custGeom>
            <a:avLst/>
            <a:gdLst/>
            <a:ahLst/>
            <a:cxnLst/>
            <a:rect l="l" t="t" r="r" b="b"/>
            <a:pathLst>
              <a:path w="4845685">
                <a:moveTo>
                  <a:pt x="0" y="0"/>
                </a:moveTo>
                <a:lnTo>
                  <a:pt x="4845431" y="0"/>
                </a:lnTo>
              </a:path>
            </a:pathLst>
          </a:custGeom>
          <a:ln w="6096">
            <a:solidFill>
              <a:srgbClr val="A4A4A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680110" y="4384040"/>
            <a:ext cx="106489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390" dirty="0">
                <a:solidFill>
                  <a:srgbClr val="404D61"/>
                </a:solidFill>
                <a:latin typeface="Trebuchet MS"/>
                <a:cs typeface="Trebuchet MS"/>
              </a:rPr>
              <a:t>М</a:t>
            </a:r>
            <a:r>
              <a:rPr sz="2000" spc="-525" dirty="0">
                <a:solidFill>
                  <a:srgbClr val="404D61"/>
                </a:solidFill>
                <a:latin typeface="Trebuchet MS"/>
                <a:cs typeface="Trebuchet MS"/>
              </a:rPr>
              <a:t>О</a:t>
            </a:r>
            <a:r>
              <a:rPr sz="2000" spc="-480" dirty="0">
                <a:solidFill>
                  <a:srgbClr val="404D61"/>
                </a:solidFill>
                <a:latin typeface="Trebuchet MS"/>
                <a:cs typeface="Trebuchet MS"/>
              </a:rPr>
              <a:t>НОГОРОДА</a:t>
            </a:r>
            <a:endParaRPr sz="20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317893" y="678180"/>
          <a:ext cx="11459210" cy="600103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64485"/>
                <a:gridCol w="2864485"/>
                <a:gridCol w="2865120"/>
                <a:gridCol w="2865120"/>
              </a:tblGrid>
              <a:tr h="452882">
                <a:tc>
                  <a:txBody>
                    <a:bodyPr/>
                    <a:lstStyle/>
                    <a:p>
                      <a:pPr marL="270510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На</a:t>
                      </a:r>
                      <a:r>
                        <a:rPr sz="1400" b="1" spc="-2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что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требуются</a:t>
                      </a:r>
                      <a:r>
                        <a:rPr sz="1400" b="1" spc="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деньги?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1054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1546C"/>
                    </a:solidFill>
                  </a:tcPr>
                </a:tc>
                <a:tc>
                  <a:txBody>
                    <a:bodyPr/>
                    <a:lstStyle/>
                    <a:p>
                      <a:pPr marL="610235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400" b="1" spc="-2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Куда</a:t>
                      </a:r>
                      <a:r>
                        <a:rPr sz="1400" b="1" spc="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обращаться?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1054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1546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400" b="1" spc="-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Требуемая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сумма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1054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1546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Срок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1054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1546C"/>
                    </a:solidFill>
                  </a:tcPr>
                </a:tc>
              </a:tr>
              <a:tr h="304546">
                <a:tc rowSpan="3">
                  <a:txBody>
                    <a:bodyPr/>
                    <a:lstStyle/>
                    <a:p>
                      <a:pPr marL="68580">
                        <a:lnSpc>
                          <a:spcPts val="1395"/>
                        </a:lnSpc>
                      </a:pPr>
                      <a:r>
                        <a:rPr sz="1200" b="1" spc="-5" dirty="0">
                          <a:latin typeface="Arial"/>
                          <a:cs typeface="Arial"/>
                        </a:rPr>
                        <a:t>Здания,</a:t>
                      </a:r>
                      <a:r>
                        <a:rPr sz="1200" b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10" dirty="0">
                          <a:latin typeface="Arial"/>
                          <a:cs typeface="Arial"/>
                        </a:rPr>
                        <a:t>сооружения,</a:t>
                      </a:r>
                      <a:r>
                        <a:rPr sz="1200" b="1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10" dirty="0">
                          <a:latin typeface="Arial"/>
                          <a:cs typeface="Arial"/>
                        </a:rPr>
                        <a:t>постройки</a:t>
                      </a:r>
                      <a:endParaRPr sz="1200">
                        <a:latin typeface="Arial"/>
                        <a:cs typeface="Arial"/>
                      </a:endParaRPr>
                    </a:p>
                    <a:p>
                      <a:pPr marL="68580" marR="304800">
                        <a:lnSpc>
                          <a:spcPct val="107000"/>
                        </a:lnSpc>
                        <a:spcBef>
                          <a:spcPts val="525"/>
                        </a:spcBef>
                      </a:pPr>
                      <a:r>
                        <a:rPr sz="1000" spc="-20" dirty="0">
                          <a:latin typeface="Microsoft Sans Serif"/>
                          <a:cs typeface="Microsoft Sans Serif"/>
                        </a:rPr>
                        <a:t>(Кредит</a:t>
                      </a:r>
                      <a:r>
                        <a:rPr sz="1000" spc="4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на</a:t>
                      </a:r>
                      <a:r>
                        <a:rPr sz="1000" spc="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5" dirty="0">
                          <a:latin typeface="Microsoft Sans Serif"/>
                          <a:cs typeface="Microsoft Sans Serif"/>
                        </a:rPr>
                        <a:t>строительство,</a:t>
                      </a:r>
                      <a:r>
                        <a:rPr sz="1000" spc="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20" dirty="0">
                          <a:latin typeface="Microsoft Sans Serif"/>
                          <a:cs typeface="Microsoft Sans Serif"/>
                        </a:rPr>
                        <a:t>реконструкцию </a:t>
                      </a:r>
                      <a:r>
                        <a:rPr sz="1000" spc="-2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5" dirty="0">
                          <a:latin typeface="Microsoft Sans Serif"/>
                          <a:cs typeface="Microsoft Sans Serif"/>
                        </a:rPr>
                        <a:t>или</a:t>
                      </a:r>
                      <a:r>
                        <a:rPr sz="1000" spc="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приобретение</a:t>
                      </a:r>
                      <a:r>
                        <a:rPr sz="1000" spc="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5" dirty="0">
                          <a:latin typeface="Microsoft Sans Serif"/>
                          <a:cs typeface="Microsoft Sans Serif"/>
                        </a:rPr>
                        <a:t>зданий</a:t>
                      </a:r>
                      <a:r>
                        <a:rPr sz="1000" spc="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5" dirty="0">
                          <a:latin typeface="Microsoft Sans Serif"/>
                          <a:cs typeface="Microsoft Sans Serif"/>
                        </a:rPr>
                        <a:t>и</a:t>
                      </a:r>
                      <a:r>
                        <a:rPr sz="10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5" dirty="0">
                          <a:latin typeface="Microsoft Sans Serif"/>
                          <a:cs typeface="Microsoft Sans Serif"/>
                        </a:rPr>
                        <a:t>сооружений)</a:t>
                      </a:r>
                      <a:endParaRPr sz="10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395"/>
                        </a:lnSpc>
                      </a:pP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2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1</a:t>
                      </a:r>
                      <a:r>
                        <a:rPr sz="12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млрд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395"/>
                        </a:lnSpc>
                      </a:pP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2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15</a:t>
                      </a:r>
                      <a:r>
                        <a:rPr sz="1200" spc="-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лет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</a:tr>
              <a:tr h="30454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395"/>
                        </a:lnSpc>
                      </a:pP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2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2</a:t>
                      </a:r>
                      <a:r>
                        <a:rPr sz="12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млрд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395"/>
                        </a:lnSpc>
                      </a:pP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2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10</a:t>
                      </a:r>
                      <a:r>
                        <a:rPr sz="1200" spc="-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лет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</a:tr>
              <a:tr h="304673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60400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(Банки-партнеры)</a:t>
                      </a:r>
                      <a:endParaRPr sz="10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444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395"/>
                        </a:lnSpc>
                      </a:pP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2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2</a:t>
                      </a:r>
                      <a:r>
                        <a:rPr sz="12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млрд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95"/>
                        </a:lnSpc>
                      </a:pP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2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10</a:t>
                      </a:r>
                      <a:r>
                        <a:rPr sz="1200" spc="-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лет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</a:tr>
              <a:tr h="958596">
                <a:tc>
                  <a:txBody>
                    <a:bodyPr/>
                    <a:lstStyle/>
                    <a:p>
                      <a:pPr marL="68580">
                        <a:lnSpc>
                          <a:spcPts val="1395"/>
                        </a:lnSpc>
                      </a:pPr>
                      <a:r>
                        <a:rPr sz="1200" b="1" spc="-10" dirty="0">
                          <a:latin typeface="Arial"/>
                          <a:cs typeface="Arial"/>
                        </a:rPr>
                        <a:t>Инфраструктура</a:t>
                      </a:r>
                      <a:r>
                        <a:rPr sz="1200" b="1" spc="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dirty="0">
                          <a:latin typeface="Arial"/>
                          <a:cs typeface="Arial"/>
                        </a:rPr>
                        <a:t>к</a:t>
                      </a:r>
                      <a:r>
                        <a:rPr sz="1200" b="1" spc="-10" dirty="0">
                          <a:latin typeface="Arial"/>
                          <a:cs typeface="Arial"/>
                        </a:rPr>
                        <a:t> инвест</a:t>
                      </a:r>
                      <a:r>
                        <a:rPr sz="1200" b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5" dirty="0">
                          <a:latin typeface="Arial"/>
                          <a:cs typeface="Arial"/>
                        </a:rPr>
                        <a:t>проектам</a:t>
                      </a:r>
                      <a:endParaRPr sz="1200">
                        <a:latin typeface="Arial"/>
                        <a:cs typeface="Arial"/>
                      </a:endParaRPr>
                    </a:p>
                    <a:p>
                      <a:pPr marL="68580" marR="75565">
                        <a:lnSpc>
                          <a:spcPct val="107000"/>
                        </a:lnSpc>
                        <a:spcBef>
                          <a:spcPts val="525"/>
                        </a:spcBef>
                      </a:pP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(Субсидия</a:t>
                      </a:r>
                      <a:r>
                        <a:rPr sz="1000" spc="-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на водо-, </a:t>
                      </a:r>
                      <a:r>
                        <a:rPr sz="1000" spc="-5" dirty="0">
                          <a:latin typeface="Microsoft Sans Serif"/>
                          <a:cs typeface="Microsoft Sans Serif"/>
                        </a:rPr>
                        <a:t>тепло-, </a:t>
                      </a:r>
                      <a:r>
                        <a:rPr sz="1000" spc="-15" dirty="0">
                          <a:latin typeface="Microsoft Sans Serif"/>
                          <a:cs typeface="Microsoft Sans Serif"/>
                        </a:rPr>
                        <a:t>электро-и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5" dirty="0">
                          <a:latin typeface="Microsoft Sans Serif"/>
                          <a:cs typeface="Microsoft Sans Serif"/>
                        </a:rPr>
                        <a:t>газоснабжение,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5" dirty="0">
                          <a:latin typeface="Microsoft Sans Serif"/>
                          <a:cs typeface="Microsoft Sans Serif"/>
                        </a:rPr>
                        <a:t>канализацию,</a:t>
                      </a:r>
                      <a:r>
                        <a:rPr sz="1000" spc="4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20" dirty="0">
                          <a:latin typeface="Microsoft Sans Serif"/>
                          <a:cs typeface="Microsoft Sans Serif"/>
                        </a:rPr>
                        <a:t>включая </a:t>
                      </a:r>
                      <a:r>
                        <a:rPr sz="10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20" dirty="0">
                          <a:latin typeface="Microsoft Sans Serif"/>
                          <a:cs typeface="Microsoft Sans Serif"/>
                        </a:rPr>
                        <a:t>очистку</a:t>
                      </a:r>
                      <a:r>
                        <a:rPr sz="1000" spc="4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промышленных,</a:t>
                      </a:r>
                      <a:r>
                        <a:rPr sz="10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5" dirty="0">
                          <a:latin typeface="Microsoft Sans Serif"/>
                          <a:cs typeface="Microsoft Sans Serif"/>
                        </a:rPr>
                        <a:t>бытовых</a:t>
                      </a:r>
                      <a:r>
                        <a:rPr sz="1000" spc="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5" dirty="0">
                          <a:latin typeface="Microsoft Sans Serif"/>
                          <a:cs typeface="Microsoft Sans Serif"/>
                        </a:rPr>
                        <a:t>и</a:t>
                      </a:r>
                      <a:r>
                        <a:rPr sz="10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ливневых </a:t>
                      </a:r>
                      <a:r>
                        <a:rPr sz="1000" spc="-2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5" dirty="0">
                          <a:latin typeface="Microsoft Sans Serif"/>
                          <a:cs typeface="Microsoft Sans Serif"/>
                        </a:rPr>
                        <a:t>стоков,</a:t>
                      </a:r>
                      <a:r>
                        <a:rPr sz="1000" spc="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5" dirty="0">
                          <a:latin typeface="Microsoft Sans Serif"/>
                          <a:cs typeface="Microsoft Sans Serif"/>
                        </a:rPr>
                        <a:t>объекты</a:t>
                      </a:r>
                      <a:r>
                        <a:rPr sz="10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5" dirty="0">
                          <a:latin typeface="Microsoft Sans Serif"/>
                          <a:cs typeface="Microsoft Sans Serif"/>
                        </a:rPr>
                        <a:t>связи,</a:t>
                      </a:r>
                      <a:r>
                        <a:rPr sz="10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автодороги,</a:t>
                      </a:r>
                      <a:r>
                        <a:rPr sz="1000" spc="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5" dirty="0">
                          <a:latin typeface="Microsoft Sans Serif"/>
                          <a:cs typeface="Microsoft Sans Serif"/>
                        </a:rPr>
                        <a:t>ж/д</a:t>
                      </a:r>
                      <a:r>
                        <a:rPr sz="1000" spc="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5" dirty="0">
                          <a:latin typeface="Microsoft Sans Serif"/>
                          <a:cs typeface="Microsoft Sans Serif"/>
                        </a:rPr>
                        <a:t>пути</a:t>
                      </a:r>
                      <a:r>
                        <a:rPr sz="100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5" dirty="0">
                          <a:latin typeface="Microsoft Sans Serif"/>
                          <a:cs typeface="Microsoft Sans Serif"/>
                        </a:rPr>
                        <a:t>)</a:t>
                      </a:r>
                      <a:endParaRPr sz="10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395"/>
                        </a:lnSpc>
                      </a:pP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2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0,75</a:t>
                      </a:r>
                      <a:r>
                        <a:rPr sz="12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млрд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395"/>
                        </a:lnSpc>
                      </a:pP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бессрочно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04546">
                <a:tc rowSpan="5">
                  <a:txBody>
                    <a:bodyPr/>
                    <a:lstStyle/>
                    <a:p>
                      <a:pPr marL="68580">
                        <a:lnSpc>
                          <a:spcPts val="1400"/>
                        </a:lnSpc>
                      </a:pPr>
                      <a:r>
                        <a:rPr sz="1200" b="1" spc="-10" dirty="0">
                          <a:latin typeface="Arial"/>
                          <a:cs typeface="Arial"/>
                        </a:rPr>
                        <a:t>Оборудование</a:t>
                      </a:r>
                      <a:endParaRPr sz="1200">
                        <a:latin typeface="Arial"/>
                        <a:cs typeface="Arial"/>
                      </a:endParaRPr>
                    </a:p>
                    <a:p>
                      <a:pPr marL="68580" marR="401320">
                        <a:lnSpc>
                          <a:spcPct val="107000"/>
                        </a:lnSpc>
                        <a:spcBef>
                          <a:spcPts val="520"/>
                        </a:spcBef>
                      </a:pPr>
                      <a:r>
                        <a:rPr sz="1000" spc="-20" dirty="0">
                          <a:latin typeface="Microsoft Sans Serif"/>
                          <a:cs typeface="Microsoft Sans Serif"/>
                        </a:rPr>
                        <a:t>(Кредит/Займ/Лизинг:</a:t>
                      </a:r>
                      <a:r>
                        <a:rPr sz="1000" spc="8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на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оборудование, </a:t>
                      </a:r>
                      <a:r>
                        <a:rPr sz="1000" spc="-254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5" dirty="0">
                          <a:latin typeface="Microsoft Sans Serif"/>
                          <a:cs typeface="Microsoft Sans Serif"/>
                        </a:rPr>
                        <a:t>станки,</a:t>
                      </a:r>
                      <a:r>
                        <a:rPr sz="10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производственные</a:t>
                      </a:r>
                      <a:r>
                        <a:rPr sz="1000" spc="4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линии,</a:t>
                      </a:r>
                      <a:endParaRPr sz="1000">
                        <a:latin typeface="Microsoft Sans Serif"/>
                        <a:cs typeface="Microsoft Sans Serif"/>
                      </a:endParaRPr>
                    </a:p>
                    <a:p>
                      <a:pPr marL="68580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специальную</a:t>
                      </a:r>
                      <a:r>
                        <a:rPr sz="100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20" dirty="0">
                          <a:latin typeface="Microsoft Sans Serif"/>
                          <a:cs typeface="Microsoft Sans Serif"/>
                        </a:rPr>
                        <a:t>технику.</a:t>
                      </a:r>
                      <a:r>
                        <a:rPr sz="1000" spc="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20" dirty="0">
                          <a:latin typeface="Microsoft Sans Serif"/>
                          <a:cs typeface="Microsoft Sans Serif"/>
                        </a:rPr>
                        <a:t>Возможно</a:t>
                      </a:r>
                      <a:r>
                        <a:rPr sz="1000" spc="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50" dirty="0">
                          <a:latin typeface="Microsoft Sans Serif"/>
                          <a:cs typeface="Microsoft Sans Serif"/>
                        </a:rPr>
                        <a:t>как</a:t>
                      </a:r>
                      <a:endParaRPr sz="1000">
                        <a:latin typeface="Microsoft Sans Serif"/>
                        <a:cs typeface="Microsoft Sans Serif"/>
                      </a:endParaRPr>
                    </a:p>
                    <a:p>
                      <a:pPr marL="68580" marR="138430">
                        <a:lnSpc>
                          <a:spcPct val="107000"/>
                        </a:lnSpc>
                      </a:pPr>
                      <a:r>
                        <a:rPr sz="1000" spc="-5" dirty="0">
                          <a:latin typeface="Microsoft Sans Serif"/>
                          <a:cs typeface="Microsoft Sans Serif"/>
                        </a:rPr>
                        <a:t>отечественное,</a:t>
                      </a:r>
                      <a:r>
                        <a:rPr sz="1000" spc="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25" dirty="0">
                          <a:latin typeface="Microsoft Sans Serif"/>
                          <a:cs typeface="Microsoft Sans Serif"/>
                        </a:rPr>
                        <a:t>так</a:t>
                      </a:r>
                      <a:r>
                        <a:rPr sz="1000" spc="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5" dirty="0">
                          <a:latin typeface="Microsoft Sans Serif"/>
                          <a:cs typeface="Microsoft Sans Serif"/>
                        </a:rPr>
                        <a:t>и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иностранное</a:t>
                      </a:r>
                      <a:r>
                        <a:rPr sz="1000" spc="-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(перечень </a:t>
                      </a:r>
                      <a:r>
                        <a:rPr sz="1000" spc="-2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стран-поставщиков</a:t>
                      </a:r>
                      <a:r>
                        <a:rPr sz="1000" spc="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обговаривается </a:t>
                      </a:r>
                      <a:r>
                        <a:rPr sz="1000" spc="-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индивидуально.</a:t>
                      </a:r>
                      <a:r>
                        <a:rPr sz="100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25" dirty="0">
                          <a:latin typeface="Microsoft Sans Serif"/>
                          <a:cs typeface="Microsoft Sans Serif"/>
                        </a:rPr>
                        <a:t>Также</a:t>
                      </a:r>
                      <a:r>
                        <a:rPr sz="1000" spc="-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20" dirty="0">
                          <a:latin typeface="Microsoft Sans Serif"/>
                          <a:cs typeface="Microsoft Sans Serif"/>
                        </a:rPr>
                        <a:t>возможно</a:t>
                      </a:r>
                      <a:r>
                        <a:rPr sz="10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5" dirty="0">
                          <a:latin typeface="Microsoft Sans Serif"/>
                          <a:cs typeface="Microsoft Sans Serif"/>
                        </a:rPr>
                        <a:t>б/у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оборудование</a:t>
                      </a:r>
                      <a:r>
                        <a:rPr sz="1000" spc="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по отдельным</a:t>
                      </a:r>
                      <a:r>
                        <a:rPr sz="1000" spc="4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5" dirty="0">
                          <a:latin typeface="Microsoft Sans Serif"/>
                          <a:cs typeface="Microsoft Sans Serif"/>
                        </a:rPr>
                        <a:t>программам)</a:t>
                      </a:r>
                      <a:endParaRPr sz="10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400"/>
                        </a:lnSpc>
                      </a:pP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2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1</a:t>
                      </a:r>
                      <a:r>
                        <a:rPr sz="12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млрд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400"/>
                        </a:lnSpc>
                      </a:pP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2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15</a:t>
                      </a:r>
                      <a:r>
                        <a:rPr sz="1200" spc="-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лет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</a:tr>
              <a:tr h="30454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395"/>
                        </a:lnSpc>
                      </a:pP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2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5</a:t>
                      </a:r>
                      <a:r>
                        <a:rPr sz="12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млрд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395"/>
                        </a:lnSpc>
                      </a:pP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2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7</a:t>
                      </a:r>
                      <a:r>
                        <a:rPr sz="12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лет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</a:tr>
              <a:tr h="304546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395"/>
                        </a:lnSpc>
                      </a:pP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2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2</a:t>
                      </a:r>
                      <a:r>
                        <a:rPr sz="12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млрд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395"/>
                        </a:lnSpc>
                      </a:pP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2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10</a:t>
                      </a:r>
                      <a:r>
                        <a:rPr sz="1200" spc="-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лет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</a:tr>
              <a:tr h="30454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708660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(Банки-партнеры)</a:t>
                      </a:r>
                      <a:endParaRPr sz="10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444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400"/>
                        </a:lnSpc>
                      </a:pP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2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2</a:t>
                      </a:r>
                      <a:r>
                        <a:rPr sz="12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млрд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400"/>
                        </a:lnSpc>
                      </a:pP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2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10</a:t>
                      </a:r>
                      <a:r>
                        <a:rPr sz="1200" spc="-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лет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</a:tr>
              <a:tr h="30454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400"/>
                        </a:lnSpc>
                      </a:pP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2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0,05</a:t>
                      </a:r>
                      <a:r>
                        <a:rPr sz="12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млрд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400"/>
                        </a:lnSpc>
                      </a:pP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2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7</a:t>
                      </a:r>
                      <a:r>
                        <a:rPr sz="12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лет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</a:tr>
              <a:tr h="304546">
                <a:tc rowSpan="3">
                  <a:txBody>
                    <a:bodyPr/>
                    <a:lstStyle/>
                    <a:p>
                      <a:pPr marL="68580">
                        <a:lnSpc>
                          <a:spcPts val="1400"/>
                        </a:lnSpc>
                      </a:pPr>
                      <a:r>
                        <a:rPr sz="1200" b="1" spc="-10" dirty="0">
                          <a:latin typeface="Arial"/>
                          <a:cs typeface="Arial"/>
                        </a:rPr>
                        <a:t>Оборотные</a:t>
                      </a:r>
                      <a:r>
                        <a:rPr sz="1200" b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10" dirty="0">
                          <a:latin typeface="Arial"/>
                          <a:cs typeface="Arial"/>
                        </a:rPr>
                        <a:t>средства</a:t>
                      </a:r>
                      <a:endParaRPr sz="1200">
                        <a:latin typeface="Arial"/>
                        <a:cs typeface="Arial"/>
                      </a:endParaRPr>
                    </a:p>
                    <a:p>
                      <a:pPr marL="68580" marR="199390">
                        <a:lnSpc>
                          <a:spcPct val="107000"/>
                        </a:lnSpc>
                        <a:spcBef>
                          <a:spcPts val="520"/>
                        </a:spcBef>
                      </a:pPr>
                      <a:r>
                        <a:rPr sz="1000" spc="-20" dirty="0">
                          <a:latin typeface="Microsoft Sans Serif"/>
                          <a:cs typeface="Microsoft Sans Serif"/>
                        </a:rPr>
                        <a:t>(Кредит/Займ:</a:t>
                      </a:r>
                      <a:r>
                        <a:rPr sz="10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на пополнение оборотных </a:t>
                      </a:r>
                      <a:r>
                        <a:rPr sz="1000" spc="-5" dirty="0">
                          <a:latin typeface="Microsoft Sans Serif"/>
                          <a:cs typeface="Microsoft Sans Serif"/>
                        </a:rPr>
                        <a:t> средств,</a:t>
                      </a:r>
                      <a:r>
                        <a:rPr sz="1000" spc="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на</a:t>
                      </a:r>
                      <a:r>
                        <a:rPr sz="1000" spc="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20" dirty="0">
                          <a:latin typeface="Microsoft Sans Serif"/>
                          <a:cs typeface="Microsoft Sans Serif"/>
                        </a:rPr>
                        <a:t>текущую</a:t>
                      </a:r>
                      <a:r>
                        <a:rPr sz="100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5" dirty="0">
                          <a:latin typeface="Microsoft Sans Serif"/>
                          <a:cs typeface="Microsoft Sans Serif"/>
                        </a:rPr>
                        <a:t>предпринимательскую </a:t>
                      </a:r>
                      <a:r>
                        <a:rPr sz="1000" spc="-2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деятельность)</a:t>
                      </a:r>
                      <a:endParaRPr sz="10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400"/>
                        </a:lnSpc>
                      </a:pP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2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2</a:t>
                      </a:r>
                      <a:r>
                        <a:rPr sz="12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млрд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400"/>
                        </a:lnSpc>
                      </a:pP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2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3</a:t>
                      </a:r>
                      <a:r>
                        <a:rPr sz="12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лет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</a:tr>
              <a:tr h="30454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806450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000" spc="-5" dirty="0">
                          <a:latin typeface="Microsoft Sans Serif"/>
                          <a:cs typeface="Microsoft Sans Serif"/>
                        </a:rPr>
                        <a:t>(не</a:t>
                      </a:r>
                      <a:r>
                        <a:rPr sz="10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по</a:t>
                      </a:r>
                      <a:r>
                        <a:rPr sz="10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всем</a:t>
                      </a:r>
                      <a:r>
                        <a:rPr sz="1000" spc="-15" dirty="0">
                          <a:latin typeface="Microsoft Sans Serif"/>
                          <a:cs typeface="Microsoft Sans Serif"/>
                        </a:rPr>
                        <a:t> программам)</a:t>
                      </a:r>
                      <a:endParaRPr sz="10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444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400"/>
                        </a:lnSpc>
                      </a:pP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2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0,5</a:t>
                      </a:r>
                      <a:r>
                        <a:rPr sz="1200" spc="-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млрд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400"/>
                        </a:lnSpc>
                      </a:pP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2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3</a:t>
                      </a:r>
                      <a:r>
                        <a:rPr sz="12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лет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</a:tr>
              <a:tr h="304546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856615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(Банки-партнеры)</a:t>
                      </a:r>
                      <a:endParaRPr sz="10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444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400"/>
                        </a:lnSpc>
                      </a:pP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2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2</a:t>
                      </a:r>
                      <a:r>
                        <a:rPr sz="12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млрд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400"/>
                        </a:lnSpc>
                      </a:pP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2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3</a:t>
                      </a:r>
                      <a:r>
                        <a:rPr sz="12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лет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04558">
                <a:tc rowSpan="2">
                  <a:txBody>
                    <a:bodyPr/>
                    <a:lstStyle/>
                    <a:p>
                      <a:pPr marL="68580">
                        <a:lnSpc>
                          <a:spcPts val="1400"/>
                        </a:lnSpc>
                      </a:pPr>
                      <a:r>
                        <a:rPr sz="1200" b="1" spc="-10" dirty="0">
                          <a:latin typeface="Arial"/>
                          <a:cs typeface="Arial"/>
                        </a:rPr>
                        <a:t>Рефинансирование</a:t>
                      </a:r>
                      <a:endParaRPr sz="1200">
                        <a:latin typeface="Arial"/>
                        <a:cs typeface="Arial"/>
                      </a:endParaRPr>
                    </a:p>
                    <a:p>
                      <a:pPr marL="68580" marR="452755">
                        <a:lnSpc>
                          <a:spcPct val="107000"/>
                        </a:lnSpc>
                        <a:spcBef>
                          <a:spcPts val="525"/>
                        </a:spcBef>
                      </a:pPr>
                      <a:r>
                        <a:rPr sz="1000" spc="-20" dirty="0">
                          <a:latin typeface="Microsoft Sans Serif"/>
                          <a:cs typeface="Microsoft Sans Serif"/>
                        </a:rPr>
                        <a:t>(Кредит</a:t>
                      </a:r>
                      <a:r>
                        <a:rPr sz="1000" spc="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на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рефинансирование</a:t>
                      </a:r>
                      <a:r>
                        <a:rPr sz="10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20" dirty="0">
                          <a:latin typeface="Microsoft Sans Serif"/>
                          <a:cs typeface="Microsoft Sans Serif"/>
                        </a:rPr>
                        <a:t>текущих </a:t>
                      </a:r>
                      <a:r>
                        <a:rPr sz="1000" spc="-2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обязательств)</a:t>
                      </a:r>
                      <a:endParaRPr sz="10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400"/>
                        </a:lnSpc>
                      </a:pP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2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2</a:t>
                      </a:r>
                      <a:r>
                        <a:rPr sz="12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млрд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400"/>
                        </a:lnSpc>
                      </a:pP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2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7</a:t>
                      </a:r>
                      <a:r>
                        <a:rPr sz="12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лет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</a:tr>
              <a:tr h="312826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60400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(Банки-партнеры)</a:t>
                      </a:r>
                      <a:endParaRPr sz="10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444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400"/>
                        </a:lnSpc>
                      </a:pP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2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2</a:t>
                      </a:r>
                      <a:r>
                        <a:rPr sz="12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млрд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400"/>
                        </a:lnSpc>
                      </a:pP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2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7</a:t>
                      </a:r>
                      <a:r>
                        <a:rPr sz="12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лет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22046">
                <a:tc>
                  <a:txBody>
                    <a:bodyPr/>
                    <a:lstStyle/>
                    <a:p>
                      <a:pPr marL="68580">
                        <a:lnSpc>
                          <a:spcPts val="1405"/>
                        </a:lnSpc>
                      </a:pPr>
                      <a:r>
                        <a:rPr sz="1200" b="1" spc="-10" dirty="0">
                          <a:latin typeface="Arial"/>
                          <a:cs typeface="Arial"/>
                        </a:rPr>
                        <a:t>Контрактное</a:t>
                      </a:r>
                      <a:r>
                        <a:rPr sz="1200" b="1" spc="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10" dirty="0">
                          <a:latin typeface="Arial"/>
                          <a:cs typeface="Arial"/>
                        </a:rPr>
                        <a:t>финансирование</a:t>
                      </a:r>
                      <a:endParaRPr sz="1200">
                        <a:latin typeface="Arial"/>
                        <a:cs typeface="Arial"/>
                      </a:endParaRPr>
                    </a:p>
                    <a:p>
                      <a:pPr marL="68580" marR="278765">
                        <a:lnSpc>
                          <a:spcPct val="107000"/>
                        </a:lnSpc>
                        <a:spcBef>
                          <a:spcPts val="520"/>
                        </a:spcBef>
                      </a:pP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(Целевой</a:t>
                      </a:r>
                      <a:r>
                        <a:rPr sz="1000" spc="4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20" dirty="0">
                          <a:latin typeface="Microsoft Sans Serif"/>
                          <a:cs typeface="Microsoft Sans Serif"/>
                        </a:rPr>
                        <a:t>кредит</a:t>
                      </a:r>
                      <a:r>
                        <a:rPr sz="1000" spc="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на</a:t>
                      </a:r>
                      <a:r>
                        <a:rPr sz="10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20" dirty="0">
                          <a:latin typeface="Microsoft Sans Serif"/>
                          <a:cs typeface="Microsoft Sans Serif"/>
                        </a:rPr>
                        <a:t>покрытие</a:t>
                      </a:r>
                      <a:r>
                        <a:rPr sz="10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расходов, </a:t>
                      </a:r>
                      <a:r>
                        <a:rPr sz="1000" spc="-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необходимых</a:t>
                      </a:r>
                      <a:r>
                        <a:rPr sz="10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5" dirty="0">
                          <a:latin typeface="Microsoft Sans Serif"/>
                          <a:cs typeface="Microsoft Sans Serif"/>
                        </a:rPr>
                        <a:t>для</a:t>
                      </a:r>
                      <a:r>
                        <a:rPr sz="1000" spc="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исполнения</a:t>
                      </a:r>
                      <a:r>
                        <a:rPr sz="10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20" dirty="0">
                          <a:latin typeface="Microsoft Sans Serif"/>
                          <a:cs typeface="Microsoft Sans Serif"/>
                        </a:rPr>
                        <a:t>контрактов)</a:t>
                      </a:r>
                      <a:endParaRPr sz="10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405"/>
                        </a:lnSpc>
                      </a:pP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2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1</a:t>
                      </a:r>
                      <a:r>
                        <a:rPr sz="12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млрд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405"/>
                        </a:lnSpc>
                      </a:pP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2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3</a:t>
                      </a:r>
                      <a:r>
                        <a:rPr sz="12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лет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</a:tr>
            </a:tbl>
          </a:graphicData>
        </a:graphic>
      </p:graphicFrame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782556" y="307847"/>
            <a:ext cx="1586483" cy="289560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302508" y="1213103"/>
            <a:ext cx="731520" cy="132587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300984" y="1749551"/>
            <a:ext cx="431291" cy="225551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310128" y="1501139"/>
            <a:ext cx="723900" cy="156972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290315" y="3395471"/>
            <a:ext cx="585215" cy="173736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310128" y="2409444"/>
            <a:ext cx="729996" cy="134112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84220" y="3107435"/>
            <a:ext cx="729996" cy="134112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290315" y="3686555"/>
            <a:ext cx="723900" cy="156972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300984" y="3982211"/>
            <a:ext cx="431291" cy="225551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300984" y="4267200"/>
            <a:ext cx="547115" cy="231648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300984" y="4611623"/>
            <a:ext cx="723900" cy="156971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290315" y="4882896"/>
            <a:ext cx="585215" cy="173736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310128" y="5533644"/>
            <a:ext cx="723900" cy="156972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300984" y="5173979"/>
            <a:ext cx="431291" cy="225551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300984" y="5783579"/>
            <a:ext cx="431291" cy="225552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316223" y="6237732"/>
            <a:ext cx="723900" cy="155448"/>
          </a:xfrm>
          <a:prstGeom prst="rect">
            <a:avLst/>
          </a:prstGeom>
        </p:spPr>
      </p:pic>
      <p:sp>
        <p:nvSpPr>
          <p:cNvPr id="19" name="object 19"/>
          <p:cNvSpPr txBox="1">
            <a:spLocks noGrp="1"/>
          </p:cNvSpPr>
          <p:nvPr>
            <p:ph type="title"/>
          </p:nvPr>
        </p:nvSpPr>
        <p:spPr>
          <a:xfrm>
            <a:off x="599948" y="224409"/>
            <a:ext cx="303403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450" dirty="0">
                <a:solidFill>
                  <a:srgbClr val="394F57"/>
                </a:solidFill>
              </a:rPr>
              <a:t>На</a:t>
            </a:r>
            <a:r>
              <a:rPr sz="2400" spc="-350" dirty="0">
                <a:solidFill>
                  <a:srgbClr val="394F57"/>
                </a:solidFill>
              </a:rPr>
              <a:t>в</a:t>
            </a:r>
            <a:r>
              <a:rPr sz="2400" spc="-405" dirty="0">
                <a:solidFill>
                  <a:srgbClr val="394F57"/>
                </a:solidFill>
              </a:rPr>
              <a:t>игатор</a:t>
            </a:r>
            <a:r>
              <a:rPr sz="2400" spc="-170" dirty="0">
                <a:solidFill>
                  <a:srgbClr val="394F57"/>
                </a:solidFill>
              </a:rPr>
              <a:t> </a:t>
            </a:r>
            <a:r>
              <a:rPr sz="2400" spc="-445" dirty="0">
                <a:solidFill>
                  <a:srgbClr val="394F57"/>
                </a:solidFill>
              </a:rPr>
              <a:t>мер</a:t>
            </a:r>
            <a:r>
              <a:rPr sz="2400" spc="-195" dirty="0">
                <a:solidFill>
                  <a:srgbClr val="394F57"/>
                </a:solidFill>
              </a:rPr>
              <a:t> </a:t>
            </a:r>
            <a:r>
              <a:rPr sz="2400" spc="-380" dirty="0">
                <a:solidFill>
                  <a:srgbClr val="394F57"/>
                </a:solidFill>
              </a:rPr>
              <a:t>поддержки</a:t>
            </a:r>
            <a:endParaRPr sz="2400"/>
          </a:p>
        </p:txBody>
      </p:sp>
      <p:sp>
        <p:nvSpPr>
          <p:cNvPr id="20" name="object 20"/>
          <p:cNvSpPr txBox="1"/>
          <p:nvPr/>
        </p:nvSpPr>
        <p:spPr>
          <a:xfrm>
            <a:off x="12003175" y="2687436"/>
            <a:ext cx="152400" cy="365823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050"/>
              </a:lnSpc>
            </a:pP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Информация</a:t>
            </a:r>
            <a:r>
              <a:rPr sz="1000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в</a:t>
            </a:r>
            <a:r>
              <a:rPr sz="1000" spc="10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презентации</a:t>
            </a:r>
            <a:r>
              <a:rPr sz="1000" spc="30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актуальна</a:t>
            </a:r>
            <a:r>
              <a:rPr sz="1000" spc="10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по</a:t>
            </a:r>
            <a:r>
              <a:rPr sz="1000" spc="5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состоянию</a:t>
            </a:r>
            <a:r>
              <a:rPr sz="1000" spc="35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на</a:t>
            </a:r>
            <a:r>
              <a:rPr sz="1000" spc="5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01.03.2024</a:t>
            </a:r>
            <a:endParaRPr sz="1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52957" y="459993"/>
            <a:ext cx="98298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380" dirty="0">
                <a:solidFill>
                  <a:srgbClr val="FFFFFF"/>
                </a:solidFill>
                <a:latin typeface="Cambria"/>
                <a:cs typeface="Cambria"/>
              </a:rPr>
              <a:t>ВЭБ.РФ</a:t>
            </a:r>
            <a:endParaRPr sz="2800">
              <a:latin typeface="Cambria"/>
              <a:cs typeface="Cambria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352531" y="237743"/>
            <a:ext cx="1586483" cy="289559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152400" y="1025652"/>
            <a:ext cx="2241550" cy="5457825"/>
            <a:chOff x="152400" y="1025652"/>
            <a:chExt cx="2241550" cy="5457825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71856" y="4596384"/>
              <a:ext cx="1886712" cy="1886712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152400" y="1033272"/>
              <a:ext cx="2241550" cy="0"/>
            </a:xfrm>
            <a:custGeom>
              <a:avLst/>
              <a:gdLst/>
              <a:ahLst/>
              <a:cxnLst/>
              <a:rect l="l" t="t" r="r" b="b"/>
              <a:pathLst>
                <a:path w="2241550">
                  <a:moveTo>
                    <a:pt x="0" y="0"/>
                  </a:moveTo>
                  <a:lnTo>
                    <a:pt x="2241169" y="0"/>
                  </a:lnTo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909572" y="4408931"/>
              <a:ext cx="356870" cy="114300"/>
            </a:xfrm>
            <a:custGeom>
              <a:avLst/>
              <a:gdLst/>
              <a:ahLst/>
              <a:cxnLst/>
              <a:rect l="l" t="t" r="r" b="b"/>
              <a:pathLst>
                <a:path w="356869" h="114300">
                  <a:moveTo>
                    <a:pt x="356615" y="0"/>
                  </a:moveTo>
                  <a:lnTo>
                    <a:pt x="0" y="0"/>
                  </a:lnTo>
                  <a:lnTo>
                    <a:pt x="178307" y="114300"/>
                  </a:lnTo>
                  <a:lnTo>
                    <a:pt x="35661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/>
          <p:nvPr/>
        </p:nvSpPr>
        <p:spPr>
          <a:xfrm>
            <a:off x="2735579" y="1010411"/>
            <a:ext cx="8923655" cy="5222875"/>
          </a:xfrm>
          <a:custGeom>
            <a:avLst/>
            <a:gdLst/>
            <a:ahLst/>
            <a:cxnLst/>
            <a:rect l="l" t="t" r="r" b="b"/>
            <a:pathLst>
              <a:path w="8923655" h="5222875">
                <a:moveTo>
                  <a:pt x="2045208" y="0"/>
                </a:moveTo>
                <a:lnTo>
                  <a:pt x="2045208" y="5222684"/>
                </a:lnTo>
              </a:path>
              <a:path w="8923655" h="5222875">
                <a:moveTo>
                  <a:pt x="8923528" y="2842260"/>
                </a:moveTo>
                <a:lnTo>
                  <a:pt x="0" y="2848864"/>
                </a:lnTo>
              </a:path>
            </a:pathLst>
          </a:custGeom>
          <a:ln w="6096">
            <a:solidFill>
              <a:srgbClr val="A2A1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2913126" y="1036142"/>
            <a:ext cx="151701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20" dirty="0">
                <a:solidFill>
                  <a:srgbClr val="1FB3AB"/>
                </a:solidFill>
                <a:latin typeface="Tahoma"/>
                <a:cs typeface="Tahoma"/>
              </a:rPr>
              <a:t>В</a:t>
            </a:r>
            <a:r>
              <a:rPr sz="1600" b="1" spc="-95" dirty="0">
                <a:solidFill>
                  <a:srgbClr val="1FB3AB"/>
                </a:solidFill>
                <a:latin typeface="Tahoma"/>
                <a:cs typeface="Tahoma"/>
              </a:rPr>
              <a:t>И</a:t>
            </a:r>
            <a:r>
              <a:rPr sz="1600" b="1" spc="-120" dirty="0">
                <a:solidFill>
                  <a:srgbClr val="1FB3AB"/>
                </a:solidFill>
                <a:latin typeface="Tahoma"/>
                <a:cs typeface="Tahoma"/>
              </a:rPr>
              <a:t>Д</a:t>
            </a:r>
            <a:r>
              <a:rPr sz="1600" b="1" spc="-85" dirty="0">
                <a:solidFill>
                  <a:srgbClr val="1FB3AB"/>
                </a:solidFill>
                <a:latin typeface="Tahoma"/>
                <a:cs typeface="Tahoma"/>
              </a:rPr>
              <a:t> </a:t>
            </a:r>
            <a:r>
              <a:rPr sz="1600" b="1" spc="-105" dirty="0">
                <a:solidFill>
                  <a:srgbClr val="1FB3AB"/>
                </a:solidFill>
                <a:latin typeface="Tahoma"/>
                <a:cs typeface="Tahoma"/>
              </a:rPr>
              <a:t>П</a:t>
            </a:r>
            <a:r>
              <a:rPr sz="1600" b="1" spc="-35" dirty="0">
                <a:solidFill>
                  <a:srgbClr val="1FB3AB"/>
                </a:solidFill>
                <a:latin typeface="Tahoma"/>
                <a:cs typeface="Tahoma"/>
              </a:rPr>
              <a:t>Р</a:t>
            </a:r>
            <a:r>
              <a:rPr sz="1600" b="1" spc="-195" dirty="0">
                <a:solidFill>
                  <a:srgbClr val="1FB3AB"/>
                </a:solidFill>
                <a:latin typeface="Tahoma"/>
                <a:cs typeface="Tahoma"/>
              </a:rPr>
              <a:t>О</a:t>
            </a:r>
            <a:r>
              <a:rPr sz="1600" b="1" spc="-120" dirty="0">
                <a:solidFill>
                  <a:srgbClr val="1FB3AB"/>
                </a:solidFill>
                <a:latin typeface="Tahoma"/>
                <a:cs typeface="Tahoma"/>
              </a:rPr>
              <a:t>Д</a:t>
            </a:r>
            <a:r>
              <a:rPr sz="1600" b="1" spc="-190" dirty="0">
                <a:solidFill>
                  <a:srgbClr val="1FB3AB"/>
                </a:solidFill>
                <a:latin typeface="Tahoma"/>
                <a:cs typeface="Tahoma"/>
              </a:rPr>
              <a:t>У</a:t>
            </a:r>
            <a:r>
              <a:rPr sz="1600" b="1" spc="-125" dirty="0">
                <a:solidFill>
                  <a:srgbClr val="1FB3AB"/>
                </a:solidFill>
                <a:latin typeface="Tahoma"/>
                <a:cs typeface="Tahoma"/>
              </a:rPr>
              <a:t>КТА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082921" y="1469263"/>
            <a:ext cx="79311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spc="-65" dirty="0">
                <a:solidFill>
                  <a:srgbClr val="546973"/>
                </a:solidFill>
                <a:latin typeface="Tahoma"/>
                <a:cs typeface="Tahoma"/>
              </a:rPr>
              <a:t>с</a:t>
            </a:r>
            <a:r>
              <a:rPr sz="2000" b="1" spc="-185" dirty="0">
                <a:solidFill>
                  <a:srgbClr val="546973"/>
                </a:solidFill>
                <a:latin typeface="Tahoma"/>
                <a:cs typeface="Tahoma"/>
              </a:rPr>
              <a:t>т</a:t>
            </a:r>
            <a:r>
              <a:rPr sz="2000" b="1" spc="-160" dirty="0">
                <a:solidFill>
                  <a:srgbClr val="546973"/>
                </a:solidFill>
                <a:latin typeface="Tahoma"/>
                <a:cs typeface="Tahoma"/>
              </a:rPr>
              <a:t>авка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850881" y="1459230"/>
            <a:ext cx="152908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spc="-160" dirty="0">
                <a:solidFill>
                  <a:srgbClr val="546973"/>
                </a:solidFill>
                <a:latin typeface="Tahoma"/>
                <a:cs typeface="Tahoma"/>
              </a:rPr>
              <a:t>о</a:t>
            </a:r>
            <a:r>
              <a:rPr sz="2000" b="1" spc="-180" dirty="0">
                <a:solidFill>
                  <a:srgbClr val="546973"/>
                </a:solidFill>
                <a:latin typeface="Tahoma"/>
                <a:cs typeface="Tahoma"/>
              </a:rPr>
              <a:t>б</a:t>
            </a:r>
            <a:r>
              <a:rPr sz="2000" b="1" spc="-105" dirty="0">
                <a:solidFill>
                  <a:srgbClr val="546973"/>
                </a:solidFill>
                <a:latin typeface="Tahoma"/>
                <a:cs typeface="Tahoma"/>
              </a:rPr>
              <a:t>е</a:t>
            </a:r>
            <a:r>
              <a:rPr sz="2000" b="1" spc="-90" dirty="0">
                <a:solidFill>
                  <a:srgbClr val="546973"/>
                </a:solidFill>
                <a:latin typeface="Tahoma"/>
                <a:cs typeface="Tahoma"/>
              </a:rPr>
              <a:t>с</a:t>
            </a:r>
            <a:r>
              <a:rPr sz="2000" b="1" spc="-165" dirty="0">
                <a:solidFill>
                  <a:srgbClr val="546973"/>
                </a:solidFill>
                <a:latin typeface="Tahoma"/>
                <a:cs typeface="Tahoma"/>
              </a:rPr>
              <a:t>пе</a:t>
            </a:r>
            <a:r>
              <a:rPr sz="2000" b="1" spc="-175" dirty="0">
                <a:solidFill>
                  <a:srgbClr val="546973"/>
                </a:solidFill>
                <a:latin typeface="Tahoma"/>
                <a:cs typeface="Tahoma"/>
              </a:rPr>
              <a:t>ч</a:t>
            </a:r>
            <a:r>
              <a:rPr sz="2000" b="1" spc="-145" dirty="0">
                <a:solidFill>
                  <a:srgbClr val="546973"/>
                </a:solidFill>
                <a:latin typeface="Tahoma"/>
                <a:cs typeface="Tahoma"/>
              </a:rPr>
              <a:t>е</a:t>
            </a:r>
            <a:r>
              <a:rPr sz="2000" b="1" spc="-155" dirty="0">
                <a:solidFill>
                  <a:srgbClr val="546973"/>
                </a:solidFill>
                <a:latin typeface="Tahoma"/>
                <a:cs typeface="Tahoma"/>
              </a:rPr>
              <a:t>н</a:t>
            </a:r>
            <a:r>
              <a:rPr sz="2000" b="1" spc="-140" dirty="0">
                <a:solidFill>
                  <a:srgbClr val="546973"/>
                </a:solidFill>
                <a:latin typeface="Tahoma"/>
                <a:cs typeface="Tahoma"/>
              </a:rPr>
              <a:t>ие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727960" y="4043171"/>
            <a:ext cx="1823085" cy="2016760"/>
          </a:xfrm>
          <a:prstGeom prst="rect">
            <a:avLst/>
          </a:prstGeom>
          <a:solidFill>
            <a:srgbClr val="F1F1F1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350">
              <a:latin typeface="Times New Roman"/>
              <a:cs typeface="Times New Roman"/>
            </a:endParaRPr>
          </a:p>
          <a:p>
            <a:pPr marL="240665">
              <a:lnSpc>
                <a:spcPct val="100000"/>
              </a:lnSpc>
            </a:pPr>
            <a:r>
              <a:rPr sz="2000" b="1" spc="-114" dirty="0">
                <a:solidFill>
                  <a:srgbClr val="546973"/>
                </a:solidFill>
                <a:latin typeface="Tahoma"/>
                <a:cs typeface="Tahoma"/>
              </a:rPr>
              <a:t>СУБСИДИЯ</a:t>
            </a:r>
            <a:endParaRPr sz="2000">
              <a:latin typeface="Tahoma"/>
              <a:cs typeface="Tahoma"/>
            </a:endParaRPr>
          </a:p>
          <a:p>
            <a:pPr marL="264795">
              <a:lnSpc>
                <a:spcPct val="100000"/>
              </a:lnSpc>
              <a:spcBef>
                <a:spcPts val="200"/>
              </a:spcBef>
            </a:pPr>
            <a:r>
              <a:rPr sz="1200" spc="-55" dirty="0">
                <a:solidFill>
                  <a:srgbClr val="546973"/>
                </a:solidFill>
                <a:latin typeface="Tahoma"/>
                <a:cs typeface="Tahoma"/>
              </a:rPr>
              <a:t>(бю</a:t>
            </a:r>
            <a:r>
              <a:rPr sz="1200" dirty="0">
                <a:solidFill>
                  <a:srgbClr val="546973"/>
                </a:solidFill>
                <a:latin typeface="Tahoma"/>
                <a:cs typeface="Tahoma"/>
              </a:rPr>
              <a:t>д</a:t>
            </a:r>
            <a:r>
              <a:rPr sz="1200" spc="-20" dirty="0">
                <a:solidFill>
                  <a:srgbClr val="546973"/>
                </a:solidFill>
                <a:latin typeface="Tahoma"/>
                <a:cs typeface="Tahoma"/>
              </a:rPr>
              <a:t>ж</a:t>
            </a:r>
            <a:r>
              <a:rPr sz="1200" spc="-40" dirty="0">
                <a:solidFill>
                  <a:srgbClr val="546973"/>
                </a:solidFill>
                <a:latin typeface="Tahoma"/>
                <a:cs typeface="Tahoma"/>
              </a:rPr>
              <a:t>ету</a:t>
            </a:r>
            <a:r>
              <a:rPr sz="1200" spc="-75" dirty="0">
                <a:solidFill>
                  <a:srgbClr val="546973"/>
                </a:solidFill>
                <a:latin typeface="Tahoma"/>
                <a:cs typeface="Tahoma"/>
              </a:rPr>
              <a:t> </a:t>
            </a:r>
            <a:r>
              <a:rPr sz="1200" spc="-5" dirty="0">
                <a:solidFill>
                  <a:srgbClr val="546973"/>
                </a:solidFill>
                <a:latin typeface="Tahoma"/>
                <a:cs typeface="Tahoma"/>
              </a:rPr>
              <a:t>р</a:t>
            </a:r>
            <a:r>
              <a:rPr sz="1200" dirty="0">
                <a:solidFill>
                  <a:srgbClr val="546973"/>
                </a:solidFill>
                <a:latin typeface="Tahoma"/>
                <a:cs typeface="Tahoma"/>
              </a:rPr>
              <a:t>ег</a:t>
            </a:r>
            <a:r>
              <a:rPr sz="1200" spc="15" dirty="0">
                <a:solidFill>
                  <a:srgbClr val="546973"/>
                </a:solidFill>
                <a:latin typeface="Tahoma"/>
                <a:cs typeface="Tahoma"/>
              </a:rPr>
              <a:t>и</a:t>
            </a:r>
            <a:r>
              <a:rPr sz="1200" spc="-10" dirty="0">
                <a:solidFill>
                  <a:srgbClr val="546973"/>
                </a:solidFill>
                <a:latin typeface="Tahoma"/>
                <a:cs typeface="Tahoma"/>
              </a:rPr>
              <a:t>он</a:t>
            </a:r>
            <a:r>
              <a:rPr sz="1200" spc="5" dirty="0">
                <a:solidFill>
                  <a:srgbClr val="546973"/>
                </a:solidFill>
                <a:latin typeface="Tahoma"/>
                <a:cs typeface="Tahoma"/>
              </a:rPr>
              <a:t>а</a:t>
            </a:r>
            <a:r>
              <a:rPr sz="1200" spc="-105" dirty="0">
                <a:solidFill>
                  <a:srgbClr val="546973"/>
                </a:solidFill>
                <a:latin typeface="Tahoma"/>
                <a:cs typeface="Tahoma"/>
              </a:rPr>
              <a:t>)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426322" y="4920183"/>
            <a:ext cx="2196465" cy="6369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600" spc="5" dirty="0">
                <a:solidFill>
                  <a:srgbClr val="41556C"/>
                </a:solidFill>
                <a:latin typeface="Tahoma"/>
                <a:cs typeface="Tahoma"/>
              </a:rPr>
              <a:t>д</a:t>
            </a:r>
            <a:r>
              <a:rPr sz="1600" dirty="0">
                <a:solidFill>
                  <a:srgbClr val="41556C"/>
                </a:solidFill>
                <a:latin typeface="Tahoma"/>
                <a:cs typeface="Tahoma"/>
              </a:rPr>
              <a:t>о</a:t>
            </a:r>
            <a:r>
              <a:rPr sz="1600" spc="80" dirty="0">
                <a:solidFill>
                  <a:srgbClr val="41556C"/>
                </a:solidFill>
                <a:latin typeface="Tahoma"/>
                <a:cs typeface="Tahoma"/>
              </a:rPr>
              <a:t> </a:t>
            </a:r>
            <a:r>
              <a:rPr sz="2400" spc="-20" dirty="0">
                <a:solidFill>
                  <a:srgbClr val="1FB3AB"/>
                </a:solidFill>
                <a:latin typeface="Tahoma"/>
                <a:cs typeface="Tahoma"/>
              </a:rPr>
              <a:t>95</a:t>
            </a:r>
            <a:r>
              <a:rPr sz="2400" spc="-325" dirty="0">
                <a:solidFill>
                  <a:srgbClr val="1FB3AB"/>
                </a:solidFill>
                <a:latin typeface="Tahoma"/>
                <a:cs typeface="Tahoma"/>
              </a:rPr>
              <a:t>%</a:t>
            </a:r>
            <a:r>
              <a:rPr sz="2400" spc="-190" dirty="0">
                <a:solidFill>
                  <a:srgbClr val="1FB3AB"/>
                </a:solidFill>
                <a:latin typeface="Tahoma"/>
                <a:cs typeface="Tahoma"/>
              </a:rPr>
              <a:t> </a:t>
            </a:r>
            <a:r>
              <a:rPr sz="1600" spc="-25" dirty="0">
                <a:solidFill>
                  <a:srgbClr val="41556C"/>
                </a:solidFill>
                <a:latin typeface="Tahoma"/>
                <a:cs typeface="Tahoma"/>
              </a:rPr>
              <a:t>о</a:t>
            </a:r>
            <a:r>
              <a:rPr sz="1600" spc="-45" dirty="0">
                <a:solidFill>
                  <a:srgbClr val="41556C"/>
                </a:solidFill>
                <a:latin typeface="Tahoma"/>
                <a:cs typeface="Tahoma"/>
              </a:rPr>
              <a:t>т</a:t>
            </a:r>
            <a:r>
              <a:rPr sz="1600" spc="-105" dirty="0">
                <a:solidFill>
                  <a:srgbClr val="41556C"/>
                </a:solidFill>
                <a:latin typeface="Tahoma"/>
                <a:cs typeface="Tahoma"/>
              </a:rPr>
              <a:t> </a:t>
            </a:r>
            <a:r>
              <a:rPr sz="1600" spc="-5" dirty="0">
                <a:solidFill>
                  <a:srgbClr val="41556C"/>
                </a:solidFill>
                <a:latin typeface="Tahoma"/>
                <a:cs typeface="Tahoma"/>
              </a:rPr>
              <a:t>с</a:t>
            </a:r>
            <a:r>
              <a:rPr sz="1600" dirty="0">
                <a:solidFill>
                  <a:srgbClr val="41556C"/>
                </a:solidFill>
                <a:latin typeface="Tahoma"/>
                <a:cs typeface="Tahoma"/>
              </a:rPr>
              <a:t>т</a:t>
            </a:r>
            <a:r>
              <a:rPr sz="1600" spc="-25" dirty="0">
                <a:solidFill>
                  <a:srgbClr val="41556C"/>
                </a:solidFill>
                <a:latin typeface="Tahoma"/>
                <a:cs typeface="Tahoma"/>
              </a:rPr>
              <a:t>о</a:t>
            </a:r>
            <a:r>
              <a:rPr sz="1600" spc="35" dirty="0">
                <a:solidFill>
                  <a:srgbClr val="41556C"/>
                </a:solidFill>
                <a:latin typeface="Tahoma"/>
                <a:cs typeface="Tahoma"/>
              </a:rPr>
              <a:t>им</a:t>
            </a:r>
            <a:r>
              <a:rPr sz="1600" spc="-25" dirty="0">
                <a:solidFill>
                  <a:srgbClr val="41556C"/>
                </a:solidFill>
                <a:latin typeface="Tahoma"/>
                <a:cs typeface="Tahoma"/>
              </a:rPr>
              <a:t>о</a:t>
            </a:r>
            <a:r>
              <a:rPr sz="1600" spc="-5" dirty="0">
                <a:solidFill>
                  <a:srgbClr val="41556C"/>
                </a:solidFill>
                <a:latin typeface="Tahoma"/>
                <a:cs typeface="Tahoma"/>
              </a:rPr>
              <a:t>с</a:t>
            </a:r>
            <a:r>
              <a:rPr sz="1600" dirty="0">
                <a:solidFill>
                  <a:srgbClr val="41556C"/>
                </a:solidFill>
                <a:latin typeface="Tahoma"/>
                <a:cs typeface="Tahoma"/>
              </a:rPr>
              <a:t>т</a:t>
            </a:r>
            <a:r>
              <a:rPr sz="1600" spc="30" dirty="0">
                <a:solidFill>
                  <a:srgbClr val="41556C"/>
                </a:solidFill>
                <a:latin typeface="Tahoma"/>
                <a:cs typeface="Tahoma"/>
              </a:rPr>
              <a:t>и</a:t>
            </a:r>
            <a:endParaRPr sz="1600">
              <a:latin typeface="Tahoma"/>
              <a:cs typeface="Tahoma"/>
            </a:endParaRPr>
          </a:p>
          <a:p>
            <a:pPr algn="ctr">
              <a:lnSpc>
                <a:spcPct val="100000"/>
              </a:lnSpc>
              <a:spcBef>
                <a:spcPts val="10"/>
              </a:spcBef>
            </a:pPr>
            <a:r>
              <a:rPr sz="1600" spc="-10" dirty="0">
                <a:solidFill>
                  <a:srgbClr val="41556C"/>
                </a:solidFill>
                <a:latin typeface="Tahoma"/>
                <a:cs typeface="Tahoma"/>
              </a:rPr>
              <a:t>инфраструктуры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4950714" y="4458461"/>
            <a:ext cx="3308985" cy="1447800"/>
          </a:xfrm>
          <a:custGeom>
            <a:avLst/>
            <a:gdLst/>
            <a:ahLst/>
            <a:cxnLst/>
            <a:rect l="l" t="t" r="r" b="b"/>
            <a:pathLst>
              <a:path w="3308984" h="1447800">
                <a:moveTo>
                  <a:pt x="0" y="1447800"/>
                </a:moveTo>
                <a:lnTo>
                  <a:pt x="3308603" y="1447800"/>
                </a:lnTo>
                <a:lnTo>
                  <a:pt x="3308603" y="0"/>
                </a:lnTo>
                <a:lnTo>
                  <a:pt x="0" y="0"/>
                </a:lnTo>
                <a:lnTo>
                  <a:pt x="0" y="1447800"/>
                </a:lnTo>
                <a:close/>
              </a:path>
            </a:pathLst>
          </a:custGeom>
          <a:ln w="28956">
            <a:solidFill>
              <a:srgbClr val="1FB3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5212207" y="4539208"/>
            <a:ext cx="2783840" cy="12439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107100"/>
              </a:lnSpc>
              <a:spcBef>
                <a:spcPts val="100"/>
              </a:spcBef>
            </a:pPr>
            <a:r>
              <a:rPr sz="1400" b="1" spc="-75" dirty="0">
                <a:solidFill>
                  <a:srgbClr val="546973"/>
                </a:solidFill>
                <a:latin typeface="Tahoma"/>
                <a:cs typeface="Tahoma"/>
              </a:rPr>
              <a:t>И</a:t>
            </a:r>
            <a:r>
              <a:rPr sz="1400" b="1" spc="-90" dirty="0">
                <a:solidFill>
                  <a:srgbClr val="546973"/>
                </a:solidFill>
                <a:latin typeface="Tahoma"/>
                <a:cs typeface="Tahoma"/>
              </a:rPr>
              <a:t>Н</a:t>
            </a:r>
            <a:r>
              <a:rPr sz="1400" b="1" spc="-200" dirty="0">
                <a:solidFill>
                  <a:srgbClr val="546973"/>
                </a:solidFill>
                <a:latin typeface="Tahoma"/>
                <a:cs typeface="Tahoma"/>
              </a:rPr>
              <a:t>Ж</a:t>
            </a:r>
            <a:r>
              <a:rPr sz="1400" b="1" spc="-50" dirty="0">
                <a:solidFill>
                  <a:srgbClr val="546973"/>
                </a:solidFill>
                <a:latin typeface="Tahoma"/>
                <a:cs typeface="Tahoma"/>
              </a:rPr>
              <a:t>Е</a:t>
            </a:r>
            <a:r>
              <a:rPr sz="1400" b="1" spc="-75" dirty="0">
                <a:solidFill>
                  <a:srgbClr val="546973"/>
                </a:solidFill>
                <a:latin typeface="Tahoma"/>
                <a:cs typeface="Tahoma"/>
              </a:rPr>
              <a:t>Н</a:t>
            </a:r>
            <a:r>
              <a:rPr sz="1400" b="1" spc="-65" dirty="0">
                <a:solidFill>
                  <a:srgbClr val="546973"/>
                </a:solidFill>
                <a:latin typeface="Tahoma"/>
                <a:cs typeface="Tahoma"/>
              </a:rPr>
              <a:t>ЕРН</a:t>
            </a:r>
            <a:r>
              <a:rPr sz="1400" b="1" spc="-75" dirty="0">
                <a:solidFill>
                  <a:srgbClr val="546973"/>
                </a:solidFill>
                <a:latin typeface="Tahoma"/>
                <a:cs typeface="Tahoma"/>
              </a:rPr>
              <a:t>А</a:t>
            </a:r>
            <a:r>
              <a:rPr sz="1400" b="1" spc="-85" dirty="0">
                <a:solidFill>
                  <a:srgbClr val="546973"/>
                </a:solidFill>
                <a:latin typeface="Tahoma"/>
                <a:cs typeface="Tahoma"/>
              </a:rPr>
              <a:t>Я</a:t>
            </a:r>
            <a:r>
              <a:rPr sz="1400" b="1" spc="-100" dirty="0">
                <a:solidFill>
                  <a:srgbClr val="546973"/>
                </a:solidFill>
                <a:latin typeface="Tahoma"/>
                <a:cs typeface="Tahoma"/>
              </a:rPr>
              <a:t> </a:t>
            </a:r>
            <a:r>
              <a:rPr sz="1400" b="1" spc="-105" dirty="0">
                <a:solidFill>
                  <a:srgbClr val="546973"/>
                </a:solidFill>
                <a:latin typeface="Tahoma"/>
                <a:cs typeface="Tahoma"/>
              </a:rPr>
              <a:t>и</a:t>
            </a:r>
            <a:r>
              <a:rPr sz="1400" b="1" spc="-60" dirty="0">
                <a:solidFill>
                  <a:srgbClr val="546973"/>
                </a:solidFill>
                <a:latin typeface="Tahoma"/>
                <a:cs typeface="Tahoma"/>
              </a:rPr>
              <a:t> </a:t>
            </a:r>
            <a:r>
              <a:rPr sz="1400" b="1" spc="-85" dirty="0">
                <a:solidFill>
                  <a:srgbClr val="546973"/>
                </a:solidFill>
                <a:latin typeface="Tahoma"/>
                <a:cs typeface="Tahoma"/>
              </a:rPr>
              <a:t>Т</a:t>
            </a:r>
            <a:r>
              <a:rPr sz="1400" b="1" spc="-30" dirty="0">
                <a:solidFill>
                  <a:srgbClr val="546973"/>
                </a:solidFill>
                <a:latin typeface="Tahoma"/>
                <a:cs typeface="Tahoma"/>
              </a:rPr>
              <a:t>Р</a:t>
            </a:r>
            <a:r>
              <a:rPr sz="1400" b="1" spc="-105" dirty="0">
                <a:solidFill>
                  <a:srgbClr val="546973"/>
                </a:solidFill>
                <a:latin typeface="Tahoma"/>
                <a:cs typeface="Tahoma"/>
              </a:rPr>
              <a:t>АН</a:t>
            </a:r>
            <a:r>
              <a:rPr sz="1400" b="1" spc="-55" dirty="0">
                <a:solidFill>
                  <a:srgbClr val="546973"/>
                </a:solidFill>
                <a:latin typeface="Tahoma"/>
                <a:cs typeface="Tahoma"/>
              </a:rPr>
              <a:t>С</a:t>
            </a:r>
            <a:r>
              <a:rPr sz="1400" b="1" spc="-90" dirty="0">
                <a:solidFill>
                  <a:srgbClr val="546973"/>
                </a:solidFill>
                <a:latin typeface="Tahoma"/>
                <a:cs typeface="Tahoma"/>
              </a:rPr>
              <a:t>П</a:t>
            </a:r>
            <a:r>
              <a:rPr sz="1400" b="1" spc="-105" dirty="0">
                <a:solidFill>
                  <a:srgbClr val="546973"/>
                </a:solidFill>
                <a:latin typeface="Tahoma"/>
                <a:cs typeface="Tahoma"/>
              </a:rPr>
              <a:t>ОР</a:t>
            </a:r>
            <a:r>
              <a:rPr sz="1400" b="1" spc="-100" dirty="0">
                <a:solidFill>
                  <a:srgbClr val="546973"/>
                </a:solidFill>
                <a:latin typeface="Tahoma"/>
                <a:cs typeface="Tahoma"/>
              </a:rPr>
              <a:t>Т</a:t>
            </a:r>
            <a:r>
              <a:rPr sz="1400" b="1" spc="-105" dirty="0">
                <a:solidFill>
                  <a:srgbClr val="546973"/>
                </a:solidFill>
                <a:latin typeface="Tahoma"/>
                <a:cs typeface="Tahoma"/>
              </a:rPr>
              <a:t>Н</a:t>
            </a:r>
            <a:r>
              <a:rPr sz="1400" b="1" spc="-114" dirty="0">
                <a:solidFill>
                  <a:srgbClr val="546973"/>
                </a:solidFill>
                <a:latin typeface="Tahoma"/>
                <a:cs typeface="Tahoma"/>
              </a:rPr>
              <a:t>А</a:t>
            </a:r>
            <a:r>
              <a:rPr sz="1400" b="1" spc="-55" dirty="0">
                <a:solidFill>
                  <a:srgbClr val="546973"/>
                </a:solidFill>
                <a:latin typeface="Tahoma"/>
                <a:cs typeface="Tahoma"/>
              </a:rPr>
              <a:t>Я  </a:t>
            </a:r>
            <a:r>
              <a:rPr sz="1400" b="1" spc="-95" dirty="0">
                <a:solidFill>
                  <a:srgbClr val="546973"/>
                </a:solidFill>
                <a:latin typeface="Tahoma"/>
                <a:cs typeface="Tahoma"/>
              </a:rPr>
              <a:t>ИНФРАСТРУКТУРА</a:t>
            </a:r>
            <a:endParaRPr sz="1400">
              <a:latin typeface="Tahoma"/>
              <a:cs typeface="Tahoma"/>
            </a:endParaRPr>
          </a:p>
          <a:p>
            <a:pPr marL="12700" marR="5080" algn="ctr">
              <a:lnSpc>
                <a:spcPts val="1500"/>
              </a:lnSpc>
              <a:spcBef>
                <a:spcPts val="90"/>
              </a:spcBef>
            </a:pPr>
            <a:r>
              <a:rPr sz="1000" spc="-10" dirty="0">
                <a:solidFill>
                  <a:srgbClr val="1FB3AB"/>
                </a:solidFill>
                <a:latin typeface="Tahoma"/>
                <a:cs typeface="Tahoma"/>
              </a:rPr>
              <a:t>(Субсидия </a:t>
            </a:r>
            <a:r>
              <a:rPr sz="1000" spc="-5" dirty="0">
                <a:solidFill>
                  <a:srgbClr val="1FB3AB"/>
                </a:solidFill>
                <a:latin typeface="Tahoma"/>
                <a:cs typeface="Tahoma"/>
              </a:rPr>
              <a:t>на водо-, </a:t>
            </a:r>
            <a:r>
              <a:rPr sz="1000" spc="-15" dirty="0">
                <a:solidFill>
                  <a:srgbClr val="1FB3AB"/>
                </a:solidFill>
                <a:latin typeface="Tahoma"/>
                <a:cs typeface="Tahoma"/>
              </a:rPr>
              <a:t>тепло-, </a:t>
            </a:r>
            <a:r>
              <a:rPr sz="1000" spc="-5" dirty="0">
                <a:solidFill>
                  <a:srgbClr val="1FB3AB"/>
                </a:solidFill>
                <a:latin typeface="Tahoma"/>
                <a:cs typeface="Tahoma"/>
              </a:rPr>
              <a:t>электро-и </a:t>
            </a:r>
            <a:r>
              <a:rPr sz="1000" dirty="0">
                <a:solidFill>
                  <a:srgbClr val="1FB3AB"/>
                </a:solidFill>
                <a:latin typeface="Tahoma"/>
                <a:cs typeface="Tahoma"/>
              </a:rPr>
              <a:t> </a:t>
            </a:r>
            <a:r>
              <a:rPr sz="1000" spc="-5" dirty="0">
                <a:solidFill>
                  <a:srgbClr val="1FB3AB"/>
                </a:solidFill>
                <a:latin typeface="Tahoma"/>
                <a:cs typeface="Tahoma"/>
              </a:rPr>
              <a:t>газоснабжение,</a:t>
            </a:r>
            <a:r>
              <a:rPr sz="1000" spc="-65" dirty="0">
                <a:solidFill>
                  <a:srgbClr val="1FB3AB"/>
                </a:solidFill>
                <a:latin typeface="Tahoma"/>
                <a:cs typeface="Tahoma"/>
              </a:rPr>
              <a:t> </a:t>
            </a:r>
            <a:r>
              <a:rPr sz="1000" spc="-10" dirty="0">
                <a:solidFill>
                  <a:srgbClr val="1FB3AB"/>
                </a:solidFill>
                <a:latin typeface="Tahoma"/>
                <a:cs typeface="Tahoma"/>
              </a:rPr>
              <a:t>канализацию,</a:t>
            </a:r>
            <a:r>
              <a:rPr sz="1000" spc="-35" dirty="0">
                <a:solidFill>
                  <a:srgbClr val="1FB3AB"/>
                </a:solidFill>
                <a:latin typeface="Tahoma"/>
                <a:cs typeface="Tahoma"/>
              </a:rPr>
              <a:t> </a:t>
            </a:r>
            <a:r>
              <a:rPr sz="1000" spc="-15" dirty="0">
                <a:solidFill>
                  <a:srgbClr val="1FB3AB"/>
                </a:solidFill>
                <a:latin typeface="Tahoma"/>
                <a:cs typeface="Tahoma"/>
              </a:rPr>
              <a:t>включая</a:t>
            </a:r>
            <a:r>
              <a:rPr sz="1000" spc="-25" dirty="0">
                <a:solidFill>
                  <a:srgbClr val="1FB3AB"/>
                </a:solidFill>
                <a:latin typeface="Tahoma"/>
                <a:cs typeface="Tahoma"/>
              </a:rPr>
              <a:t> </a:t>
            </a:r>
            <a:r>
              <a:rPr sz="1000" spc="-20" dirty="0">
                <a:solidFill>
                  <a:srgbClr val="1FB3AB"/>
                </a:solidFill>
                <a:latin typeface="Tahoma"/>
                <a:cs typeface="Tahoma"/>
              </a:rPr>
              <a:t>очистку </a:t>
            </a:r>
            <a:r>
              <a:rPr sz="1000" spc="-300" dirty="0">
                <a:solidFill>
                  <a:srgbClr val="1FB3AB"/>
                </a:solidFill>
                <a:latin typeface="Tahoma"/>
                <a:cs typeface="Tahoma"/>
              </a:rPr>
              <a:t> </a:t>
            </a:r>
            <a:r>
              <a:rPr sz="1000" spc="-10" dirty="0">
                <a:solidFill>
                  <a:srgbClr val="1FB3AB"/>
                </a:solidFill>
                <a:latin typeface="Tahoma"/>
                <a:cs typeface="Tahoma"/>
              </a:rPr>
              <a:t>п</a:t>
            </a:r>
            <a:r>
              <a:rPr sz="1000" spc="-15" dirty="0">
                <a:solidFill>
                  <a:srgbClr val="1FB3AB"/>
                </a:solidFill>
                <a:latin typeface="Tahoma"/>
                <a:cs typeface="Tahoma"/>
              </a:rPr>
              <a:t>р</a:t>
            </a:r>
            <a:r>
              <a:rPr sz="1000" spc="-5" dirty="0">
                <a:solidFill>
                  <a:srgbClr val="1FB3AB"/>
                </a:solidFill>
                <a:latin typeface="Tahoma"/>
                <a:cs typeface="Tahoma"/>
              </a:rPr>
              <a:t>о</a:t>
            </a:r>
            <a:r>
              <a:rPr sz="1000" spc="-10" dirty="0">
                <a:solidFill>
                  <a:srgbClr val="1FB3AB"/>
                </a:solidFill>
                <a:latin typeface="Tahoma"/>
                <a:cs typeface="Tahoma"/>
              </a:rPr>
              <a:t>м</a:t>
            </a:r>
            <a:r>
              <a:rPr sz="1000" spc="20" dirty="0">
                <a:solidFill>
                  <a:srgbClr val="1FB3AB"/>
                </a:solidFill>
                <a:latin typeface="Tahoma"/>
                <a:cs typeface="Tahoma"/>
              </a:rPr>
              <a:t>ы</a:t>
            </a:r>
            <a:r>
              <a:rPr sz="1000" spc="5" dirty="0">
                <a:solidFill>
                  <a:srgbClr val="1FB3AB"/>
                </a:solidFill>
                <a:latin typeface="Tahoma"/>
                <a:cs typeface="Tahoma"/>
              </a:rPr>
              <a:t>ш</a:t>
            </a:r>
            <a:r>
              <a:rPr sz="1000" spc="-20" dirty="0">
                <a:solidFill>
                  <a:srgbClr val="1FB3AB"/>
                </a:solidFill>
                <a:latin typeface="Tahoma"/>
                <a:cs typeface="Tahoma"/>
              </a:rPr>
              <a:t>л</a:t>
            </a:r>
            <a:r>
              <a:rPr sz="1000" spc="-5" dirty="0">
                <a:solidFill>
                  <a:srgbClr val="1FB3AB"/>
                </a:solidFill>
                <a:latin typeface="Tahoma"/>
                <a:cs typeface="Tahoma"/>
              </a:rPr>
              <a:t>енн</a:t>
            </a:r>
            <a:r>
              <a:rPr sz="1000" spc="20" dirty="0">
                <a:solidFill>
                  <a:srgbClr val="1FB3AB"/>
                </a:solidFill>
                <a:latin typeface="Tahoma"/>
                <a:cs typeface="Tahoma"/>
              </a:rPr>
              <a:t>ы</a:t>
            </a:r>
            <a:r>
              <a:rPr sz="1000" spc="-20" dirty="0">
                <a:solidFill>
                  <a:srgbClr val="1FB3AB"/>
                </a:solidFill>
                <a:latin typeface="Tahoma"/>
                <a:cs typeface="Tahoma"/>
              </a:rPr>
              <a:t>х</a:t>
            </a:r>
            <a:r>
              <a:rPr sz="1000" spc="-40" dirty="0">
                <a:solidFill>
                  <a:srgbClr val="1FB3AB"/>
                </a:solidFill>
                <a:latin typeface="Tahoma"/>
                <a:cs typeface="Tahoma"/>
              </a:rPr>
              <a:t>,</a:t>
            </a:r>
            <a:r>
              <a:rPr sz="1000" spc="-65" dirty="0">
                <a:solidFill>
                  <a:srgbClr val="1FB3AB"/>
                </a:solidFill>
                <a:latin typeface="Tahoma"/>
                <a:cs typeface="Tahoma"/>
              </a:rPr>
              <a:t> </a:t>
            </a:r>
            <a:r>
              <a:rPr sz="1000" spc="-10" dirty="0">
                <a:solidFill>
                  <a:srgbClr val="1FB3AB"/>
                </a:solidFill>
                <a:latin typeface="Tahoma"/>
                <a:cs typeface="Tahoma"/>
              </a:rPr>
              <a:t>бытов</a:t>
            </a:r>
            <a:r>
              <a:rPr sz="1000" spc="20" dirty="0">
                <a:solidFill>
                  <a:srgbClr val="1FB3AB"/>
                </a:solidFill>
                <a:latin typeface="Tahoma"/>
                <a:cs typeface="Tahoma"/>
              </a:rPr>
              <a:t>ы</a:t>
            </a:r>
            <a:r>
              <a:rPr sz="1000" spc="-20" dirty="0">
                <a:solidFill>
                  <a:srgbClr val="1FB3AB"/>
                </a:solidFill>
                <a:latin typeface="Tahoma"/>
                <a:cs typeface="Tahoma"/>
              </a:rPr>
              <a:t>х</a:t>
            </a:r>
            <a:r>
              <a:rPr sz="1000" spc="-70" dirty="0">
                <a:solidFill>
                  <a:srgbClr val="1FB3AB"/>
                </a:solidFill>
                <a:latin typeface="Tahoma"/>
                <a:cs typeface="Tahoma"/>
              </a:rPr>
              <a:t> </a:t>
            </a:r>
            <a:r>
              <a:rPr sz="1000" spc="10" dirty="0">
                <a:solidFill>
                  <a:srgbClr val="1FB3AB"/>
                </a:solidFill>
                <a:latin typeface="Tahoma"/>
                <a:cs typeface="Tahoma"/>
              </a:rPr>
              <a:t>и</a:t>
            </a:r>
            <a:r>
              <a:rPr sz="1000" spc="-75" dirty="0">
                <a:solidFill>
                  <a:srgbClr val="1FB3AB"/>
                </a:solidFill>
                <a:latin typeface="Tahoma"/>
                <a:cs typeface="Tahoma"/>
              </a:rPr>
              <a:t> </a:t>
            </a:r>
            <a:r>
              <a:rPr sz="1000" spc="-20" dirty="0">
                <a:solidFill>
                  <a:srgbClr val="1FB3AB"/>
                </a:solidFill>
                <a:latin typeface="Tahoma"/>
                <a:cs typeface="Tahoma"/>
              </a:rPr>
              <a:t>л</a:t>
            </a:r>
            <a:r>
              <a:rPr sz="1000" spc="10" dirty="0">
                <a:solidFill>
                  <a:srgbClr val="1FB3AB"/>
                </a:solidFill>
                <a:latin typeface="Tahoma"/>
                <a:cs typeface="Tahoma"/>
              </a:rPr>
              <a:t>ив</a:t>
            </a:r>
            <a:r>
              <a:rPr sz="1000" spc="-5" dirty="0">
                <a:solidFill>
                  <a:srgbClr val="1FB3AB"/>
                </a:solidFill>
                <a:latin typeface="Tahoma"/>
                <a:cs typeface="Tahoma"/>
              </a:rPr>
              <a:t>н</a:t>
            </a:r>
            <a:r>
              <a:rPr sz="1000" spc="5" dirty="0">
                <a:solidFill>
                  <a:srgbClr val="1FB3AB"/>
                </a:solidFill>
                <a:latin typeface="Tahoma"/>
                <a:cs typeface="Tahoma"/>
              </a:rPr>
              <a:t>ев</a:t>
            </a:r>
            <a:r>
              <a:rPr sz="1000" spc="20" dirty="0">
                <a:solidFill>
                  <a:srgbClr val="1FB3AB"/>
                </a:solidFill>
                <a:latin typeface="Tahoma"/>
                <a:cs typeface="Tahoma"/>
              </a:rPr>
              <a:t>ы</a:t>
            </a:r>
            <a:r>
              <a:rPr sz="1000" spc="-20" dirty="0">
                <a:solidFill>
                  <a:srgbClr val="1FB3AB"/>
                </a:solidFill>
                <a:latin typeface="Tahoma"/>
                <a:cs typeface="Tahoma"/>
              </a:rPr>
              <a:t>х</a:t>
            </a:r>
            <a:r>
              <a:rPr sz="1000" spc="-70" dirty="0">
                <a:solidFill>
                  <a:srgbClr val="1FB3AB"/>
                </a:solidFill>
                <a:latin typeface="Tahoma"/>
                <a:cs typeface="Tahoma"/>
              </a:rPr>
              <a:t> </a:t>
            </a:r>
            <a:r>
              <a:rPr sz="1000" spc="25" dirty="0">
                <a:solidFill>
                  <a:srgbClr val="1FB3AB"/>
                </a:solidFill>
                <a:latin typeface="Tahoma"/>
                <a:cs typeface="Tahoma"/>
              </a:rPr>
              <a:t>с</a:t>
            </a:r>
            <a:r>
              <a:rPr sz="1000" spc="-25" dirty="0">
                <a:solidFill>
                  <a:srgbClr val="1FB3AB"/>
                </a:solidFill>
                <a:latin typeface="Tahoma"/>
                <a:cs typeface="Tahoma"/>
              </a:rPr>
              <a:t>то</a:t>
            </a:r>
            <a:r>
              <a:rPr sz="1000" spc="-35" dirty="0">
                <a:solidFill>
                  <a:srgbClr val="1FB3AB"/>
                </a:solidFill>
                <a:latin typeface="Tahoma"/>
                <a:cs typeface="Tahoma"/>
              </a:rPr>
              <a:t>к</a:t>
            </a:r>
            <a:r>
              <a:rPr sz="1000" spc="-5" dirty="0">
                <a:solidFill>
                  <a:srgbClr val="1FB3AB"/>
                </a:solidFill>
                <a:latin typeface="Tahoma"/>
                <a:cs typeface="Tahoma"/>
              </a:rPr>
              <a:t>ов</a:t>
            </a:r>
            <a:r>
              <a:rPr sz="1000" spc="-45" dirty="0">
                <a:solidFill>
                  <a:srgbClr val="1FB3AB"/>
                </a:solidFill>
                <a:latin typeface="Tahoma"/>
                <a:cs typeface="Tahoma"/>
              </a:rPr>
              <a:t>,  </a:t>
            </a:r>
            <a:r>
              <a:rPr sz="1000" spc="-10" dirty="0">
                <a:solidFill>
                  <a:srgbClr val="1FB3AB"/>
                </a:solidFill>
                <a:latin typeface="Tahoma"/>
                <a:cs typeface="Tahoma"/>
              </a:rPr>
              <a:t>объе</a:t>
            </a:r>
            <a:r>
              <a:rPr sz="1000" spc="-15" dirty="0">
                <a:solidFill>
                  <a:srgbClr val="1FB3AB"/>
                </a:solidFill>
                <a:latin typeface="Tahoma"/>
                <a:cs typeface="Tahoma"/>
              </a:rPr>
              <a:t>кты</a:t>
            </a:r>
            <a:r>
              <a:rPr sz="1000" spc="-60" dirty="0">
                <a:solidFill>
                  <a:srgbClr val="1FB3AB"/>
                </a:solidFill>
                <a:latin typeface="Tahoma"/>
                <a:cs typeface="Tahoma"/>
              </a:rPr>
              <a:t> </a:t>
            </a:r>
            <a:r>
              <a:rPr sz="1000" spc="25" dirty="0">
                <a:solidFill>
                  <a:srgbClr val="1FB3AB"/>
                </a:solidFill>
                <a:latin typeface="Tahoma"/>
                <a:cs typeface="Tahoma"/>
              </a:rPr>
              <a:t>с</a:t>
            </a:r>
            <a:r>
              <a:rPr sz="1000" spc="10" dirty="0">
                <a:solidFill>
                  <a:srgbClr val="1FB3AB"/>
                </a:solidFill>
                <a:latin typeface="Tahoma"/>
                <a:cs typeface="Tahoma"/>
              </a:rPr>
              <a:t>в</a:t>
            </a:r>
            <a:r>
              <a:rPr sz="1000" spc="-5" dirty="0">
                <a:solidFill>
                  <a:srgbClr val="1FB3AB"/>
                </a:solidFill>
                <a:latin typeface="Tahoma"/>
                <a:cs typeface="Tahoma"/>
              </a:rPr>
              <a:t>язи,</a:t>
            </a:r>
            <a:r>
              <a:rPr sz="1000" spc="-60" dirty="0">
                <a:solidFill>
                  <a:srgbClr val="1FB3AB"/>
                </a:solidFill>
                <a:latin typeface="Tahoma"/>
                <a:cs typeface="Tahoma"/>
              </a:rPr>
              <a:t> </a:t>
            </a:r>
            <a:r>
              <a:rPr sz="1000" spc="-5" dirty="0">
                <a:solidFill>
                  <a:srgbClr val="1FB3AB"/>
                </a:solidFill>
                <a:latin typeface="Tahoma"/>
                <a:cs typeface="Tahoma"/>
              </a:rPr>
              <a:t>а</a:t>
            </a:r>
            <a:r>
              <a:rPr sz="1000" spc="10" dirty="0">
                <a:solidFill>
                  <a:srgbClr val="1FB3AB"/>
                </a:solidFill>
                <a:latin typeface="Tahoma"/>
                <a:cs typeface="Tahoma"/>
              </a:rPr>
              <a:t>в</a:t>
            </a:r>
            <a:r>
              <a:rPr sz="1000" spc="-20" dirty="0">
                <a:solidFill>
                  <a:srgbClr val="1FB3AB"/>
                </a:solidFill>
                <a:latin typeface="Tahoma"/>
                <a:cs typeface="Tahoma"/>
              </a:rPr>
              <a:t>тодо</a:t>
            </a:r>
            <a:r>
              <a:rPr sz="1000" spc="-30" dirty="0">
                <a:solidFill>
                  <a:srgbClr val="1FB3AB"/>
                </a:solidFill>
                <a:latin typeface="Tahoma"/>
                <a:cs typeface="Tahoma"/>
              </a:rPr>
              <a:t>р</a:t>
            </a:r>
            <a:r>
              <a:rPr sz="1000" spc="-10" dirty="0">
                <a:solidFill>
                  <a:srgbClr val="1FB3AB"/>
                </a:solidFill>
                <a:latin typeface="Tahoma"/>
                <a:cs typeface="Tahoma"/>
              </a:rPr>
              <a:t>ог</a:t>
            </a:r>
            <a:r>
              <a:rPr sz="1000" spc="-15" dirty="0">
                <a:solidFill>
                  <a:srgbClr val="1FB3AB"/>
                </a:solidFill>
                <a:latin typeface="Tahoma"/>
                <a:cs typeface="Tahoma"/>
              </a:rPr>
              <a:t>и,</a:t>
            </a:r>
            <a:r>
              <a:rPr sz="1000" spc="-75" dirty="0">
                <a:solidFill>
                  <a:srgbClr val="1FB3AB"/>
                </a:solidFill>
                <a:latin typeface="Tahoma"/>
                <a:cs typeface="Tahoma"/>
              </a:rPr>
              <a:t> </a:t>
            </a:r>
            <a:r>
              <a:rPr sz="1000" spc="-15" dirty="0">
                <a:solidFill>
                  <a:srgbClr val="1FB3AB"/>
                </a:solidFill>
                <a:latin typeface="Tahoma"/>
                <a:cs typeface="Tahoma"/>
              </a:rPr>
              <a:t>ж</a:t>
            </a:r>
            <a:r>
              <a:rPr sz="1000" spc="-40" dirty="0">
                <a:solidFill>
                  <a:srgbClr val="1FB3AB"/>
                </a:solidFill>
                <a:latin typeface="Tahoma"/>
                <a:cs typeface="Tahoma"/>
              </a:rPr>
              <a:t>/</a:t>
            </a:r>
            <a:r>
              <a:rPr sz="1000" spc="-5" dirty="0">
                <a:solidFill>
                  <a:srgbClr val="1FB3AB"/>
                </a:solidFill>
                <a:latin typeface="Tahoma"/>
                <a:cs typeface="Tahoma"/>
              </a:rPr>
              <a:t>д</a:t>
            </a:r>
            <a:r>
              <a:rPr sz="1000" spc="-75" dirty="0">
                <a:solidFill>
                  <a:srgbClr val="1FB3AB"/>
                </a:solidFill>
                <a:latin typeface="Tahoma"/>
                <a:cs typeface="Tahoma"/>
              </a:rPr>
              <a:t> </a:t>
            </a:r>
            <a:r>
              <a:rPr sz="1000" spc="-35" dirty="0">
                <a:solidFill>
                  <a:srgbClr val="1FB3AB"/>
                </a:solidFill>
                <a:latin typeface="Tahoma"/>
                <a:cs typeface="Tahoma"/>
              </a:rPr>
              <a:t>пу</a:t>
            </a:r>
            <a:r>
              <a:rPr sz="1000" spc="-20" dirty="0">
                <a:solidFill>
                  <a:srgbClr val="1FB3AB"/>
                </a:solidFill>
                <a:latin typeface="Tahoma"/>
                <a:cs typeface="Tahoma"/>
              </a:rPr>
              <a:t>ти</a:t>
            </a:r>
            <a:r>
              <a:rPr sz="1000" spc="-65" dirty="0">
                <a:solidFill>
                  <a:srgbClr val="1FB3AB"/>
                </a:solidFill>
                <a:latin typeface="Tahoma"/>
                <a:cs typeface="Tahoma"/>
              </a:rPr>
              <a:t> </a:t>
            </a:r>
            <a:r>
              <a:rPr sz="1000" spc="-90" dirty="0">
                <a:solidFill>
                  <a:srgbClr val="1FB3AB"/>
                </a:solidFill>
                <a:latin typeface="Tahoma"/>
                <a:cs typeface="Tahoma"/>
              </a:rPr>
              <a:t>)</a:t>
            </a:r>
            <a:endParaRPr sz="1000">
              <a:latin typeface="Tahoma"/>
              <a:cs typeface="Tahoma"/>
            </a:endParaRPr>
          </a:p>
        </p:txBody>
      </p:sp>
      <p:pic>
        <p:nvPicPr>
          <p:cNvPr id="16" name="object 1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802111" y="4800600"/>
            <a:ext cx="1187957" cy="899922"/>
          </a:xfrm>
          <a:prstGeom prst="rect">
            <a:avLst/>
          </a:prstGeom>
        </p:spPr>
      </p:pic>
      <p:sp>
        <p:nvSpPr>
          <p:cNvPr id="17" name="object 17"/>
          <p:cNvSpPr txBox="1"/>
          <p:nvPr/>
        </p:nvSpPr>
        <p:spPr>
          <a:xfrm>
            <a:off x="10821161" y="4675454"/>
            <a:ext cx="1123315" cy="1000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ts val="1914"/>
              </a:lnSpc>
              <a:spcBef>
                <a:spcPts val="95"/>
              </a:spcBef>
            </a:pPr>
            <a:r>
              <a:rPr sz="1600" spc="-5" dirty="0">
                <a:solidFill>
                  <a:srgbClr val="41556C"/>
                </a:solidFill>
                <a:latin typeface="Tahoma"/>
                <a:cs typeface="Tahoma"/>
              </a:rPr>
              <a:t>но</a:t>
            </a:r>
            <a:r>
              <a:rPr sz="1600" spc="-110" dirty="0">
                <a:solidFill>
                  <a:srgbClr val="41556C"/>
                </a:solidFill>
                <a:latin typeface="Tahoma"/>
                <a:cs typeface="Tahoma"/>
              </a:rPr>
              <a:t> </a:t>
            </a:r>
            <a:r>
              <a:rPr sz="1600" spc="10" dirty="0">
                <a:solidFill>
                  <a:srgbClr val="41556C"/>
                </a:solidFill>
                <a:latin typeface="Tahoma"/>
                <a:cs typeface="Tahoma"/>
              </a:rPr>
              <a:t>не</a:t>
            </a:r>
            <a:r>
              <a:rPr sz="1600" spc="-114" dirty="0">
                <a:solidFill>
                  <a:srgbClr val="41556C"/>
                </a:solidFill>
                <a:latin typeface="Tahoma"/>
                <a:cs typeface="Tahoma"/>
              </a:rPr>
              <a:t> </a:t>
            </a:r>
            <a:r>
              <a:rPr sz="1600" spc="-15" dirty="0">
                <a:solidFill>
                  <a:srgbClr val="41556C"/>
                </a:solidFill>
                <a:latin typeface="Tahoma"/>
                <a:cs typeface="Tahoma"/>
              </a:rPr>
              <a:t>б</a:t>
            </a:r>
            <a:r>
              <a:rPr sz="1600" spc="-25" dirty="0">
                <a:solidFill>
                  <a:srgbClr val="41556C"/>
                </a:solidFill>
                <a:latin typeface="Tahoma"/>
                <a:cs typeface="Tahoma"/>
              </a:rPr>
              <a:t>о</a:t>
            </a:r>
            <a:r>
              <a:rPr sz="1600" spc="10" dirty="0">
                <a:solidFill>
                  <a:srgbClr val="41556C"/>
                </a:solidFill>
                <a:latin typeface="Tahoma"/>
                <a:cs typeface="Tahoma"/>
              </a:rPr>
              <a:t>лее</a:t>
            </a:r>
            <a:endParaRPr sz="1600">
              <a:latin typeface="Tahoma"/>
              <a:cs typeface="Tahoma"/>
            </a:endParaRPr>
          </a:p>
          <a:p>
            <a:pPr marL="635" algn="ctr">
              <a:lnSpc>
                <a:spcPts val="3835"/>
              </a:lnSpc>
            </a:pPr>
            <a:r>
              <a:rPr sz="3200" spc="-35" dirty="0">
                <a:solidFill>
                  <a:srgbClr val="1FB3AB"/>
                </a:solidFill>
                <a:latin typeface="Tahoma"/>
                <a:cs typeface="Tahoma"/>
              </a:rPr>
              <a:t>750</a:t>
            </a:r>
            <a:endParaRPr sz="3200">
              <a:latin typeface="Tahoma"/>
              <a:cs typeface="Tahoma"/>
            </a:endParaRPr>
          </a:p>
          <a:p>
            <a:pPr algn="ctr">
              <a:lnSpc>
                <a:spcPct val="100000"/>
              </a:lnSpc>
              <a:spcBef>
                <a:spcPts val="20"/>
              </a:spcBef>
            </a:pPr>
            <a:r>
              <a:rPr sz="1600" spc="15" dirty="0">
                <a:solidFill>
                  <a:srgbClr val="41556C"/>
                </a:solidFill>
                <a:latin typeface="Tahoma"/>
                <a:cs typeface="Tahoma"/>
              </a:rPr>
              <a:t>млн</a:t>
            </a:r>
            <a:r>
              <a:rPr sz="1600" spc="-110" dirty="0">
                <a:solidFill>
                  <a:srgbClr val="41556C"/>
                </a:solidFill>
                <a:latin typeface="Tahoma"/>
                <a:cs typeface="Tahoma"/>
              </a:rPr>
              <a:t> </a:t>
            </a:r>
            <a:r>
              <a:rPr sz="1600" spc="-5" dirty="0">
                <a:solidFill>
                  <a:srgbClr val="41556C"/>
                </a:solidFill>
                <a:latin typeface="Tahoma"/>
                <a:cs typeface="Tahoma"/>
              </a:rPr>
              <a:t>р</a:t>
            </a:r>
            <a:r>
              <a:rPr sz="1600" spc="-35" dirty="0">
                <a:solidFill>
                  <a:srgbClr val="41556C"/>
                </a:solidFill>
                <a:latin typeface="Tahoma"/>
                <a:cs typeface="Tahoma"/>
              </a:rPr>
              <a:t>уб</a:t>
            </a:r>
            <a:r>
              <a:rPr sz="1600" spc="-45" dirty="0">
                <a:solidFill>
                  <a:srgbClr val="41556C"/>
                </a:solidFill>
                <a:latin typeface="Tahoma"/>
                <a:cs typeface="Tahoma"/>
              </a:rPr>
              <a:t>.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735579" y="1970532"/>
            <a:ext cx="1815464" cy="1652270"/>
          </a:xfrm>
          <a:prstGeom prst="rect">
            <a:avLst/>
          </a:prstGeom>
          <a:solidFill>
            <a:srgbClr val="F1F1F1"/>
          </a:solidFill>
        </p:spPr>
        <p:txBody>
          <a:bodyPr vert="horz" wrap="square" lIns="0" tIns="444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5"/>
              </a:spcBef>
            </a:pPr>
            <a:endParaRPr sz="3500">
              <a:latin typeface="Times New Roman"/>
              <a:cs typeface="Times New Roman"/>
            </a:endParaRPr>
          </a:p>
          <a:p>
            <a:pPr marL="635" algn="ctr">
              <a:lnSpc>
                <a:spcPct val="100000"/>
              </a:lnSpc>
            </a:pPr>
            <a:r>
              <a:rPr sz="2000" b="1" spc="-105" dirty="0">
                <a:solidFill>
                  <a:srgbClr val="546973"/>
                </a:solidFill>
                <a:latin typeface="Tahoma"/>
                <a:cs typeface="Tahoma"/>
              </a:rPr>
              <a:t>КРЕДИТ</a:t>
            </a:r>
            <a:endParaRPr sz="2000">
              <a:latin typeface="Tahoma"/>
              <a:cs typeface="Tahoma"/>
            </a:endParaRPr>
          </a:p>
          <a:p>
            <a:pPr algn="ctr">
              <a:lnSpc>
                <a:spcPct val="100000"/>
              </a:lnSpc>
              <a:spcBef>
                <a:spcPts val="200"/>
              </a:spcBef>
            </a:pPr>
            <a:r>
              <a:rPr sz="1200" spc="-105" dirty="0">
                <a:solidFill>
                  <a:srgbClr val="546973"/>
                </a:solidFill>
                <a:latin typeface="Tahoma"/>
                <a:cs typeface="Tahoma"/>
              </a:rPr>
              <a:t>(</a:t>
            </a:r>
            <a:r>
              <a:rPr sz="1200" spc="10" dirty="0">
                <a:solidFill>
                  <a:srgbClr val="546973"/>
                </a:solidFill>
                <a:latin typeface="Tahoma"/>
                <a:cs typeface="Tahoma"/>
              </a:rPr>
              <a:t>иници</a:t>
            </a:r>
            <a:r>
              <a:rPr sz="1200" dirty="0">
                <a:solidFill>
                  <a:srgbClr val="546973"/>
                </a:solidFill>
                <a:latin typeface="Tahoma"/>
                <a:cs typeface="Tahoma"/>
              </a:rPr>
              <a:t>а</a:t>
            </a:r>
            <a:r>
              <a:rPr sz="1200" spc="-60" dirty="0">
                <a:solidFill>
                  <a:srgbClr val="546973"/>
                </a:solidFill>
                <a:latin typeface="Tahoma"/>
                <a:cs typeface="Tahoma"/>
              </a:rPr>
              <a:t>т</a:t>
            </a:r>
            <a:r>
              <a:rPr sz="1200" spc="-15" dirty="0">
                <a:solidFill>
                  <a:srgbClr val="546973"/>
                </a:solidFill>
                <a:latin typeface="Tahoma"/>
                <a:cs typeface="Tahoma"/>
              </a:rPr>
              <a:t>ор</a:t>
            </a:r>
            <a:r>
              <a:rPr sz="1200" spc="-65" dirty="0">
                <a:solidFill>
                  <a:srgbClr val="546973"/>
                </a:solidFill>
                <a:latin typeface="Tahoma"/>
                <a:cs typeface="Tahoma"/>
              </a:rPr>
              <a:t>у</a:t>
            </a:r>
            <a:r>
              <a:rPr sz="1200" spc="-100" dirty="0">
                <a:solidFill>
                  <a:srgbClr val="546973"/>
                </a:solidFill>
                <a:latin typeface="Tahoma"/>
                <a:cs typeface="Tahoma"/>
              </a:rPr>
              <a:t> </a:t>
            </a:r>
            <a:r>
              <a:rPr sz="1200" spc="-10" dirty="0">
                <a:solidFill>
                  <a:srgbClr val="546973"/>
                </a:solidFill>
                <a:latin typeface="Tahoma"/>
                <a:cs typeface="Tahoma"/>
              </a:rPr>
              <a:t>пр</a:t>
            </a:r>
            <a:r>
              <a:rPr sz="1200" spc="-30" dirty="0">
                <a:solidFill>
                  <a:srgbClr val="546973"/>
                </a:solidFill>
                <a:latin typeface="Tahoma"/>
                <a:cs typeface="Tahoma"/>
              </a:rPr>
              <a:t>оекта)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911852" y="1970532"/>
            <a:ext cx="1089660" cy="756285"/>
          </a:xfrm>
          <a:prstGeom prst="rect">
            <a:avLst/>
          </a:prstGeom>
          <a:solidFill>
            <a:srgbClr val="F1F1F1"/>
          </a:solidFill>
        </p:spPr>
        <p:txBody>
          <a:bodyPr vert="horz" wrap="square" lIns="0" tIns="131445" rIns="0" bIns="0" rtlCol="0">
            <a:spAutoFit/>
          </a:bodyPr>
          <a:lstStyle/>
          <a:p>
            <a:pPr marL="299720">
              <a:lnSpc>
                <a:spcPct val="100000"/>
              </a:lnSpc>
              <a:spcBef>
                <a:spcPts val="1035"/>
              </a:spcBef>
            </a:pPr>
            <a:r>
              <a:rPr sz="2400" b="1" spc="-280" dirty="0">
                <a:solidFill>
                  <a:srgbClr val="3DA9A2"/>
                </a:solidFill>
                <a:latin typeface="Tahoma"/>
                <a:cs typeface="Tahoma"/>
              </a:rPr>
              <a:t>1</a:t>
            </a:r>
            <a:r>
              <a:rPr sz="2400" b="1" spc="-110" dirty="0">
                <a:solidFill>
                  <a:srgbClr val="3DA9A2"/>
                </a:solidFill>
                <a:latin typeface="Tahoma"/>
                <a:cs typeface="Tahoma"/>
              </a:rPr>
              <a:t> </a:t>
            </a:r>
            <a:r>
              <a:rPr sz="2400" b="1" spc="-880" dirty="0">
                <a:solidFill>
                  <a:srgbClr val="3DA9A2"/>
                </a:solidFill>
                <a:latin typeface="Tahoma"/>
                <a:cs typeface="Tahoma"/>
              </a:rPr>
              <a:t>%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905755" y="2823972"/>
            <a:ext cx="1089660" cy="756285"/>
          </a:xfrm>
          <a:prstGeom prst="rect">
            <a:avLst/>
          </a:prstGeom>
          <a:solidFill>
            <a:srgbClr val="F1F1F1"/>
          </a:solidFill>
        </p:spPr>
        <p:txBody>
          <a:bodyPr vert="horz" wrap="square" lIns="0" tIns="131445" rIns="0" bIns="0" rtlCol="0">
            <a:spAutoFit/>
          </a:bodyPr>
          <a:lstStyle/>
          <a:p>
            <a:pPr marL="298450">
              <a:lnSpc>
                <a:spcPct val="100000"/>
              </a:lnSpc>
              <a:spcBef>
                <a:spcPts val="1035"/>
              </a:spcBef>
            </a:pPr>
            <a:r>
              <a:rPr sz="2400" b="1" spc="-280" dirty="0">
                <a:solidFill>
                  <a:srgbClr val="3DA9A2"/>
                </a:solidFill>
                <a:latin typeface="Tahoma"/>
                <a:cs typeface="Tahoma"/>
              </a:rPr>
              <a:t>5</a:t>
            </a:r>
            <a:r>
              <a:rPr sz="2400" b="1" spc="-110" dirty="0">
                <a:solidFill>
                  <a:srgbClr val="3DA9A2"/>
                </a:solidFill>
                <a:latin typeface="Tahoma"/>
                <a:cs typeface="Tahoma"/>
              </a:rPr>
              <a:t> </a:t>
            </a:r>
            <a:r>
              <a:rPr sz="2400" b="1" spc="-880" dirty="0">
                <a:solidFill>
                  <a:srgbClr val="3DA9A2"/>
                </a:solidFill>
                <a:latin typeface="Tahoma"/>
                <a:cs typeface="Tahoma"/>
              </a:rPr>
              <a:t>%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188202" y="1962150"/>
            <a:ext cx="1775460" cy="756285"/>
          </a:xfrm>
          <a:prstGeom prst="rect">
            <a:avLst/>
          </a:prstGeom>
          <a:ln w="25907">
            <a:solidFill>
              <a:srgbClr val="1FB3AB"/>
            </a:solidFill>
          </a:ln>
        </p:spPr>
        <p:txBody>
          <a:bodyPr vert="horz" wrap="square" lIns="0" tIns="84455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665"/>
              </a:spcBef>
            </a:pPr>
            <a:r>
              <a:rPr sz="2400" spc="-30" dirty="0">
                <a:solidFill>
                  <a:srgbClr val="546973"/>
                </a:solidFill>
                <a:latin typeface="Tahoma"/>
                <a:cs typeface="Tahoma"/>
              </a:rPr>
              <a:t>5</a:t>
            </a:r>
            <a:r>
              <a:rPr sz="2400" spc="-185" dirty="0">
                <a:solidFill>
                  <a:srgbClr val="546973"/>
                </a:solidFill>
                <a:latin typeface="Tahoma"/>
                <a:cs typeface="Tahoma"/>
              </a:rPr>
              <a:t> </a:t>
            </a:r>
            <a:r>
              <a:rPr sz="2400" spc="-30" dirty="0">
                <a:solidFill>
                  <a:srgbClr val="546973"/>
                </a:solidFill>
                <a:latin typeface="Tahoma"/>
                <a:cs typeface="Tahoma"/>
              </a:rPr>
              <a:t>–</a:t>
            </a:r>
            <a:r>
              <a:rPr sz="2400" spc="-185" dirty="0">
                <a:solidFill>
                  <a:srgbClr val="546973"/>
                </a:solidFill>
                <a:latin typeface="Tahoma"/>
                <a:cs typeface="Tahoma"/>
              </a:rPr>
              <a:t> </a:t>
            </a:r>
            <a:r>
              <a:rPr sz="2400" spc="-30" dirty="0">
                <a:solidFill>
                  <a:srgbClr val="546973"/>
                </a:solidFill>
                <a:latin typeface="Tahoma"/>
                <a:cs typeface="Tahoma"/>
              </a:rPr>
              <a:t>1000</a:t>
            </a:r>
            <a:endParaRPr sz="2400">
              <a:latin typeface="Tahoma"/>
              <a:cs typeface="Tahoma"/>
            </a:endParaRPr>
          </a:p>
          <a:p>
            <a:pPr algn="ctr">
              <a:lnSpc>
                <a:spcPct val="100000"/>
              </a:lnSpc>
              <a:spcBef>
                <a:spcPts val="15"/>
              </a:spcBef>
            </a:pPr>
            <a:r>
              <a:rPr sz="1400" spc="15" dirty="0">
                <a:solidFill>
                  <a:srgbClr val="546973"/>
                </a:solidFill>
                <a:latin typeface="Tahoma"/>
                <a:cs typeface="Tahoma"/>
              </a:rPr>
              <a:t>млн</a:t>
            </a:r>
            <a:r>
              <a:rPr sz="1400" spc="-110" dirty="0">
                <a:solidFill>
                  <a:srgbClr val="546973"/>
                </a:solidFill>
                <a:latin typeface="Tahoma"/>
                <a:cs typeface="Tahoma"/>
              </a:rPr>
              <a:t> </a:t>
            </a:r>
            <a:r>
              <a:rPr sz="1400" spc="-20" dirty="0">
                <a:solidFill>
                  <a:srgbClr val="546973"/>
                </a:solidFill>
                <a:latin typeface="Tahoma"/>
                <a:cs typeface="Tahoma"/>
              </a:rPr>
              <a:t>руб.</a:t>
            </a:r>
            <a:endParaRPr sz="1400">
              <a:latin typeface="Tahoma"/>
              <a:cs typeface="Tahom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9334500" y="1961388"/>
            <a:ext cx="2458720" cy="756285"/>
          </a:xfrm>
          <a:prstGeom prst="rect">
            <a:avLst/>
          </a:prstGeom>
          <a:solidFill>
            <a:srgbClr val="1FB3AB"/>
          </a:solidFill>
        </p:spPr>
        <p:txBody>
          <a:bodyPr vert="horz" wrap="square" lIns="0" tIns="163195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1285"/>
              </a:spcBef>
            </a:pPr>
            <a:r>
              <a:rPr sz="1400" spc="-15" dirty="0">
                <a:solidFill>
                  <a:srgbClr val="FFFFFF"/>
                </a:solidFill>
                <a:latin typeface="Tahoma"/>
                <a:cs typeface="Tahoma"/>
              </a:rPr>
              <a:t>б</a:t>
            </a:r>
            <a:r>
              <a:rPr sz="1400" spc="10" dirty="0">
                <a:solidFill>
                  <a:srgbClr val="FFFFFF"/>
                </a:solidFill>
                <a:latin typeface="Tahoma"/>
                <a:cs typeface="Tahoma"/>
              </a:rPr>
              <a:t>а</a:t>
            </a:r>
            <a:r>
              <a:rPr sz="1400" dirty="0">
                <a:solidFill>
                  <a:srgbClr val="FFFFFF"/>
                </a:solidFill>
                <a:latin typeface="Tahoma"/>
                <a:cs typeface="Tahoma"/>
              </a:rPr>
              <a:t>н</a:t>
            </a:r>
            <a:r>
              <a:rPr sz="1400" spc="15" dirty="0">
                <a:solidFill>
                  <a:srgbClr val="FFFFFF"/>
                </a:solidFill>
                <a:latin typeface="Tahoma"/>
                <a:cs typeface="Tahoma"/>
              </a:rPr>
              <a:t>к</a:t>
            </a:r>
            <a:r>
              <a:rPr sz="1400" spc="20" dirty="0">
                <a:solidFill>
                  <a:srgbClr val="FFFFFF"/>
                </a:solidFill>
                <a:latin typeface="Tahoma"/>
                <a:cs typeface="Tahoma"/>
              </a:rPr>
              <a:t>овск</a:t>
            </a:r>
            <a:r>
              <a:rPr sz="1400" spc="15" dirty="0">
                <a:solidFill>
                  <a:srgbClr val="FFFFFF"/>
                </a:solidFill>
                <a:latin typeface="Tahoma"/>
                <a:cs typeface="Tahoma"/>
              </a:rPr>
              <a:t>а</a:t>
            </a:r>
            <a:r>
              <a:rPr sz="1400" spc="5" dirty="0">
                <a:solidFill>
                  <a:srgbClr val="FFFFFF"/>
                </a:solidFill>
                <a:latin typeface="Tahoma"/>
                <a:cs typeface="Tahoma"/>
              </a:rPr>
              <a:t>я</a:t>
            </a:r>
            <a:r>
              <a:rPr sz="1400" spc="-12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spc="10" dirty="0">
                <a:solidFill>
                  <a:srgbClr val="FFFFFF"/>
                </a:solidFill>
                <a:latin typeface="Tahoma"/>
                <a:cs typeface="Tahoma"/>
              </a:rPr>
              <a:t>гара</a:t>
            </a:r>
            <a:r>
              <a:rPr sz="1400" dirty="0">
                <a:solidFill>
                  <a:srgbClr val="FFFFFF"/>
                </a:solidFill>
                <a:latin typeface="Tahoma"/>
                <a:cs typeface="Tahoma"/>
              </a:rPr>
              <a:t>н</a:t>
            </a:r>
            <a:r>
              <a:rPr sz="1400" spc="-45" dirty="0">
                <a:solidFill>
                  <a:srgbClr val="FFFFFF"/>
                </a:solidFill>
                <a:latin typeface="Tahoma"/>
                <a:cs typeface="Tahoma"/>
              </a:rPr>
              <a:t>т</a:t>
            </a:r>
            <a:r>
              <a:rPr sz="1400" spc="20" dirty="0">
                <a:solidFill>
                  <a:srgbClr val="FFFFFF"/>
                </a:solidFill>
                <a:latin typeface="Tahoma"/>
                <a:cs typeface="Tahoma"/>
              </a:rPr>
              <a:t>и</a:t>
            </a:r>
            <a:r>
              <a:rPr sz="1400" spc="5" dirty="0">
                <a:solidFill>
                  <a:srgbClr val="FFFFFF"/>
                </a:solidFill>
                <a:latin typeface="Tahoma"/>
                <a:cs typeface="Tahoma"/>
              </a:rPr>
              <a:t>я</a:t>
            </a:r>
            <a:r>
              <a:rPr sz="1400" spc="-65" dirty="0">
                <a:solidFill>
                  <a:srgbClr val="FFFFFF"/>
                </a:solidFill>
                <a:latin typeface="Tahoma"/>
                <a:cs typeface="Tahoma"/>
              </a:rPr>
              <a:t>*,</a:t>
            </a:r>
            <a:endParaRPr sz="1400">
              <a:latin typeface="Tahoma"/>
              <a:cs typeface="Tahoma"/>
            </a:endParaRPr>
          </a:p>
          <a:p>
            <a:pPr marL="3810" algn="ctr">
              <a:lnSpc>
                <a:spcPct val="100000"/>
              </a:lnSpc>
            </a:pPr>
            <a:r>
              <a:rPr sz="1400" spc="15" dirty="0">
                <a:solidFill>
                  <a:srgbClr val="FFFFFF"/>
                </a:solidFill>
                <a:latin typeface="Tahoma"/>
                <a:cs typeface="Tahoma"/>
              </a:rPr>
              <a:t>г</a:t>
            </a:r>
            <a:r>
              <a:rPr sz="1400" spc="5" dirty="0">
                <a:solidFill>
                  <a:srgbClr val="FFFFFF"/>
                </a:solidFill>
                <a:latin typeface="Tahoma"/>
                <a:cs typeface="Tahoma"/>
              </a:rPr>
              <a:t>а</a:t>
            </a:r>
            <a:r>
              <a:rPr sz="1400" spc="10" dirty="0">
                <a:solidFill>
                  <a:srgbClr val="FFFFFF"/>
                </a:solidFill>
                <a:latin typeface="Tahoma"/>
                <a:cs typeface="Tahoma"/>
              </a:rPr>
              <a:t>р</a:t>
            </a:r>
            <a:r>
              <a:rPr sz="1400" dirty="0">
                <a:solidFill>
                  <a:srgbClr val="FFFFFF"/>
                </a:solidFill>
                <a:latin typeface="Tahoma"/>
                <a:cs typeface="Tahoma"/>
              </a:rPr>
              <a:t>ант</a:t>
            </a:r>
            <a:r>
              <a:rPr sz="1400" spc="-5" dirty="0">
                <a:solidFill>
                  <a:srgbClr val="FFFFFF"/>
                </a:solidFill>
                <a:latin typeface="Tahoma"/>
                <a:cs typeface="Tahoma"/>
              </a:rPr>
              <a:t>и</a:t>
            </a:r>
            <a:r>
              <a:rPr sz="1400" spc="5" dirty="0">
                <a:solidFill>
                  <a:srgbClr val="FFFFFF"/>
                </a:solidFill>
                <a:latin typeface="Tahoma"/>
                <a:cs typeface="Tahoma"/>
              </a:rPr>
              <a:t>я</a:t>
            </a:r>
            <a:r>
              <a:rPr sz="1400" spc="-12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spc="10" dirty="0">
                <a:solidFill>
                  <a:srgbClr val="FFFFFF"/>
                </a:solidFill>
                <a:latin typeface="Tahoma"/>
                <a:cs typeface="Tahoma"/>
              </a:rPr>
              <a:t>Ко</a:t>
            </a:r>
            <a:r>
              <a:rPr sz="1400" dirty="0">
                <a:solidFill>
                  <a:srgbClr val="FFFFFF"/>
                </a:solidFill>
                <a:latin typeface="Tahoma"/>
                <a:cs typeface="Tahoma"/>
              </a:rPr>
              <a:t>р</a:t>
            </a:r>
            <a:r>
              <a:rPr sz="1400" spc="-5" dirty="0">
                <a:solidFill>
                  <a:srgbClr val="FFFFFF"/>
                </a:solidFill>
                <a:latin typeface="Tahoma"/>
                <a:cs typeface="Tahoma"/>
              </a:rPr>
              <a:t>п</a:t>
            </a:r>
            <a:r>
              <a:rPr sz="1400" dirty="0">
                <a:solidFill>
                  <a:srgbClr val="FFFFFF"/>
                </a:solidFill>
                <a:latin typeface="Tahoma"/>
                <a:cs typeface="Tahoma"/>
              </a:rPr>
              <a:t>ор</a:t>
            </a:r>
            <a:r>
              <a:rPr sz="1400" spc="15" dirty="0">
                <a:solidFill>
                  <a:srgbClr val="FFFFFF"/>
                </a:solidFill>
                <a:latin typeface="Tahoma"/>
                <a:cs typeface="Tahoma"/>
              </a:rPr>
              <a:t>а</a:t>
            </a:r>
            <a:r>
              <a:rPr sz="1400" spc="20" dirty="0">
                <a:solidFill>
                  <a:srgbClr val="FFFFFF"/>
                </a:solidFill>
                <a:latin typeface="Tahoma"/>
                <a:cs typeface="Tahoma"/>
              </a:rPr>
              <a:t>ц</a:t>
            </a:r>
            <a:r>
              <a:rPr sz="1400" spc="25" dirty="0">
                <a:solidFill>
                  <a:srgbClr val="FFFFFF"/>
                </a:solidFill>
                <a:latin typeface="Tahoma"/>
                <a:cs typeface="Tahoma"/>
              </a:rPr>
              <a:t>ии</a:t>
            </a:r>
            <a:r>
              <a:rPr sz="1400" spc="-14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spc="40" dirty="0">
                <a:solidFill>
                  <a:srgbClr val="FFFFFF"/>
                </a:solidFill>
                <a:latin typeface="Tahoma"/>
                <a:cs typeface="Tahoma"/>
              </a:rPr>
              <a:t>МСП</a:t>
            </a:r>
            <a:endParaRPr sz="1400">
              <a:latin typeface="Tahoma"/>
              <a:cs typeface="Tahom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9334500" y="2814827"/>
            <a:ext cx="2458720" cy="756285"/>
          </a:xfrm>
          <a:prstGeom prst="rect">
            <a:avLst/>
          </a:prstGeom>
          <a:solidFill>
            <a:srgbClr val="1FB3AB"/>
          </a:solidFill>
        </p:spPr>
        <p:txBody>
          <a:bodyPr vert="horz" wrap="square" lIns="0" tIns="164465" rIns="0" bIns="0" rtlCol="0">
            <a:spAutoFit/>
          </a:bodyPr>
          <a:lstStyle/>
          <a:p>
            <a:pPr marL="542925" marR="533400" indent="154940">
              <a:lnSpc>
                <a:spcPct val="100000"/>
              </a:lnSpc>
              <a:spcBef>
                <a:spcPts val="1295"/>
              </a:spcBef>
            </a:pPr>
            <a:r>
              <a:rPr sz="1400" spc="5" dirty="0">
                <a:solidFill>
                  <a:srgbClr val="FFFFFF"/>
                </a:solidFill>
                <a:latin typeface="Tahoma"/>
                <a:cs typeface="Tahoma"/>
              </a:rPr>
              <a:t>стандартные </a:t>
            </a:r>
            <a:r>
              <a:rPr sz="1400" spc="10" dirty="0">
                <a:solidFill>
                  <a:srgbClr val="FFFFFF"/>
                </a:solidFill>
                <a:latin typeface="Tahoma"/>
                <a:cs typeface="Tahoma"/>
              </a:rPr>
              <a:t> залоги</a:t>
            </a:r>
            <a:r>
              <a:rPr sz="1400" dirty="0">
                <a:solidFill>
                  <a:srgbClr val="FFFFFF"/>
                </a:solidFill>
                <a:latin typeface="Tahoma"/>
                <a:cs typeface="Tahoma"/>
              </a:rPr>
              <a:t>/</a:t>
            </a:r>
            <a:r>
              <a:rPr sz="1400" spc="5" dirty="0">
                <a:solidFill>
                  <a:srgbClr val="FFFFFF"/>
                </a:solidFill>
                <a:latin typeface="Tahoma"/>
                <a:cs typeface="Tahoma"/>
              </a:rPr>
              <a:t>гара</a:t>
            </a:r>
            <a:r>
              <a:rPr sz="1400" spc="-5" dirty="0">
                <a:solidFill>
                  <a:srgbClr val="FFFFFF"/>
                </a:solidFill>
                <a:latin typeface="Tahoma"/>
                <a:cs typeface="Tahoma"/>
              </a:rPr>
              <a:t>н</a:t>
            </a:r>
            <a:r>
              <a:rPr sz="1400" spc="-50" dirty="0">
                <a:solidFill>
                  <a:srgbClr val="FFFFFF"/>
                </a:solidFill>
                <a:latin typeface="Tahoma"/>
                <a:cs typeface="Tahoma"/>
              </a:rPr>
              <a:t>т</a:t>
            </a:r>
            <a:r>
              <a:rPr sz="1400" spc="25" dirty="0">
                <a:solidFill>
                  <a:srgbClr val="FFFFFF"/>
                </a:solidFill>
                <a:latin typeface="Tahoma"/>
                <a:cs typeface="Tahoma"/>
              </a:rPr>
              <a:t>ии</a:t>
            </a:r>
            <a:endParaRPr sz="1400">
              <a:latin typeface="Tahoma"/>
              <a:cs typeface="Tahom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188202" y="2815589"/>
            <a:ext cx="1775460" cy="756285"/>
          </a:xfrm>
          <a:prstGeom prst="rect">
            <a:avLst/>
          </a:prstGeom>
          <a:ln w="25907">
            <a:solidFill>
              <a:srgbClr val="1FB3AB"/>
            </a:solidFill>
          </a:ln>
        </p:spPr>
        <p:txBody>
          <a:bodyPr vert="horz" wrap="square" lIns="0" tIns="8572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75"/>
              </a:spcBef>
            </a:pPr>
            <a:r>
              <a:rPr sz="2400" spc="-35" dirty="0">
                <a:solidFill>
                  <a:srgbClr val="546973"/>
                </a:solidFill>
                <a:latin typeface="Tahoma"/>
                <a:cs typeface="Tahoma"/>
              </a:rPr>
              <a:t>250</a:t>
            </a:r>
            <a:r>
              <a:rPr sz="2400" spc="-195" dirty="0">
                <a:solidFill>
                  <a:srgbClr val="546973"/>
                </a:solidFill>
                <a:latin typeface="Tahoma"/>
                <a:cs typeface="Tahoma"/>
              </a:rPr>
              <a:t> </a:t>
            </a:r>
            <a:r>
              <a:rPr sz="2400" spc="-35" dirty="0">
                <a:solidFill>
                  <a:srgbClr val="546973"/>
                </a:solidFill>
                <a:latin typeface="Tahoma"/>
                <a:cs typeface="Tahoma"/>
              </a:rPr>
              <a:t>–</a:t>
            </a:r>
            <a:r>
              <a:rPr sz="2400" spc="-185" dirty="0">
                <a:solidFill>
                  <a:srgbClr val="546973"/>
                </a:solidFill>
                <a:latin typeface="Tahoma"/>
                <a:cs typeface="Tahoma"/>
              </a:rPr>
              <a:t> </a:t>
            </a:r>
            <a:r>
              <a:rPr sz="2400" spc="-35" dirty="0">
                <a:solidFill>
                  <a:srgbClr val="546973"/>
                </a:solidFill>
                <a:latin typeface="Tahoma"/>
                <a:cs typeface="Tahoma"/>
              </a:rPr>
              <a:t>10</a:t>
            </a:r>
            <a:r>
              <a:rPr sz="2400" spc="-30" dirty="0">
                <a:solidFill>
                  <a:srgbClr val="546973"/>
                </a:solidFill>
                <a:latin typeface="Tahoma"/>
                <a:cs typeface="Tahoma"/>
              </a:rPr>
              <a:t>0</a:t>
            </a:r>
            <a:r>
              <a:rPr sz="2400" spc="-35" dirty="0">
                <a:solidFill>
                  <a:srgbClr val="546973"/>
                </a:solidFill>
                <a:latin typeface="Tahoma"/>
                <a:cs typeface="Tahoma"/>
              </a:rPr>
              <a:t>0</a:t>
            </a:r>
            <a:endParaRPr sz="2400">
              <a:latin typeface="Tahoma"/>
              <a:cs typeface="Tahoma"/>
            </a:endParaRPr>
          </a:p>
          <a:p>
            <a:pPr algn="ctr">
              <a:lnSpc>
                <a:spcPct val="100000"/>
              </a:lnSpc>
              <a:spcBef>
                <a:spcPts val="15"/>
              </a:spcBef>
            </a:pPr>
            <a:r>
              <a:rPr sz="1400" spc="15" dirty="0">
                <a:solidFill>
                  <a:srgbClr val="546973"/>
                </a:solidFill>
                <a:latin typeface="Tahoma"/>
                <a:cs typeface="Tahoma"/>
              </a:rPr>
              <a:t>млн</a:t>
            </a:r>
            <a:r>
              <a:rPr sz="1400" spc="-110" dirty="0">
                <a:solidFill>
                  <a:srgbClr val="546973"/>
                </a:solidFill>
                <a:latin typeface="Tahoma"/>
                <a:cs typeface="Tahoma"/>
              </a:rPr>
              <a:t> </a:t>
            </a:r>
            <a:r>
              <a:rPr sz="1400" spc="-20" dirty="0">
                <a:solidFill>
                  <a:srgbClr val="546973"/>
                </a:solidFill>
                <a:latin typeface="Tahoma"/>
                <a:cs typeface="Tahoma"/>
              </a:rPr>
              <a:t>руб.</a:t>
            </a:r>
            <a:endParaRPr sz="1400">
              <a:latin typeface="Tahoma"/>
              <a:cs typeface="Tahoma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2727960" y="1395983"/>
            <a:ext cx="9215755" cy="4747895"/>
            <a:chOff x="2727960" y="1395983"/>
            <a:chExt cx="9215755" cy="4747895"/>
          </a:xfrm>
        </p:grpSpPr>
        <p:sp>
          <p:nvSpPr>
            <p:cNvPr id="26" name="object 26"/>
            <p:cNvSpPr/>
            <p:nvPr/>
          </p:nvSpPr>
          <p:spPr>
            <a:xfrm>
              <a:off x="8316468" y="2078735"/>
              <a:ext cx="662940" cy="1399540"/>
            </a:xfrm>
            <a:custGeom>
              <a:avLst/>
              <a:gdLst/>
              <a:ahLst/>
              <a:cxnLst/>
              <a:rect l="l" t="t" r="r" b="b"/>
              <a:pathLst>
                <a:path w="662940" h="1399539">
                  <a:moveTo>
                    <a:pt x="6858" y="55245"/>
                  </a:moveTo>
                  <a:lnTo>
                    <a:pt x="0" y="55245"/>
                  </a:lnTo>
                  <a:lnTo>
                    <a:pt x="0" y="165735"/>
                  </a:lnTo>
                  <a:lnTo>
                    <a:pt x="6858" y="165735"/>
                  </a:lnTo>
                  <a:lnTo>
                    <a:pt x="6858" y="55245"/>
                  </a:lnTo>
                  <a:close/>
                </a:path>
                <a:path w="662940" h="1399539">
                  <a:moveTo>
                    <a:pt x="6985" y="1232154"/>
                  </a:moveTo>
                  <a:lnTo>
                    <a:pt x="0" y="1232154"/>
                  </a:lnTo>
                  <a:lnTo>
                    <a:pt x="0" y="1343406"/>
                  </a:lnTo>
                  <a:lnTo>
                    <a:pt x="6985" y="1343406"/>
                  </a:lnTo>
                  <a:lnTo>
                    <a:pt x="6985" y="1232154"/>
                  </a:lnTo>
                  <a:close/>
                </a:path>
                <a:path w="662940" h="1399539">
                  <a:moveTo>
                    <a:pt x="27559" y="55245"/>
                  </a:moveTo>
                  <a:lnTo>
                    <a:pt x="13843" y="55245"/>
                  </a:lnTo>
                  <a:lnTo>
                    <a:pt x="13843" y="165735"/>
                  </a:lnTo>
                  <a:lnTo>
                    <a:pt x="27559" y="165735"/>
                  </a:lnTo>
                  <a:lnTo>
                    <a:pt x="27559" y="55245"/>
                  </a:lnTo>
                  <a:close/>
                </a:path>
                <a:path w="662940" h="1399539">
                  <a:moveTo>
                    <a:pt x="27813" y="1232154"/>
                  </a:moveTo>
                  <a:lnTo>
                    <a:pt x="13843" y="1232154"/>
                  </a:lnTo>
                  <a:lnTo>
                    <a:pt x="13843" y="1343406"/>
                  </a:lnTo>
                  <a:lnTo>
                    <a:pt x="27813" y="1343406"/>
                  </a:lnTo>
                  <a:lnTo>
                    <a:pt x="27813" y="1232154"/>
                  </a:lnTo>
                  <a:close/>
                </a:path>
                <a:path w="662940" h="1399539">
                  <a:moveTo>
                    <a:pt x="662940" y="1287780"/>
                  </a:moveTo>
                  <a:lnTo>
                    <a:pt x="381508" y="1176528"/>
                  </a:lnTo>
                  <a:lnTo>
                    <a:pt x="381508" y="1232154"/>
                  </a:lnTo>
                  <a:lnTo>
                    <a:pt x="34798" y="1232154"/>
                  </a:lnTo>
                  <a:lnTo>
                    <a:pt x="34798" y="1343406"/>
                  </a:lnTo>
                  <a:lnTo>
                    <a:pt x="381508" y="1343406"/>
                  </a:lnTo>
                  <a:lnTo>
                    <a:pt x="381508" y="1399032"/>
                  </a:lnTo>
                  <a:lnTo>
                    <a:pt x="662940" y="1287780"/>
                  </a:lnTo>
                  <a:close/>
                </a:path>
                <a:path w="662940" h="1399539">
                  <a:moveTo>
                    <a:pt x="662940" y="110490"/>
                  </a:moveTo>
                  <a:lnTo>
                    <a:pt x="383413" y="0"/>
                  </a:lnTo>
                  <a:lnTo>
                    <a:pt x="383413" y="55245"/>
                  </a:lnTo>
                  <a:lnTo>
                    <a:pt x="34544" y="55245"/>
                  </a:lnTo>
                  <a:lnTo>
                    <a:pt x="34544" y="165735"/>
                  </a:lnTo>
                  <a:lnTo>
                    <a:pt x="383413" y="165735"/>
                  </a:lnTo>
                  <a:lnTo>
                    <a:pt x="383413" y="220980"/>
                  </a:lnTo>
                  <a:lnTo>
                    <a:pt x="662940" y="110490"/>
                  </a:lnTo>
                  <a:close/>
                </a:path>
              </a:pathLst>
            </a:custGeom>
            <a:solidFill>
              <a:srgbClr val="7595A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2727960" y="1399031"/>
              <a:ext cx="8930640" cy="0"/>
            </a:xfrm>
            <a:custGeom>
              <a:avLst/>
              <a:gdLst/>
              <a:ahLst/>
              <a:cxnLst/>
              <a:rect l="l" t="t" r="r" b="b"/>
              <a:pathLst>
                <a:path w="8930640">
                  <a:moveTo>
                    <a:pt x="8930513" y="0"/>
                  </a:moveTo>
                  <a:lnTo>
                    <a:pt x="0" y="0"/>
                  </a:lnTo>
                </a:path>
              </a:pathLst>
            </a:custGeom>
            <a:ln w="6096">
              <a:solidFill>
                <a:srgbClr val="A2A1A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5109972" y="4259579"/>
              <a:ext cx="6830695" cy="1881505"/>
            </a:xfrm>
            <a:custGeom>
              <a:avLst/>
              <a:gdLst/>
              <a:ahLst/>
              <a:cxnLst/>
              <a:rect l="l" t="t" r="r" b="b"/>
              <a:pathLst>
                <a:path w="6830695" h="1881504">
                  <a:moveTo>
                    <a:pt x="0" y="0"/>
                  </a:moveTo>
                  <a:lnTo>
                    <a:pt x="5649341" y="0"/>
                  </a:lnTo>
                  <a:lnTo>
                    <a:pt x="5649341" y="1881187"/>
                  </a:lnTo>
                  <a:lnTo>
                    <a:pt x="6830313" y="1881187"/>
                  </a:lnTo>
                </a:path>
              </a:pathLst>
            </a:custGeom>
            <a:ln w="6096">
              <a:solidFill>
                <a:srgbClr val="54697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9" name="object 29"/>
          <p:cNvSpPr txBox="1"/>
          <p:nvPr/>
        </p:nvSpPr>
        <p:spPr>
          <a:xfrm>
            <a:off x="8103107" y="2366772"/>
            <a:ext cx="1089660" cy="756285"/>
          </a:xfrm>
          <a:prstGeom prst="rect">
            <a:avLst/>
          </a:prstGeom>
          <a:solidFill>
            <a:srgbClr val="F1F1F1"/>
          </a:solidFill>
        </p:spPr>
        <p:txBody>
          <a:bodyPr vert="horz" wrap="square" lIns="0" tIns="185420" rIns="0" bIns="0" rtlCol="0">
            <a:spAutoFit/>
          </a:bodyPr>
          <a:lstStyle/>
          <a:p>
            <a:pPr marL="133985">
              <a:lnSpc>
                <a:spcPct val="100000"/>
              </a:lnSpc>
              <a:spcBef>
                <a:spcPts val="1460"/>
              </a:spcBef>
            </a:pPr>
            <a:r>
              <a:rPr sz="1400" spc="5" dirty="0">
                <a:solidFill>
                  <a:srgbClr val="546973"/>
                </a:solidFill>
                <a:latin typeface="Tahoma"/>
                <a:cs typeface="Tahoma"/>
              </a:rPr>
              <a:t>д</a:t>
            </a:r>
            <a:r>
              <a:rPr sz="1400" spc="-10" dirty="0">
                <a:solidFill>
                  <a:srgbClr val="546973"/>
                </a:solidFill>
                <a:latin typeface="Tahoma"/>
                <a:cs typeface="Tahoma"/>
              </a:rPr>
              <a:t>о</a:t>
            </a:r>
            <a:r>
              <a:rPr sz="1400" spc="-100" dirty="0">
                <a:solidFill>
                  <a:srgbClr val="546973"/>
                </a:solidFill>
                <a:latin typeface="Tahoma"/>
                <a:cs typeface="Tahoma"/>
              </a:rPr>
              <a:t> </a:t>
            </a:r>
            <a:r>
              <a:rPr sz="2000" spc="-30" dirty="0">
                <a:solidFill>
                  <a:srgbClr val="1FB3AB"/>
                </a:solidFill>
                <a:latin typeface="Tahoma"/>
                <a:cs typeface="Tahoma"/>
              </a:rPr>
              <a:t>1</a:t>
            </a:r>
            <a:r>
              <a:rPr sz="2000" spc="-25" dirty="0">
                <a:solidFill>
                  <a:srgbClr val="1FB3AB"/>
                </a:solidFill>
                <a:latin typeface="Tahoma"/>
                <a:cs typeface="Tahoma"/>
              </a:rPr>
              <a:t>5</a:t>
            </a:r>
            <a:r>
              <a:rPr sz="2000" spc="-305" dirty="0">
                <a:solidFill>
                  <a:srgbClr val="1FB3AB"/>
                </a:solidFill>
                <a:latin typeface="Tahoma"/>
                <a:cs typeface="Tahoma"/>
              </a:rPr>
              <a:t> </a:t>
            </a:r>
            <a:r>
              <a:rPr sz="1400" spc="-10" dirty="0">
                <a:solidFill>
                  <a:srgbClr val="546973"/>
                </a:solidFill>
                <a:latin typeface="Tahoma"/>
                <a:cs typeface="Tahoma"/>
              </a:rPr>
              <a:t>лет</a:t>
            </a:r>
            <a:endParaRPr sz="1400">
              <a:latin typeface="Tahoma"/>
              <a:cs typeface="Tahoma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6692010" y="1012952"/>
            <a:ext cx="2631440" cy="7880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28320">
              <a:lnSpc>
                <a:spcPct val="100000"/>
              </a:lnSpc>
              <a:spcBef>
                <a:spcPts val="95"/>
              </a:spcBef>
            </a:pPr>
            <a:r>
              <a:rPr sz="1600" b="1" spc="-195" dirty="0">
                <a:solidFill>
                  <a:srgbClr val="1FB3AB"/>
                </a:solidFill>
                <a:latin typeface="Tahoma"/>
                <a:cs typeface="Tahoma"/>
              </a:rPr>
              <a:t>О</a:t>
            </a:r>
            <a:r>
              <a:rPr sz="1600" b="1" spc="-45" dirty="0">
                <a:solidFill>
                  <a:srgbClr val="1FB3AB"/>
                </a:solidFill>
                <a:latin typeface="Tahoma"/>
                <a:cs typeface="Tahoma"/>
              </a:rPr>
              <a:t>С</a:t>
            </a:r>
            <a:r>
              <a:rPr sz="1600" b="1" spc="-100" dirty="0">
                <a:solidFill>
                  <a:srgbClr val="1FB3AB"/>
                </a:solidFill>
                <a:latin typeface="Tahoma"/>
                <a:cs typeface="Tahoma"/>
              </a:rPr>
              <a:t>Н</a:t>
            </a:r>
            <a:r>
              <a:rPr sz="1600" b="1" spc="-195" dirty="0">
                <a:solidFill>
                  <a:srgbClr val="1FB3AB"/>
                </a:solidFill>
                <a:latin typeface="Tahoma"/>
                <a:cs typeface="Tahoma"/>
              </a:rPr>
              <a:t>О</a:t>
            </a:r>
            <a:r>
              <a:rPr sz="1600" b="1" spc="-75" dirty="0">
                <a:solidFill>
                  <a:srgbClr val="1FB3AB"/>
                </a:solidFill>
                <a:latin typeface="Tahoma"/>
                <a:cs typeface="Tahoma"/>
              </a:rPr>
              <a:t>ВН</a:t>
            </a:r>
            <a:r>
              <a:rPr sz="1600" b="1" spc="-150" dirty="0">
                <a:solidFill>
                  <a:srgbClr val="1FB3AB"/>
                </a:solidFill>
                <a:latin typeface="Tahoma"/>
                <a:cs typeface="Tahoma"/>
              </a:rPr>
              <a:t>Ы</a:t>
            </a:r>
            <a:r>
              <a:rPr sz="1600" b="1" spc="-30" dirty="0">
                <a:solidFill>
                  <a:srgbClr val="1FB3AB"/>
                </a:solidFill>
                <a:latin typeface="Tahoma"/>
                <a:cs typeface="Tahoma"/>
              </a:rPr>
              <a:t>Е</a:t>
            </a:r>
            <a:r>
              <a:rPr sz="1600" b="1" spc="-110" dirty="0">
                <a:solidFill>
                  <a:srgbClr val="1FB3AB"/>
                </a:solidFill>
                <a:latin typeface="Tahoma"/>
                <a:cs typeface="Tahoma"/>
              </a:rPr>
              <a:t> </a:t>
            </a:r>
            <a:r>
              <a:rPr sz="1600" b="1" spc="-190" dirty="0">
                <a:solidFill>
                  <a:srgbClr val="1FB3AB"/>
                </a:solidFill>
                <a:latin typeface="Tahoma"/>
                <a:cs typeface="Tahoma"/>
              </a:rPr>
              <a:t>У</a:t>
            </a:r>
            <a:r>
              <a:rPr sz="1600" b="1" spc="-45" dirty="0">
                <a:solidFill>
                  <a:srgbClr val="1FB3AB"/>
                </a:solidFill>
                <a:latin typeface="Tahoma"/>
                <a:cs typeface="Tahoma"/>
              </a:rPr>
              <a:t>С</a:t>
            </a:r>
            <a:r>
              <a:rPr sz="1600" b="1" spc="-160" dirty="0">
                <a:solidFill>
                  <a:srgbClr val="1FB3AB"/>
                </a:solidFill>
                <a:latin typeface="Tahoma"/>
                <a:cs typeface="Tahoma"/>
              </a:rPr>
              <a:t>Л</a:t>
            </a:r>
            <a:r>
              <a:rPr sz="1600" b="1" spc="-195" dirty="0">
                <a:solidFill>
                  <a:srgbClr val="1FB3AB"/>
                </a:solidFill>
                <a:latin typeface="Tahoma"/>
                <a:cs typeface="Tahoma"/>
              </a:rPr>
              <a:t>О</a:t>
            </a:r>
            <a:r>
              <a:rPr sz="1600" b="1" spc="-25" dirty="0">
                <a:solidFill>
                  <a:srgbClr val="1FB3AB"/>
                </a:solidFill>
                <a:latin typeface="Tahoma"/>
                <a:cs typeface="Tahoma"/>
              </a:rPr>
              <a:t>В</a:t>
            </a:r>
            <a:r>
              <a:rPr sz="1600" b="1" spc="-95" dirty="0">
                <a:solidFill>
                  <a:srgbClr val="1FB3AB"/>
                </a:solidFill>
                <a:latin typeface="Tahoma"/>
                <a:cs typeface="Tahoma"/>
              </a:rPr>
              <a:t>И</a:t>
            </a:r>
            <a:r>
              <a:rPr sz="1600" b="1" spc="-105" dirty="0">
                <a:solidFill>
                  <a:srgbClr val="1FB3AB"/>
                </a:solidFill>
                <a:latin typeface="Tahoma"/>
                <a:cs typeface="Tahoma"/>
              </a:rPr>
              <a:t>Я</a:t>
            </a:r>
            <a:endParaRPr sz="16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685"/>
              </a:spcBef>
              <a:tabLst>
                <a:tab pos="1622425" algn="l"/>
              </a:tabLst>
            </a:pPr>
            <a:r>
              <a:rPr sz="2000" b="1" spc="-170" dirty="0">
                <a:solidFill>
                  <a:srgbClr val="546973"/>
                </a:solidFill>
                <a:latin typeface="Tahoma"/>
                <a:cs typeface="Tahoma"/>
              </a:rPr>
              <a:t>сумма	</a:t>
            </a:r>
            <a:r>
              <a:rPr sz="2000" b="1" spc="-150" dirty="0">
                <a:solidFill>
                  <a:srgbClr val="546973"/>
                </a:solidFill>
                <a:latin typeface="Tahoma"/>
                <a:cs typeface="Tahoma"/>
              </a:rPr>
              <a:t>срок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567685" y="6357924"/>
            <a:ext cx="9389110" cy="3676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250" dirty="0">
                <a:latin typeface="Calibri"/>
                <a:cs typeface="Calibri"/>
              </a:rPr>
              <a:t>*</a:t>
            </a:r>
            <a:r>
              <a:rPr sz="950" dirty="0">
                <a:latin typeface="Calibri"/>
                <a:cs typeface="Calibri"/>
              </a:rPr>
              <a:t>гарантии</a:t>
            </a:r>
            <a:r>
              <a:rPr sz="950" spc="20" dirty="0">
                <a:latin typeface="Calibri"/>
                <a:cs typeface="Calibri"/>
              </a:rPr>
              <a:t> </a:t>
            </a:r>
            <a:r>
              <a:rPr sz="950" spc="-5" dirty="0">
                <a:latin typeface="Calibri"/>
                <a:cs typeface="Calibri"/>
              </a:rPr>
              <a:t>банков,</a:t>
            </a:r>
            <a:r>
              <a:rPr sz="950" spc="15" dirty="0">
                <a:latin typeface="Calibri"/>
                <a:cs typeface="Calibri"/>
              </a:rPr>
              <a:t> </a:t>
            </a:r>
            <a:r>
              <a:rPr sz="950" spc="-5" dirty="0">
                <a:latin typeface="Calibri"/>
                <a:cs typeface="Calibri"/>
              </a:rPr>
              <a:t>входящих</a:t>
            </a:r>
            <a:r>
              <a:rPr sz="950" spc="25" dirty="0">
                <a:latin typeface="Calibri"/>
                <a:cs typeface="Calibri"/>
              </a:rPr>
              <a:t> </a:t>
            </a:r>
            <a:r>
              <a:rPr sz="950" dirty="0">
                <a:latin typeface="Calibri"/>
                <a:cs typeface="Calibri"/>
              </a:rPr>
              <a:t>в</a:t>
            </a:r>
            <a:r>
              <a:rPr sz="950" spc="5" dirty="0">
                <a:latin typeface="Calibri"/>
                <a:cs typeface="Calibri"/>
              </a:rPr>
              <a:t> </a:t>
            </a:r>
            <a:r>
              <a:rPr sz="950" spc="-5" dirty="0">
                <a:latin typeface="Calibri"/>
                <a:cs typeface="Calibri"/>
              </a:rPr>
              <a:t>перечень</a:t>
            </a:r>
            <a:r>
              <a:rPr sz="950" spc="50" dirty="0">
                <a:latin typeface="Calibri"/>
                <a:cs typeface="Calibri"/>
              </a:rPr>
              <a:t> </a:t>
            </a:r>
            <a:r>
              <a:rPr sz="950" spc="-5" dirty="0">
                <a:latin typeface="Calibri"/>
                <a:cs typeface="Calibri"/>
              </a:rPr>
              <a:t>системно</a:t>
            </a:r>
            <a:r>
              <a:rPr sz="950" spc="30" dirty="0">
                <a:latin typeface="Calibri"/>
                <a:cs typeface="Calibri"/>
              </a:rPr>
              <a:t> </a:t>
            </a:r>
            <a:r>
              <a:rPr sz="950" spc="-5" dirty="0">
                <a:latin typeface="Calibri"/>
                <a:cs typeface="Calibri"/>
              </a:rPr>
              <a:t>значимых</a:t>
            </a:r>
            <a:r>
              <a:rPr sz="950" spc="45" dirty="0">
                <a:latin typeface="Calibri"/>
                <a:cs typeface="Calibri"/>
              </a:rPr>
              <a:t> </a:t>
            </a:r>
            <a:r>
              <a:rPr sz="950" spc="-5" dirty="0">
                <a:latin typeface="Calibri"/>
                <a:cs typeface="Calibri"/>
              </a:rPr>
              <a:t>кредитных</a:t>
            </a:r>
            <a:r>
              <a:rPr sz="950" spc="10" dirty="0">
                <a:latin typeface="Calibri"/>
                <a:cs typeface="Calibri"/>
              </a:rPr>
              <a:t> </a:t>
            </a:r>
            <a:r>
              <a:rPr sz="950" spc="-5" dirty="0">
                <a:latin typeface="Calibri"/>
                <a:cs typeface="Calibri"/>
              </a:rPr>
              <a:t>организаций</a:t>
            </a:r>
            <a:r>
              <a:rPr sz="950" spc="5" dirty="0">
                <a:latin typeface="Calibri"/>
                <a:cs typeface="Calibri"/>
              </a:rPr>
              <a:t> </a:t>
            </a:r>
            <a:r>
              <a:rPr sz="950" spc="-5" dirty="0">
                <a:latin typeface="Calibri"/>
                <a:cs typeface="Calibri"/>
              </a:rPr>
              <a:t>Банка</a:t>
            </a:r>
            <a:r>
              <a:rPr sz="950" spc="25" dirty="0">
                <a:latin typeface="Calibri"/>
                <a:cs typeface="Calibri"/>
              </a:rPr>
              <a:t> </a:t>
            </a:r>
            <a:r>
              <a:rPr sz="950" spc="-5" dirty="0">
                <a:latin typeface="Calibri"/>
                <a:cs typeface="Calibri"/>
              </a:rPr>
              <a:t>России:</a:t>
            </a:r>
            <a:r>
              <a:rPr sz="950" spc="-10" dirty="0">
                <a:latin typeface="Calibri"/>
                <a:cs typeface="Calibri"/>
              </a:rPr>
              <a:t> </a:t>
            </a:r>
            <a:r>
              <a:rPr sz="950" dirty="0">
                <a:latin typeface="Calibri"/>
                <a:cs typeface="Calibri"/>
              </a:rPr>
              <a:t>АО</a:t>
            </a:r>
            <a:r>
              <a:rPr sz="950" spc="-10" dirty="0">
                <a:latin typeface="Calibri"/>
                <a:cs typeface="Calibri"/>
              </a:rPr>
              <a:t> </a:t>
            </a:r>
            <a:r>
              <a:rPr sz="950" spc="-5" dirty="0">
                <a:latin typeface="Calibri"/>
                <a:cs typeface="Calibri"/>
              </a:rPr>
              <a:t>ЮниКредит</a:t>
            </a:r>
            <a:r>
              <a:rPr sz="950" spc="30" dirty="0">
                <a:latin typeface="Calibri"/>
                <a:cs typeface="Calibri"/>
              </a:rPr>
              <a:t> </a:t>
            </a:r>
            <a:r>
              <a:rPr sz="950" spc="-5" dirty="0">
                <a:latin typeface="Calibri"/>
                <a:cs typeface="Calibri"/>
              </a:rPr>
              <a:t>Банк,</a:t>
            </a:r>
            <a:r>
              <a:rPr sz="950" spc="25" dirty="0">
                <a:latin typeface="Calibri"/>
                <a:cs typeface="Calibri"/>
              </a:rPr>
              <a:t> </a:t>
            </a:r>
            <a:r>
              <a:rPr sz="950" spc="-5" dirty="0">
                <a:latin typeface="Calibri"/>
                <a:cs typeface="Calibri"/>
              </a:rPr>
              <a:t>Банк</a:t>
            </a:r>
            <a:r>
              <a:rPr sz="950" spc="15" dirty="0">
                <a:latin typeface="Calibri"/>
                <a:cs typeface="Calibri"/>
              </a:rPr>
              <a:t> </a:t>
            </a:r>
            <a:r>
              <a:rPr sz="950" spc="-5" dirty="0">
                <a:latin typeface="Calibri"/>
                <a:cs typeface="Calibri"/>
              </a:rPr>
              <a:t>ГПБ</a:t>
            </a:r>
            <a:r>
              <a:rPr sz="950" spc="10" dirty="0">
                <a:latin typeface="Calibri"/>
                <a:cs typeface="Calibri"/>
              </a:rPr>
              <a:t> </a:t>
            </a:r>
            <a:r>
              <a:rPr sz="950" spc="-5" dirty="0">
                <a:latin typeface="Calibri"/>
                <a:cs typeface="Calibri"/>
              </a:rPr>
              <a:t>(АО),</a:t>
            </a:r>
            <a:r>
              <a:rPr sz="950" spc="40" dirty="0">
                <a:latin typeface="Calibri"/>
                <a:cs typeface="Calibri"/>
              </a:rPr>
              <a:t> </a:t>
            </a:r>
            <a:r>
              <a:rPr sz="950" spc="-5" dirty="0">
                <a:latin typeface="Calibri"/>
                <a:cs typeface="Calibri"/>
              </a:rPr>
              <a:t>ПАО</a:t>
            </a:r>
            <a:r>
              <a:rPr sz="950" dirty="0">
                <a:latin typeface="Calibri"/>
                <a:cs typeface="Calibri"/>
              </a:rPr>
              <a:t> </a:t>
            </a:r>
            <a:r>
              <a:rPr sz="950" spc="-5" dirty="0">
                <a:latin typeface="Calibri"/>
                <a:cs typeface="Calibri"/>
              </a:rPr>
              <a:t>«Совкомбанк»,</a:t>
            </a:r>
            <a:r>
              <a:rPr sz="950" spc="40" dirty="0">
                <a:latin typeface="Calibri"/>
                <a:cs typeface="Calibri"/>
              </a:rPr>
              <a:t> </a:t>
            </a:r>
            <a:r>
              <a:rPr sz="950" spc="-5" dirty="0">
                <a:latin typeface="Calibri"/>
                <a:cs typeface="Calibri"/>
              </a:rPr>
              <a:t>Банк</a:t>
            </a:r>
            <a:r>
              <a:rPr sz="950" spc="15" dirty="0">
                <a:latin typeface="Calibri"/>
                <a:cs typeface="Calibri"/>
              </a:rPr>
              <a:t> </a:t>
            </a:r>
            <a:r>
              <a:rPr sz="950" dirty="0">
                <a:latin typeface="Calibri"/>
                <a:cs typeface="Calibri"/>
              </a:rPr>
              <a:t>ВТБ</a:t>
            </a:r>
            <a:r>
              <a:rPr sz="950" spc="-5" dirty="0">
                <a:latin typeface="Calibri"/>
                <a:cs typeface="Calibri"/>
              </a:rPr>
              <a:t> (ПАО), </a:t>
            </a:r>
            <a:r>
              <a:rPr sz="950" dirty="0">
                <a:latin typeface="Calibri"/>
                <a:cs typeface="Calibri"/>
              </a:rPr>
              <a:t>АО</a:t>
            </a:r>
            <a:endParaRPr sz="9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950" spc="-5" dirty="0">
                <a:latin typeface="Calibri"/>
                <a:cs typeface="Calibri"/>
              </a:rPr>
              <a:t>«АЛЬФА-БАНК»,</a:t>
            </a:r>
            <a:r>
              <a:rPr sz="950" spc="45" dirty="0">
                <a:latin typeface="Calibri"/>
                <a:cs typeface="Calibri"/>
              </a:rPr>
              <a:t> </a:t>
            </a:r>
            <a:r>
              <a:rPr sz="950" spc="-5" dirty="0">
                <a:latin typeface="Calibri"/>
                <a:cs typeface="Calibri"/>
              </a:rPr>
              <a:t>ПАО</a:t>
            </a:r>
            <a:r>
              <a:rPr sz="950" spc="10" dirty="0">
                <a:latin typeface="Calibri"/>
                <a:cs typeface="Calibri"/>
              </a:rPr>
              <a:t> </a:t>
            </a:r>
            <a:r>
              <a:rPr sz="950" spc="-5" dirty="0">
                <a:latin typeface="Calibri"/>
                <a:cs typeface="Calibri"/>
              </a:rPr>
              <a:t>Сбербанк,</a:t>
            </a:r>
            <a:r>
              <a:rPr sz="950" spc="55" dirty="0">
                <a:latin typeface="Calibri"/>
                <a:cs typeface="Calibri"/>
              </a:rPr>
              <a:t> </a:t>
            </a:r>
            <a:r>
              <a:rPr sz="950" spc="-5" dirty="0">
                <a:latin typeface="Calibri"/>
                <a:cs typeface="Calibri"/>
              </a:rPr>
              <a:t>ПАО «Московский</a:t>
            </a:r>
            <a:r>
              <a:rPr sz="950" spc="5" dirty="0">
                <a:latin typeface="Calibri"/>
                <a:cs typeface="Calibri"/>
              </a:rPr>
              <a:t> </a:t>
            </a:r>
            <a:r>
              <a:rPr sz="950" spc="-5" dirty="0">
                <a:latin typeface="Calibri"/>
                <a:cs typeface="Calibri"/>
              </a:rPr>
              <a:t>Кредитный</a:t>
            </a:r>
            <a:r>
              <a:rPr sz="950" spc="25" dirty="0">
                <a:latin typeface="Calibri"/>
                <a:cs typeface="Calibri"/>
              </a:rPr>
              <a:t> </a:t>
            </a:r>
            <a:r>
              <a:rPr sz="950" spc="-5" dirty="0">
                <a:latin typeface="Calibri"/>
                <a:cs typeface="Calibri"/>
              </a:rPr>
              <a:t>Банк»,</a:t>
            </a:r>
            <a:r>
              <a:rPr sz="950" spc="40" dirty="0">
                <a:latin typeface="Calibri"/>
                <a:cs typeface="Calibri"/>
              </a:rPr>
              <a:t> </a:t>
            </a:r>
            <a:r>
              <a:rPr sz="950" spc="-5" dirty="0">
                <a:latin typeface="Calibri"/>
                <a:cs typeface="Calibri"/>
              </a:rPr>
              <a:t>ПАО Банк</a:t>
            </a:r>
            <a:r>
              <a:rPr sz="950" spc="20" dirty="0">
                <a:latin typeface="Calibri"/>
                <a:cs typeface="Calibri"/>
              </a:rPr>
              <a:t> </a:t>
            </a:r>
            <a:r>
              <a:rPr sz="950" spc="-10" dirty="0">
                <a:latin typeface="Calibri"/>
                <a:cs typeface="Calibri"/>
              </a:rPr>
              <a:t>«ФК</a:t>
            </a:r>
            <a:r>
              <a:rPr sz="950" spc="20" dirty="0">
                <a:latin typeface="Calibri"/>
                <a:cs typeface="Calibri"/>
              </a:rPr>
              <a:t> </a:t>
            </a:r>
            <a:r>
              <a:rPr sz="950" spc="-5" dirty="0">
                <a:latin typeface="Calibri"/>
                <a:cs typeface="Calibri"/>
              </a:rPr>
              <a:t>Открытие»,</a:t>
            </a:r>
            <a:r>
              <a:rPr sz="950" spc="15" dirty="0">
                <a:latin typeface="Calibri"/>
                <a:cs typeface="Calibri"/>
              </a:rPr>
              <a:t> </a:t>
            </a:r>
            <a:r>
              <a:rPr sz="950" spc="-5" dirty="0">
                <a:latin typeface="Calibri"/>
                <a:cs typeface="Calibri"/>
              </a:rPr>
              <a:t>ПАО РОСБАНК,</a:t>
            </a:r>
            <a:r>
              <a:rPr sz="950" spc="35" dirty="0">
                <a:latin typeface="Calibri"/>
                <a:cs typeface="Calibri"/>
              </a:rPr>
              <a:t> </a:t>
            </a:r>
            <a:r>
              <a:rPr sz="950" spc="-5" dirty="0">
                <a:latin typeface="Calibri"/>
                <a:cs typeface="Calibri"/>
              </a:rPr>
              <a:t>ПАО</a:t>
            </a:r>
            <a:r>
              <a:rPr sz="950" dirty="0">
                <a:latin typeface="Calibri"/>
                <a:cs typeface="Calibri"/>
              </a:rPr>
              <a:t> </a:t>
            </a:r>
            <a:r>
              <a:rPr sz="950" spc="-5" dirty="0">
                <a:latin typeface="Calibri"/>
                <a:cs typeface="Calibri"/>
              </a:rPr>
              <a:t>«Промсвязьбанк»,</a:t>
            </a:r>
            <a:r>
              <a:rPr sz="950" spc="60" dirty="0">
                <a:latin typeface="Calibri"/>
                <a:cs typeface="Calibri"/>
              </a:rPr>
              <a:t> </a:t>
            </a:r>
            <a:r>
              <a:rPr sz="950" spc="-5" dirty="0">
                <a:latin typeface="Calibri"/>
                <a:cs typeface="Calibri"/>
              </a:rPr>
              <a:t>АО</a:t>
            </a:r>
            <a:r>
              <a:rPr sz="950" spc="10" dirty="0">
                <a:latin typeface="Calibri"/>
                <a:cs typeface="Calibri"/>
              </a:rPr>
              <a:t> </a:t>
            </a:r>
            <a:r>
              <a:rPr sz="950" spc="-5" dirty="0">
                <a:latin typeface="Calibri"/>
                <a:cs typeface="Calibri"/>
              </a:rPr>
              <a:t>«Райффайзенбанк»,</a:t>
            </a:r>
            <a:r>
              <a:rPr sz="950" spc="75" dirty="0">
                <a:latin typeface="Calibri"/>
                <a:cs typeface="Calibri"/>
              </a:rPr>
              <a:t> </a:t>
            </a:r>
            <a:r>
              <a:rPr sz="950" spc="-5" dirty="0">
                <a:latin typeface="Calibri"/>
                <a:cs typeface="Calibri"/>
              </a:rPr>
              <a:t>АО «Россельхозбанк»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2546604" y="6332220"/>
            <a:ext cx="5912485" cy="0"/>
          </a:xfrm>
          <a:custGeom>
            <a:avLst/>
            <a:gdLst/>
            <a:ahLst/>
            <a:cxnLst/>
            <a:rect l="l" t="t" r="r" b="b"/>
            <a:pathLst>
              <a:path w="5912484">
                <a:moveTo>
                  <a:pt x="5911977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A2A1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425602" y="3799459"/>
            <a:ext cx="151447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spc="-50" dirty="0">
                <a:solidFill>
                  <a:srgbClr val="FFFFFF"/>
                </a:solidFill>
                <a:latin typeface="Microsoft Sans Serif"/>
                <a:cs typeface="Microsoft Sans Serif"/>
              </a:rPr>
              <a:t>Куда</a:t>
            </a:r>
            <a:r>
              <a:rPr sz="140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обратиться </a:t>
            </a:r>
            <a:r>
              <a:rPr sz="1400" spc="-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400" spc="-60" dirty="0">
                <a:solidFill>
                  <a:srgbClr val="FFFFFF"/>
                </a:solidFill>
                <a:latin typeface="Microsoft Sans Serif"/>
                <a:cs typeface="Microsoft Sans Serif"/>
              </a:rPr>
              <a:t>з</a:t>
            </a:r>
            <a:r>
              <a:rPr sz="1400" dirty="0">
                <a:solidFill>
                  <a:srgbClr val="FFFFFF"/>
                </a:solidFill>
                <a:latin typeface="Microsoft Sans Serif"/>
                <a:cs typeface="Microsoft Sans Serif"/>
              </a:rPr>
              <a:t>а</a:t>
            </a:r>
            <a:r>
              <a:rPr sz="1400" spc="-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400" spc="-85" dirty="0">
                <a:solidFill>
                  <a:srgbClr val="FFFFFF"/>
                </a:solidFill>
                <a:latin typeface="Microsoft Sans Serif"/>
                <a:cs typeface="Microsoft Sans Serif"/>
              </a:rPr>
              <a:t>к</a:t>
            </a:r>
            <a:r>
              <a:rPr sz="14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о</a:t>
            </a:r>
            <a:r>
              <a:rPr sz="1400" spc="-5" dirty="0">
                <a:solidFill>
                  <a:srgbClr val="FFFFFF"/>
                </a:solidFill>
                <a:latin typeface="Microsoft Sans Serif"/>
                <a:cs typeface="Microsoft Sans Serif"/>
              </a:rPr>
              <a:t>н</a:t>
            </a:r>
            <a:r>
              <a:rPr sz="1400" dirty="0">
                <a:solidFill>
                  <a:srgbClr val="FFFFFF"/>
                </a:solidFill>
                <a:latin typeface="Microsoft Sans Serif"/>
                <a:cs typeface="Microsoft Sans Serif"/>
              </a:rPr>
              <a:t>с</a:t>
            </a:r>
            <a:r>
              <a:rPr sz="1400" spc="-55" dirty="0">
                <a:solidFill>
                  <a:srgbClr val="FFFFFF"/>
                </a:solidFill>
                <a:latin typeface="Microsoft Sans Serif"/>
                <a:cs typeface="Microsoft Sans Serif"/>
              </a:rPr>
              <a:t>у</a:t>
            </a:r>
            <a:r>
              <a:rPr sz="1400" spc="15" dirty="0">
                <a:solidFill>
                  <a:srgbClr val="FFFFFF"/>
                </a:solidFill>
                <a:latin typeface="Microsoft Sans Serif"/>
                <a:cs typeface="Microsoft Sans Serif"/>
              </a:rPr>
              <a:t>л</a:t>
            </a:r>
            <a:r>
              <a:rPr sz="1400" spc="-120" dirty="0">
                <a:solidFill>
                  <a:srgbClr val="FFFFFF"/>
                </a:solidFill>
                <a:latin typeface="Microsoft Sans Serif"/>
                <a:cs typeface="Microsoft Sans Serif"/>
              </a:rPr>
              <a:t>ь</a:t>
            </a:r>
            <a:r>
              <a:rPr sz="14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т</a:t>
            </a:r>
            <a:r>
              <a:rPr sz="1400" spc="-5" dirty="0">
                <a:solidFill>
                  <a:srgbClr val="FFFFFF"/>
                </a:solidFill>
                <a:latin typeface="Microsoft Sans Serif"/>
                <a:cs typeface="Microsoft Sans Serif"/>
              </a:rPr>
              <a:t>ац</a:t>
            </a:r>
            <a:r>
              <a:rPr sz="14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и</a:t>
            </a:r>
            <a:r>
              <a:rPr sz="1400" spc="-5" dirty="0">
                <a:solidFill>
                  <a:srgbClr val="FFFFFF"/>
                </a:solidFill>
                <a:latin typeface="Microsoft Sans Serif"/>
                <a:cs typeface="Microsoft Sans Serif"/>
              </a:rPr>
              <a:t>е</a:t>
            </a:r>
            <a:r>
              <a:rPr sz="14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й</a:t>
            </a:r>
            <a:r>
              <a:rPr sz="1400" dirty="0">
                <a:solidFill>
                  <a:srgbClr val="FFFFFF"/>
                </a:solidFill>
                <a:latin typeface="Microsoft Sans Serif"/>
                <a:cs typeface="Microsoft Sans Serif"/>
              </a:rPr>
              <a:t>:</a:t>
            </a:r>
            <a:endParaRPr sz="1400">
              <a:latin typeface="Microsoft Sans Serif"/>
              <a:cs typeface="Microsoft Sans Serif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471322" y="1249426"/>
            <a:ext cx="152273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215" marR="5080" indent="-57150">
              <a:lnSpc>
                <a:spcPct val="100000"/>
              </a:lnSpc>
              <a:spcBef>
                <a:spcPts val="100"/>
              </a:spcBef>
            </a:pPr>
            <a:r>
              <a:rPr sz="2400" b="1" spc="-425" dirty="0">
                <a:solidFill>
                  <a:srgbClr val="FFFFFF"/>
                </a:solidFill>
                <a:latin typeface="Cambria"/>
                <a:cs typeface="Cambria"/>
              </a:rPr>
              <a:t>продукты</a:t>
            </a:r>
            <a:r>
              <a:rPr sz="2400" b="1" spc="-75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400" b="1" spc="-280" dirty="0">
                <a:solidFill>
                  <a:srgbClr val="FFFFFF"/>
                </a:solidFill>
                <a:latin typeface="Cambria"/>
                <a:cs typeface="Cambria"/>
              </a:rPr>
              <a:t>для  </a:t>
            </a:r>
            <a:r>
              <a:rPr sz="2400" b="1" spc="-409" dirty="0">
                <a:solidFill>
                  <a:srgbClr val="FFFFFF"/>
                </a:solidFill>
                <a:latin typeface="Cambria"/>
                <a:cs typeface="Cambria"/>
              </a:rPr>
              <a:t>моногородов</a:t>
            </a:r>
            <a:endParaRPr sz="2400">
              <a:latin typeface="Cambria"/>
              <a:cs typeface="Cambria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2719832" y="1249426"/>
            <a:ext cx="215074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137410" algn="l"/>
              </a:tabLst>
            </a:pPr>
            <a:r>
              <a:rPr sz="2400" u="heavy" dirty="0">
                <a:solidFill>
                  <a:srgbClr val="FFFFFF"/>
                </a:solidFill>
                <a:uFill>
                  <a:solidFill>
                    <a:srgbClr val="A2A1A2"/>
                  </a:solidFill>
                </a:uFill>
                <a:latin typeface="Times New Roman"/>
                <a:cs typeface="Times New Roman"/>
              </a:rPr>
              <a:t> 	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5144770" y="4043934"/>
            <a:ext cx="24453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5" dirty="0">
                <a:solidFill>
                  <a:srgbClr val="41556C"/>
                </a:solidFill>
                <a:latin typeface="Tahoma"/>
                <a:cs typeface="Tahoma"/>
              </a:rPr>
              <a:t>д</a:t>
            </a:r>
            <a:r>
              <a:rPr sz="1100" dirty="0">
                <a:solidFill>
                  <a:srgbClr val="41556C"/>
                </a:solidFill>
                <a:latin typeface="Tahoma"/>
                <a:cs typeface="Tahoma"/>
              </a:rPr>
              <a:t>л</a:t>
            </a:r>
            <a:r>
              <a:rPr sz="1100" spc="5" dirty="0">
                <a:solidFill>
                  <a:srgbClr val="41556C"/>
                </a:solidFill>
                <a:latin typeface="Tahoma"/>
                <a:cs typeface="Tahoma"/>
              </a:rPr>
              <a:t>я</a:t>
            </a:r>
            <a:r>
              <a:rPr sz="1100" spc="-80" dirty="0">
                <a:solidFill>
                  <a:srgbClr val="41556C"/>
                </a:solidFill>
                <a:latin typeface="Tahoma"/>
                <a:cs typeface="Tahoma"/>
              </a:rPr>
              <a:t> </a:t>
            </a:r>
            <a:r>
              <a:rPr sz="1100" dirty="0">
                <a:solidFill>
                  <a:srgbClr val="41556C"/>
                </a:solidFill>
                <a:latin typeface="Tahoma"/>
                <a:cs typeface="Tahoma"/>
              </a:rPr>
              <a:t>н</a:t>
            </a:r>
            <a:r>
              <a:rPr sz="1100" spc="-10" dirty="0">
                <a:solidFill>
                  <a:srgbClr val="41556C"/>
                </a:solidFill>
                <a:latin typeface="Tahoma"/>
                <a:cs typeface="Tahoma"/>
              </a:rPr>
              <a:t>о</a:t>
            </a:r>
            <a:r>
              <a:rPr sz="1100" spc="30" dirty="0">
                <a:solidFill>
                  <a:srgbClr val="41556C"/>
                </a:solidFill>
                <a:latin typeface="Tahoma"/>
                <a:cs typeface="Tahoma"/>
              </a:rPr>
              <a:t>в</a:t>
            </a:r>
            <a:r>
              <a:rPr sz="1100" spc="40" dirty="0">
                <a:solidFill>
                  <a:srgbClr val="41556C"/>
                </a:solidFill>
                <a:latin typeface="Tahoma"/>
                <a:cs typeface="Tahoma"/>
              </a:rPr>
              <a:t>ы</a:t>
            </a:r>
            <a:r>
              <a:rPr sz="1100" spc="10" dirty="0">
                <a:solidFill>
                  <a:srgbClr val="41556C"/>
                </a:solidFill>
                <a:latin typeface="Tahoma"/>
                <a:cs typeface="Tahoma"/>
              </a:rPr>
              <a:t>х</a:t>
            </a:r>
            <a:r>
              <a:rPr sz="1100" spc="-100" dirty="0">
                <a:solidFill>
                  <a:srgbClr val="41556C"/>
                </a:solidFill>
                <a:latin typeface="Tahoma"/>
                <a:cs typeface="Tahoma"/>
              </a:rPr>
              <a:t> </a:t>
            </a:r>
            <a:r>
              <a:rPr sz="1100" spc="20" dirty="0">
                <a:solidFill>
                  <a:srgbClr val="41556C"/>
                </a:solidFill>
                <a:latin typeface="Tahoma"/>
                <a:cs typeface="Tahoma"/>
              </a:rPr>
              <a:t>и</a:t>
            </a:r>
            <a:r>
              <a:rPr sz="1100" spc="15" dirty="0">
                <a:solidFill>
                  <a:srgbClr val="41556C"/>
                </a:solidFill>
                <a:latin typeface="Tahoma"/>
                <a:cs typeface="Tahoma"/>
              </a:rPr>
              <a:t>н</a:t>
            </a:r>
            <a:r>
              <a:rPr sz="1100" spc="10" dirty="0">
                <a:solidFill>
                  <a:srgbClr val="41556C"/>
                </a:solidFill>
                <a:latin typeface="Tahoma"/>
                <a:cs typeface="Tahoma"/>
              </a:rPr>
              <a:t>в</a:t>
            </a:r>
            <a:r>
              <a:rPr sz="1100" spc="15" dirty="0">
                <a:solidFill>
                  <a:srgbClr val="41556C"/>
                </a:solidFill>
                <a:latin typeface="Tahoma"/>
                <a:cs typeface="Tahoma"/>
              </a:rPr>
              <a:t>е</a:t>
            </a:r>
            <a:r>
              <a:rPr sz="1100" spc="25" dirty="0">
                <a:solidFill>
                  <a:srgbClr val="41556C"/>
                </a:solidFill>
                <a:latin typeface="Tahoma"/>
                <a:cs typeface="Tahoma"/>
              </a:rPr>
              <a:t>с</a:t>
            </a:r>
            <a:r>
              <a:rPr sz="1100" spc="-40" dirty="0">
                <a:solidFill>
                  <a:srgbClr val="41556C"/>
                </a:solidFill>
                <a:latin typeface="Tahoma"/>
                <a:cs typeface="Tahoma"/>
              </a:rPr>
              <a:t>т</a:t>
            </a:r>
            <a:r>
              <a:rPr sz="1100" spc="20" dirty="0">
                <a:solidFill>
                  <a:srgbClr val="41556C"/>
                </a:solidFill>
                <a:latin typeface="Tahoma"/>
                <a:cs typeface="Tahoma"/>
              </a:rPr>
              <a:t>ици</a:t>
            </a:r>
            <a:r>
              <a:rPr sz="1100" spc="-10" dirty="0">
                <a:solidFill>
                  <a:srgbClr val="41556C"/>
                </a:solidFill>
                <a:latin typeface="Tahoma"/>
                <a:cs typeface="Tahoma"/>
              </a:rPr>
              <a:t>о</a:t>
            </a:r>
            <a:r>
              <a:rPr sz="1100" spc="5" dirty="0">
                <a:solidFill>
                  <a:srgbClr val="41556C"/>
                </a:solidFill>
                <a:latin typeface="Tahoma"/>
                <a:cs typeface="Tahoma"/>
              </a:rPr>
              <a:t>н</a:t>
            </a:r>
            <a:r>
              <a:rPr sz="1100" spc="-5" dirty="0">
                <a:solidFill>
                  <a:srgbClr val="41556C"/>
                </a:solidFill>
                <a:latin typeface="Tahoma"/>
                <a:cs typeface="Tahoma"/>
              </a:rPr>
              <a:t>н</a:t>
            </a:r>
            <a:r>
              <a:rPr sz="1100" spc="30" dirty="0">
                <a:solidFill>
                  <a:srgbClr val="41556C"/>
                </a:solidFill>
                <a:latin typeface="Tahoma"/>
                <a:cs typeface="Tahoma"/>
              </a:rPr>
              <a:t>ых</a:t>
            </a:r>
            <a:r>
              <a:rPr sz="1100" spc="-125" dirty="0">
                <a:solidFill>
                  <a:srgbClr val="41556C"/>
                </a:solidFill>
                <a:latin typeface="Tahoma"/>
                <a:cs typeface="Tahoma"/>
              </a:rPr>
              <a:t> </a:t>
            </a:r>
            <a:r>
              <a:rPr sz="1100" dirty="0">
                <a:solidFill>
                  <a:srgbClr val="41556C"/>
                </a:solidFill>
                <a:latin typeface="Tahoma"/>
                <a:cs typeface="Tahoma"/>
              </a:rPr>
              <a:t>пр</a:t>
            </a:r>
            <a:r>
              <a:rPr sz="1100" spc="-10" dirty="0">
                <a:solidFill>
                  <a:srgbClr val="41556C"/>
                </a:solidFill>
                <a:latin typeface="Tahoma"/>
                <a:cs typeface="Tahoma"/>
              </a:rPr>
              <a:t>о</a:t>
            </a:r>
            <a:r>
              <a:rPr sz="1100" spc="15" dirty="0">
                <a:solidFill>
                  <a:srgbClr val="41556C"/>
                </a:solidFill>
                <a:latin typeface="Tahoma"/>
                <a:cs typeface="Tahoma"/>
              </a:rPr>
              <a:t>е</a:t>
            </a:r>
            <a:r>
              <a:rPr sz="1100" spc="20" dirty="0">
                <a:solidFill>
                  <a:srgbClr val="41556C"/>
                </a:solidFill>
                <a:latin typeface="Tahoma"/>
                <a:cs typeface="Tahoma"/>
              </a:rPr>
              <a:t>к</a:t>
            </a:r>
            <a:r>
              <a:rPr sz="1100" spc="-40" dirty="0">
                <a:solidFill>
                  <a:srgbClr val="41556C"/>
                </a:solidFill>
                <a:latin typeface="Tahoma"/>
                <a:cs typeface="Tahoma"/>
              </a:rPr>
              <a:t>т</a:t>
            </a:r>
            <a:r>
              <a:rPr sz="1100" spc="-10" dirty="0">
                <a:solidFill>
                  <a:srgbClr val="41556C"/>
                </a:solidFill>
                <a:latin typeface="Tahoma"/>
                <a:cs typeface="Tahoma"/>
              </a:rPr>
              <a:t>о</a:t>
            </a:r>
            <a:r>
              <a:rPr sz="1100" spc="20" dirty="0">
                <a:solidFill>
                  <a:srgbClr val="41556C"/>
                </a:solidFill>
                <a:latin typeface="Tahoma"/>
                <a:cs typeface="Tahoma"/>
              </a:rPr>
              <a:t>в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2653664" y="345770"/>
            <a:ext cx="4078604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434" dirty="0">
                <a:solidFill>
                  <a:srgbClr val="394F57"/>
                </a:solidFill>
                <a:latin typeface="Palatino Linotype"/>
                <a:cs typeface="Palatino Linotype"/>
              </a:rPr>
              <a:t>Основные</a:t>
            </a:r>
            <a:r>
              <a:rPr sz="2400" b="1" spc="-195" dirty="0">
                <a:solidFill>
                  <a:srgbClr val="394F57"/>
                </a:solidFill>
                <a:latin typeface="Palatino Linotype"/>
                <a:cs typeface="Palatino Linotype"/>
              </a:rPr>
              <a:t> </a:t>
            </a:r>
            <a:r>
              <a:rPr sz="2400" b="1" spc="-340" dirty="0">
                <a:solidFill>
                  <a:srgbClr val="394F57"/>
                </a:solidFill>
                <a:latin typeface="Palatino Linotype"/>
                <a:cs typeface="Palatino Linotype"/>
              </a:rPr>
              <a:t>условия</a:t>
            </a:r>
            <a:r>
              <a:rPr sz="2400" b="1" spc="-195" dirty="0">
                <a:solidFill>
                  <a:srgbClr val="394F57"/>
                </a:solidFill>
                <a:latin typeface="Palatino Linotype"/>
                <a:cs typeface="Palatino Linotype"/>
              </a:rPr>
              <a:t> </a:t>
            </a:r>
            <a:r>
              <a:rPr sz="2400" b="1" spc="-440" dirty="0">
                <a:solidFill>
                  <a:srgbClr val="394F57"/>
                </a:solidFill>
                <a:latin typeface="Palatino Linotype"/>
                <a:cs typeface="Palatino Linotype"/>
              </a:rPr>
              <a:t>финансирования</a:t>
            </a:r>
            <a:endParaRPr sz="2400">
              <a:latin typeface="Palatino Linotype"/>
              <a:cs typeface="Palatino Linotype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12003175" y="2687436"/>
            <a:ext cx="152400" cy="365823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050"/>
              </a:lnSpc>
            </a:pP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Информация</a:t>
            </a:r>
            <a:r>
              <a:rPr sz="1000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в</a:t>
            </a:r>
            <a:r>
              <a:rPr sz="1000" spc="10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презентации</a:t>
            </a:r>
            <a:r>
              <a:rPr sz="1000" spc="30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актуальна</a:t>
            </a:r>
            <a:r>
              <a:rPr sz="1000" spc="10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по</a:t>
            </a:r>
            <a:r>
              <a:rPr sz="1000" spc="5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состоянию</a:t>
            </a:r>
            <a:r>
              <a:rPr sz="1000" spc="35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на</a:t>
            </a:r>
            <a:r>
              <a:rPr sz="1000" spc="5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01.03.2024</a:t>
            </a:r>
            <a:endParaRPr sz="1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6100" y="459993"/>
            <a:ext cx="2195830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149225">
              <a:lnSpc>
                <a:spcPct val="100000"/>
              </a:lnSpc>
              <a:spcBef>
                <a:spcPts val="95"/>
              </a:spcBef>
            </a:pPr>
            <a:r>
              <a:rPr sz="2800" spc="-530" dirty="0">
                <a:solidFill>
                  <a:srgbClr val="FFFFFF"/>
                </a:solidFill>
                <a:latin typeface="Cambria"/>
                <a:cs typeface="Cambria"/>
              </a:rPr>
              <a:t>Фо</a:t>
            </a:r>
            <a:r>
              <a:rPr sz="2800" spc="-475" dirty="0">
                <a:solidFill>
                  <a:srgbClr val="FFFFFF"/>
                </a:solidFill>
                <a:latin typeface="Cambria"/>
                <a:cs typeface="Cambria"/>
              </a:rPr>
              <a:t>н</a:t>
            </a:r>
            <a:r>
              <a:rPr sz="2800" spc="-355" dirty="0">
                <a:solidFill>
                  <a:srgbClr val="FFFFFF"/>
                </a:solidFill>
                <a:latin typeface="Cambria"/>
                <a:cs typeface="Cambria"/>
              </a:rPr>
              <a:t>д</a:t>
            </a:r>
            <a:r>
              <a:rPr sz="2800" spc="-12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800" spc="-415" dirty="0">
                <a:solidFill>
                  <a:srgbClr val="FFFFFF"/>
                </a:solidFill>
                <a:latin typeface="Cambria"/>
                <a:cs typeface="Cambria"/>
              </a:rPr>
              <a:t>развития  </a:t>
            </a:r>
            <a:r>
              <a:rPr sz="2800" spc="-555" dirty="0">
                <a:solidFill>
                  <a:srgbClr val="FFFFFF"/>
                </a:solidFill>
                <a:latin typeface="Cambria"/>
                <a:cs typeface="Cambria"/>
              </a:rPr>
              <a:t>промы</a:t>
            </a:r>
            <a:r>
              <a:rPr sz="2800" spc="-750" dirty="0">
                <a:solidFill>
                  <a:srgbClr val="FFFFFF"/>
                </a:solidFill>
                <a:latin typeface="Cambria"/>
                <a:cs typeface="Cambria"/>
              </a:rPr>
              <a:t>ш</a:t>
            </a:r>
            <a:r>
              <a:rPr sz="2800" spc="-465" dirty="0">
                <a:solidFill>
                  <a:srgbClr val="FFFFFF"/>
                </a:solidFill>
                <a:latin typeface="Cambria"/>
                <a:cs typeface="Cambria"/>
              </a:rPr>
              <a:t>ле</a:t>
            </a:r>
            <a:r>
              <a:rPr sz="2800" spc="-500" dirty="0">
                <a:solidFill>
                  <a:srgbClr val="FFFFFF"/>
                </a:solidFill>
                <a:latin typeface="Cambria"/>
                <a:cs typeface="Cambria"/>
              </a:rPr>
              <a:t>н</a:t>
            </a:r>
            <a:r>
              <a:rPr sz="2800" spc="-484" dirty="0">
                <a:solidFill>
                  <a:srgbClr val="FFFFFF"/>
                </a:solidFill>
                <a:latin typeface="Cambria"/>
                <a:cs typeface="Cambria"/>
              </a:rPr>
              <a:t>ности</a:t>
            </a:r>
            <a:endParaRPr sz="2800">
              <a:latin typeface="Cambria"/>
              <a:cs typeface="Cambr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693670" y="496951"/>
            <a:ext cx="40779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434" dirty="0">
                <a:solidFill>
                  <a:srgbClr val="394F57"/>
                </a:solidFill>
                <a:latin typeface="Palatino Linotype"/>
                <a:cs typeface="Palatino Linotype"/>
              </a:rPr>
              <a:t>Основные</a:t>
            </a:r>
            <a:r>
              <a:rPr sz="2400" b="1" spc="-185" dirty="0">
                <a:solidFill>
                  <a:srgbClr val="394F57"/>
                </a:solidFill>
                <a:latin typeface="Palatino Linotype"/>
                <a:cs typeface="Palatino Linotype"/>
              </a:rPr>
              <a:t> </a:t>
            </a:r>
            <a:r>
              <a:rPr sz="2400" b="1" spc="-345" dirty="0">
                <a:solidFill>
                  <a:srgbClr val="394F57"/>
                </a:solidFill>
                <a:latin typeface="Palatino Linotype"/>
                <a:cs typeface="Palatino Linotype"/>
              </a:rPr>
              <a:t>условия</a:t>
            </a:r>
            <a:r>
              <a:rPr sz="2400" b="1" spc="-170" dirty="0">
                <a:solidFill>
                  <a:srgbClr val="394F57"/>
                </a:solidFill>
                <a:latin typeface="Palatino Linotype"/>
                <a:cs typeface="Palatino Linotype"/>
              </a:rPr>
              <a:t> </a:t>
            </a:r>
            <a:r>
              <a:rPr sz="2400" b="1" spc="-440" dirty="0">
                <a:solidFill>
                  <a:srgbClr val="394F57"/>
                </a:solidFill>
                <a:latin typeface="Palatino Linotype"/>
                <a:cs typeface="Palatino Linotype"/>
              </a:rPr>
              <a:t>финансирования</a:t>
            </a:r>
            <a:endParaRPr sz="2400">
              <a:latin typeface="Palatino Linotype"/>
              <a:cs typeface="Palatino Linotype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57327" y="3820414"/>
            <a:ext cx="1626235" cy="4533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0" dirty="0">
                <a:solidFill>
                  <a:srgbClr val="FFFFFF"/>
                </a:solidFill>
                <a:latin typeface="Microsoft Sans Serif"/>
                <a:cs typeface="Microsoft Sans Serif"/>
              </a:rPr>
              <a:t>Куда</a:t>
            </a:r>
            <a:r>
              <a:rPr sz="1400" spc="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обратиться</a:t>
            </a:r>
            <a:r>
              <a:rPr sz="1400" spc="-30" dirty="0">
                <a:solidFill>
                  <a:srgbClr val="FFFFFF"/>
                </a:solidFill>
                <a:latin typeface="Microsoft Sans Serif"/>
                <a:cs typeface="Microsoft Sans Serif"/>
              </a:rPr>
              <a:t> за</a:t>
            </a:r>
            <a:endParaRPr sz="14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400" spc="-20" dirty="0">
                <a:solidFill>
                  <a:srgbClr val="FFFFFF"/>
                </a:solidFill>
                <a:latin typeface="Microsoft Sans Serif"/>
                <a:cs typeface="Microsoft Sans Serif"/>
              </a:rPr>
              <a:t>консультацией:</a:t>
            </a:r>
            <a:endParaRPr sz="1400">
              <a:latin typeface="Microsoft Sans Serif"/>
              <a:cs typeface="Microsoft Sans Serif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501883" y="204215"/>
            <a:ext cx="1290827" cy="384047"/>
          </a:xfrm>
          <a:prstGeom prst="rect">
            <a:avLst/>
          </a:prstGeom>
        </p:spPr>
      </p:pic>
      <p:grpSp>
        <p:nvGrpSpPr>
          <p:cNvPr id="6" name="object 6"/>
          <p:cNvGrpSpPr/>
          <p:nvPr/>
        </p:nvGrpSpPr>
        <p:grpSpPr>
          <a:xfrm>
            <a:off x="94488" y="1458467"/>
            <a:ext cx="2241550" cy="5116195"/>
            <a:chOff x="94488" y="1458467"/>
            <a:chExt cx="2241550" cy="5116195"/>
          </a:xfrm>
        </p:grpSpPr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78892" y="4604003"/>
              <a:ext cx="1970532" cy="1970532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94488" y="1466087"/>
              <a:ext cx="2241550" cy="0"/>
            </a:xfrm>
            <a:custGeom>
              <a:avLst/>
              <a:gdLst/>
              <a:ahLst/>
              <a:cxnLst/>
              <a:rect l="l" t="t" r="r" b="b"/>
              <a:pathLst>
                <a:path w="2241550">
                  <a:moveTo>
                    <a:pt x="0" y="0"/>
                  </a:moveTo>
                  <a:lnTo>
                    <a:pt x="2241169" y="0"/>
                  </a:lnTo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909571" y="4408932"/>
              <a:ext cx="356870" cy="114300"/>
            </a:xfrm>
            <a:custGeom>
              <a:avLst/>
              <a:gdLst/>
              <a:ahLst/>
              <a:cxnLst/>
              <a:rect l="l" t="t" r="r" b="b"/>
              <a:pathLst>
                <a:path w="356869" h="114300">
                  <a:moveTo>
                    <a:pt x="356615" y="0"/>
                  </a:moveTo>
                  <a:lnTo>
                    <a:pt x="0" y="0"/>
                  </a:lnTo>
                  <a:lnTo>
                    <a:pt x="178307" y="114300"/>
                  </a:lnTo>
                  <a:lnTo>
                    <a:pt x="35661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10" name="object 10"/>
          <p:cNvGraphicFramePr>
            <a:graphicFrameLocks noGrp="1"/>
          </p:cNvGraphicFramePr>
          <p:nvPr/>
        </p:nvGraphicFramePr>
        <p:xfrm>
          <a:off x="2614548" y="1101978"/>
          <a:ext cx="9357360" cy="54424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41495"/>
                <a:gridCol w="1629410"/>
                <a:gridCol w="1779905"/>
                <a:gridCol w="1606550"/>
              </a:tblGrid>
              <a:tr h="456565">
                <a:tc>
                  <a:txBody>
                    <a:bodyPr/>
                    <a:lstStyle/>
                    <a:p>
                      <a:pPr marR="84455" algn="ctr">
                        <a:lnSpc>
                          <a:spcPct val="100000"/>
                        </a:lnSpc>
                        <a:spcBef>
                          <a:spcPts val="844"/>
                        </a:spcBef>
                      </a:pPr>
                      <a:r>
                        <a:rPr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Программа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107314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AB3AC"/>
                    </a:solidFill>
                  </a:tcPr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400" b="1" spc="-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Сумма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займа,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R="8826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2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(млн</a:t>
                      </a:r>
                      <a:r>
                        <a:rPr sz="1200" b="1" spc="-4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руб.)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9525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AB3AC"/>
                    </a:solidFill>
                  </a:tcPr>
                </a:tc>
                <a:tc>
                  <a:txBody>
                    <a:bodyPr/>
                    <a:lstStyle/>
                    <a:p>
                      <a:pPr marR="17780" algn="ctr">
                        <a:lnSpc>
                          <a:spcPts val="1625"/>
                        </a:lnSpc>
                      </a:pPr>
                      <a:r>
                        <a:rPr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Процентные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R="17780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ставки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AB3AC"/>
                    </a:solidFill>
                  </a:tcPr>
                </a:tc>
                <a:tc>
                  <a:txBody>
                    <a:bodyPr/>
                    <a:lstStyle/>
                    <a:p>
                      <a:pPr marR="13970" algn="ctr">
                        <a:lnSpc>
                          <a:spcPct val="100000"/>
                        </a:lnSpc>
                        <a:spcBef>
                          <a:spcPts val="844"/>
                        </a:spcBef>
                      </a:pPr>
                      <a:r>
                        <a:rPr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Срок</a:t>
                      </a:r>
                      <a:r>
                        <a:rPr sz="1400" b="1" spc="-4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займа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107314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AB3AC"/>
                    </a:solidFill>
                  </a:tcPr>
                </a:tc>
              </a:tr>
              <a:tr h="804545">
                <a:tc>
                  <a:txBody>
                    <a:bodyPr/>
                    <a:lstStyle/>
                    <a:p>
                      <a:pPr marL="68580" algn="just">
                        <a:lnSpc>
                          <a:spcPts val="1280"/>
                        </a:lnSpc>
                        <a:tabLst>
                          <a:tab pos="2165985" algn="l"/>
                        </a:tabLst>
                      </a:pPr>
                      <a:r>
                        <a:rPr sz="1100" b="1" dirty="0">
                          <a:latin typeface="Arial"/>
                          <a:cs typeface="Arial"/>
                        </a:rPr>
                        <a:t>Проекты</a:t>
                      </a:r>
                      <a:r>
                        <a:rPr sz="11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dirty="0">
                          <a:latin typeface="Arial"/>
                          <a:cs typeface="Arial"/>
                        </a:rPr>
                        <a:t>развития	</a:t>
                      </a:r>
                      <a:r>
                        <a:rPr sz="1350" b="1" spc="-7" baseline="3086" dirty="0">
                          <a:solidFill>
                            <a:srgbClr val="006FC0"/>
                          </a:solidFill>
                          <a:latin typeface="Arial"/>
                          <a:cs typeface="Arial"/>
                        </a:rPr>
                        <a:t>+Региональные</a:t>
                      </a:r>
                      <a:r>
                        <a:rPr sz="1350" b="1" spc="-82" baseline="3086" dirty="0">
                          <a:solidFill>
                            <a:srgbClr val="006FC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50" b="1" spc="-15" baseline="3086" dirty="0">
                          <a:solidFill>
                            <a:srgbClr val="006FC0"/>
                          </a:solidFill>
                          <a:latin typeface="Arial"/>
                          <a:cs typeface="Arial"/>
                        </a:rPr>
                        <a:t>ФРП</a:t>
                      </a:r>
                      <a:endParaRPr sz="1350" baseline="3086">
                        <a:latin typeface="Arial"/>
                        <a:cs typeface="Arial"/>
                      </a:endParaRPr>
                    </a:p>
                    <a:p>
                      <a:pPr marL="68580" marR="154305" algn="just">
                        <a:lnSpc>
                          <a:spcPct val="107000"/>
                        </a:lnSpc>
                        <a:spcBef>
                          <a:spcPts val="330"/>
                        </a:spcBef>
                      </a:pP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(импортозамещение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 и</a:t>
                      </a:r>
                      <a:r>
                        <a:rPr sz="9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производство</a:t>
                      </a:r>
                      <a:r>
                        <a:rPr sz="900" spc="2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конкурентоспособной</a:t>
                      </a:r>
                      <a:r>
                        <a:rPr sz="900" spc="2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15" dirty="0">
                          <a:latin typeface="Microsoft Sans Serif"/>
                          <a:cs typeface="Microsoft Sans Serif"/>
                        </a:rPr>
                        <a:t>продукции, </a:t>
                      </a: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15" dirty="0">
                          <a:latin typeface="Microsoft Sans Serif"/>
                          <a:cs typeface="Microsoft Sans Serif"/>
                        </a:rPr>
                        <a:t>выпуск</a:t>
                      </a: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средств</a:t>
                      </a:r>
                      <a:r>
                        <a:rPr sz="9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производства,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 оборудования</a:t>
                      </a:r>
                      <a:r>
                        <a:rPr sz="9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и</a:t>
                      </a:r>
                      <a:r>
                        <a:rPr sz="9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станков,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 внедрение </a:t>
                      </a:r>
                      <a:r>
                        <a:rPr sz="9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программных 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и </a:t>
                      </a: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технологических 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решений </a:t>
                      </a: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(цифровизацию) </a:t>
                      </a:r>
                      <a:r>
                        <a:rPr sz="900" dirty="0">
                          <a:latin typeface="Microsoft Sans Serif"/>
                          <a:cs typeface="Microsoft Sans Serif"/>
                        </a:rPr>
                        <a:t>для </a:t>
                      </a: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оптимизации 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 производственных процессов)</a:t>
                      </a:r>
                      <a:endParaRPr sz="9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R="88265" algn="ctr">
                        <a:lnSpc>
                          <a:spcPct val="100000"/>
                        </a:lnSpc>
                        <a:spcBef>
                          <a:spcPts val="1040"/>
                        </a:spcBef>
                      </a:pPr>
                      <a:r>
                        <a:rPr sz="1100" spc="-5" dirty="0">
                          <a:latin typeface="Microsoft Sans Serif"/>
                          <a:cs typeface="Microsoft Sans Serif"/>
                        </a:rPr>
                        <a:t>100</a:t>
                      </a:r>
                      <a:r>
                        <a:rPr sz="11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-</a:t>
                      </a:r>
                      <a:r>
                        <a:rPr sz="11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spc="-5" dirty="0">
                          <a:latin typeface="Microsoft Sans Serif"/>
                          <a:cs typeface="Microsoft Sans Serif"/>
                        </a:rPr>
                        <a:t>1000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R="18415" algn="ctr">
                        <a:lnSpc>
                          <a:spcPct val="100000"/>
                        </a:lnSpc>
                        <a:spcBef>
                          <a:spcPts val="1040"/>
                        </a:spcBef>
                      </a:pP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5</a:t>
                      </a:r>
                      <a:r>
                        <a:rPr sz="11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%</a:t>
                      </a:r>
                      <a:r>
                        <a:rPr sz="11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(3</a:t>
                      </a:r>
                      <a:r>
                        <a:rPr sz="11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%)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R="13335" algn="ctr">
                        <a:lnSpc>
                          <a:spcPct val="100000"/>
                        </a:lnSpc>
                        <a:spcBef>
                          <a:spcPts val="1040"/>
                        </a:spcBef>
                      </a:pP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100" spc="-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5</a:t>
                      </a:r>
                      <a:r>
                        <a:rPr sz="11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лет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CCCCCC"/>
                    </a:solidFill>
                  </a:tcPr>
                </a:tc>
              </a:tr>
              <a:tr h="181347">
                <a:tc rowSpan="2">
                  <a:txBody>
                    <a:bodyPr/>
                    <a:lstStyle/>
                    <a:p>
                      <a:pPr marL="68580">
                        <a:lnSpc>
                          <a:spcPts val="1280"/>
                        </a:lnSpc>
                        <a:tabLst>
                          <a:tab pos="2099945" algn="l"/>
                        </a:tabLst>
                      </a:pPr>
                      <a:r>
                        <a:rPr sz="1100" b="1" spc="-5" dirty="0">
                          <a:latin typeface="Arial"/>
                          <a:cs typeface="Arial"/>
                        </a:rPr>
                        <a:t>Комплектующие</a:t>
                      </a:r>
                      <a:r>
                        <a:rPr sz="1100" b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5" dirty="0">
                          <a:latin typeface="Arial"/>
                          <a:cs typeface="Arial"/>
                        </a:rPr>
                        <a:t>изделия	</a:t>
                      </a:r>
                      <a:r>
                        <a:rPr sz="1350" b="1" spc="-7" baseline="12345" dirty="0">
                          <a:solidFill>
                            <a:srgbClr val="006FC0"/>
                          </a:solidFill>
                          <a:latin typeface="Arial"/>
                          <a:cs typeface="Arial"/>
                        </a:rPr>
                        <a:t>+Региональные</a:t>
                      </a:r>
                      <a:r>
                        <a:rPr sz="1350" b="1" spc="-82" baseline="12345" dirty="0">
                          <a:solidFill>
                            <a:srgbClr val="006FC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50" b="1" spc="-15" baseline="12345" dirty="0">
                          <a:solidFill>
                            <a:srgbClr val="006FC0"/>
                          </a:solidFill>
                          <a:latin typeface="Arial"/>
                          <a:cs typeface="Arial"/>
                        </a:rPr>
                        <a:t>ФРП</a:t>
                      </a:r>
                      <a:endParaRPr sz="1350" baseline="12345">
                        <a:latin typeface="Arial"/>
                        <a:cs typeface="Arial"/>
                      </a:endParaRPr>
                    </a:p>
                    <a:p>
                      <a:pPr marL="68580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(модернизация</a:t>
                      </a:r>
                      <a:r>
                        <a:rPr sz="900" spc="4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или</a:t>
                      </a:r>
                      <a:r>
                        <a:rPr sz="900" spc="4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15" dirty="0">
                          <a:latin typeface="Microsoft Sans Serif"/>
                          <a:cs typeface="Microsoft Sans Serif"/>
                        </a:rPr>
                        <a:t>организация</a:t>
                      </a:r>
                      <a:r>
                        <a:rPr sz="900" spc="40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производства</a:t>
                      </a:r>
                      <a:r>
                        <a:rPr sz="900" spc="40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15" dirty="0">
                          <a:latin typeface="Microsoft Sans Serif"/>
                          <a:cs typeface="Microsoft Sans Serif"/>
                        </a:rPr>
                        <a:t>комплектующих</a:t>
                      </a:r>
                      <a:r>
                        <a:rPr sz="900" spc="37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изделий,</a:t>
                      </a:r>
                      <a:endParaRPr sz="900">
                        <a:latin typeface="Microsoft Sans Serif"/>
                        <a:cs typeface="Microsoft Sans Serif"/>
                      </a:endParaRPr>
                    </a:p>
                    <a:p>
                      <a:pPr marL="6858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повышающих</a:t>
                      </a:r>
                      <a:r>
                        <a:rPr sz="900" spc="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уровень</a:t>
                      </a:r>
                      <a:r>
                        <a:rPr sz="9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локализации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15" dirty="0">
                          <a:latin typeface="Microsoft Sans Serif"/>
                          <a:cs typeface="Microsoft Sans Serif"/>
                        </a:rPr>
                        <a:t>конечной</a:t>
                      </a:r>
                      <a:r>
                        <a:rPr sz="900" spc="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российской</a:t>
                      </a:r>
                      <a:r>
                        <a:rPr sz="9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продукции)</a:t>
                      </a:r>
                      <a:endParaRPr sz="9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970" algn="ctr">
                        <a:lnSpc>
                          <a:spcPts val="1170"/>
                        </a:lnSpc>
                        <a:spcBef>
                          <a:spcPts val="155"/>
                        </a:spcBef>
                      </a:pP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100" spc="-4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5</a:t>
                      </a:r>
                      <a:r>
                        <a:rPr sz="11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лет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19685" marB="0"/>
                </a:tc>
              </a:tr>
              <a:tr h="329636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89535" algn="ctr">
                        <a:lnSpc>
                          <a:spcPts val="1155"/>
                        </a:lnSpc>
                      </a:pP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100</a:t>
                      </a:r>
                      <a:r>
                        <a:rPr sz="1100" spc="-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spc="290" dirty="0">
                          <a:latin typeface="Microsoft Sans Serif"/>
                          <a:cs typeface="Microsoft Sans Serif"/>
                        </a:rPr>
                        <a:t>–</a:t>
                      </a:r>
                      <a:r>
                        <a:rPr sz="11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spc="-5" dirty="0">
                          <a:latin typeface="Microsoft Sans Serif"/>
                          <a:cs typeface="Microsoft Sans Serif"/>
                        </a:rPr>
                        <a:t>1000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7780" algn="ctr">
                        <a:lnSpc>
                          <a:spcPts val="1155"/>
                        </a:lnSpc>
                      </a:pP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5</a:t>
                      </a:r>
                      <a:r>
                        <a:rPr sz="11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spc="5" dirty="0">
                          <a:latin typeface="Microsoft Sans Serif"/>
                          <a:cs typeface="Microsoft Sans Serif"/>
                        </a:rPr>
                        <a:t>%</a:t>
                      </a:r>
                      <a:r>
                        <a:rPr sz="11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(3</a:t>
                      </a:r>
                      <a:r>
                        <a:rPr sz="11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%)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710247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100" b="1" dirty="0">
                          <a:latin typeface="Arial"/>
                          <a:cs typeface="Arial"/>
                        </a:rPr>
                        <a:t>Лизинговые</a:t>
                      </a:r>
                      <a:r>
                        <a:rPr sz="1100" b="1" spc="-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5" dirty="0">
                          <a:latin typeface="Arial"/>
                          <a:cs typeface="Arial"/>
                        </a:rPr>
                        <a:t>проекты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68580" marR="155575">
                        <a:lnSpc>
                          <a:spcPct val="106700"/>
                        </a:lnSpc>
                        <a:spcBef>
                          <a:spcPts val="835"/>
                        </a:spcBef>
                      </a:pP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(финансирование</a:t>
                      </a:r>
                      <a:r>
                        <a:rPr sz="900" spc="1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части</a:t>
                      </a:r>
                      <a:r>
                        <a:rPr sz="900" spc="1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аванса</a:t>
                      </a:r>
                      <a:r>
                        <a:rPr sz="900" spc="14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25" dirty="0">
                          <a:latin typeface="Microsoft Sans Serif"/>
                          <a:cs typeface="Microsoft Sans Serif"/>
                        </a:rPr>
                        <a:t>за</a:t>
                      </a:r>
                      <a:r>
                        <a:rPr sz="900" spc="1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лизинговое</a:t>
                      </a:r>
                      <a:r>
                        <a:rPr sz="900" spc="1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оборудование,</a:t>
                      </a:r>
                      <a:r>
                        <a:rPr sz="900" spc="1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другая</a:t>
                      </a:r>
                      <a:r>
                        <a:rPr sz="900" spc="1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часть </a:t>
                      </a:r>
                      <a:r>
                        <a:rPr sz="900" spc="-2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аванса</a:t>
                      </a:r>
                      <a:r>
                        <a:rPr sz="900" spc="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должна</a:t>
                      </a:r>
                      <a:r>
                        <a:rPr sz="900" spc="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финансироваться</a:t>
                      </a:r>
                      <a:r>
                        <a:rPr sz="9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25" dirty="0">
                          <a:latin typeface="Microsoft Sans Serif"/>
                          <a:cs typeface="Microsoft Sans Serif"/>
                        </a:rPr>
                        <a:t>за</a:t>
                      </a:r>
                      <a:r>
                        <a:rPr sz="9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счет</a:t>
                      </a:r>
                      <a:r>
                        <a:rPr sz="9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dirty="0">
                          <a:latin typeface="Microsoft Sans Serif"/>
                          <a:cs typeface="Microsoft Sans Serif"/>
                        </a:rPr>
                        <a:t>средств</a:t>
                      </a:r>
                      <a:r>
                        <a:rPr sz="9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лизингополучателя)</a:t>
                      </a:r>
                      <a:endParaRPr sz="9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62865" marB="0"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750">
                        <a:latin typeface="Times New Roman"/>
                        <a:cs typeface="Times New Roman"/>
                      </a:endParaRPr>
                    </a:p>
                    <a:p>
                      <a:pPr marR="88265" algn="ctr">
                        <a:lnSpc>
                          <a:spcPct val="100000"/>
                        </a:lnSpc>
                      </a:pP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5</a:t>
                      </a:r>
                      <a:r>
                        <a:rPr sz="11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spc="290" dirty="0">
                          <a:latin typeface="Microsoft Sans Serif"/>
                          <a:cs typeface="Microsoft Sans Serif"/>
                        </a:rPr>
                        <a:t>–</a:t>
                      </a:r>
                      <a:r>
                        <a:rPr sz="11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spc="-5" dirty="0">
                          <a:latin typeface="Microsoft Sans Serif"/>
                          <a:cs typeface="Microsoft Sans Serif"/>
                        </a:rPr>
                        <a:t>500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4445" marB="0"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750">
                        <a:latin typeface="Times New Roman"/>
                        <a:cs typeface="Times New Roman"/>
                      </a:endParaRPr>
                    </a:p>
                    <a:p>
                      <a:pPr marR="17780" algn="ctr">
                        <a:lnSpc>
                          <a:spcPct val="100000"/>
                        </a:lnSpc>
                      </a:pP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5</a:t>
                      </a:r>
                      <a:r>
                        <a:rPr sz="1100" spc="-4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%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4445" marB="0"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750">
                        <a:latin typeface="Times New Roman"/>
                        <a:cs typeface="Times New Roman"/>
                      </a:endParaRPr>
                    </a:p>
                    <a:p>
                      <a:pPr marR="13335" algn="ctr">
                        <a:lnSpc>
                          <a:spcPct val="100000"/>
                        </a:lnSpc>
                      </a:pP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100" spc="-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5</a:t>
                      </a:r>
                      <a:r>
                        <a:rPr sz="11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лет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4445" marB="0">
                    <a:solidFill>
                      <a:srgbClr val="CCCCCC"/>
                    </a:solidFill>
                  </a:tcPr>
                </a:tc>
              </a:tr>
              <a:tr h="855471">
                <a:tc>
                  <a:txBody>
                    <a:bodyPr/>
                    <a:lstStyle/>
                    <a:p>
                      <a:pPr marL="68580" algn="just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1100" b="1" dirty="0">
                          <a:latin typeface="Arial"/>
                          <a:cs typeface="Arial"/>
                        </a:rPr>
                        <a:t>Производительность</a:t>
                      </a:r>
                      <a:r>
                        <a:rPr sz="1100" b="1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10" dirty="0">
                          <a:latin typeface="Arial"/>
                          <a:cs typeface="Arial"/>
                        </a:rPr>
                        <a:t>труда</a:t>
                      </a:r>
                      <a:r>
                        <a:rPr sz="1100" b="1" spc="3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3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350" b="1" spc="-7" baseline="3086" dirty="0">
                          <a:solidFill>
                            <a:srgbClr val="006FC0"/>
                          </a:solidFill>
                          <a:latin typeface="Arial"/>
                          <a:cs typeface="Arial"/>
                        </a:rPr>
                        <a:t>+Региональные</a:t>
                      </a:r>
                      <a:r>
                        <a:rPr sz="1350" b="1" spc="-60" baseline="3086" dirty="0">
                          <a:solidFill>
                            <a:srgbClr val="006FC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50" b="1" spc="-15" baseline="3086" dirty="0">
                          <a:solidFill>
                            <a:srgbClr val="006FC0"/>
                          </a:solidFill>
                          <a:latin typeface="Arial"/>
                          <a:cs typeface="Arial"/>
                        </a:rPr>
                        <a:t>ФРП</a:t>
                      </a:r>
                      <a:endParaRPr sz="1350" baseline="3086">
                        <a:latin typeface="Arial"/>
                        <a:cs typeface="Arial"/>
                      </a:endParaRPr>
                    </a:p>
                    <a:p>
                      <a:pPr marL="68580" marR="156210" algn="just">
                        <a:lnSpc>
                          <a:spcPct val="107000"/>
                        </a:lnSpc>
                        <a:spcBef>
                          <a:spcPts val="330"/>
                        </a:spcBef>
                      </a:pP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(реализация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15" dirty="0">
                          <a:latin typeface="Microsoft Sans Serif"/>
                          <a:cs typeface="Microsoft Sans Serif"/>
                        </a:rPr>
                        <a:t>проектов,</a:t>
                      </a: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направленных</a:t>
                      </a:r>
                      <a:r>
                        <a:rPr sz="9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на</a:t>
                      </a:r>
                      <a:r>
                        <a:rPr sz="9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повышение</a:t>
                      </a:r>
                      <a:r>
                        <a:rPr sz="9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производительности </a:t>
                      </a:r>
                      <a:r>
                        <a:rPr sz="9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труда</a:t>
                      </a:r>
                      <a:r>
                        <a:rPr sz="9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на</a:t>
                      </a:r>
                      <a:r>
                        <a:rPr sz="9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предприятиях</a:t>
                      </a:r>
                      <a:r>
                        <a:rPr sz="9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обрабатывающей</a:t>
                      </a:r>
                      <a:r>
                        <a:rPr sz="900" spc="229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промышленности</a:t>
                      </a:r>
                      <a:r>
                        <a:rPr sz="900" spc="229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15" dirty="0">
                          <a:latin typeface="Microsoft Sans Serif"/>
                          <a:cs typeface="Microsoft Sans Serif"/>
                        </a:rPr>
                        <a:t>(за </a:t>
                      </a:r>
                      <a:r>
                        <a:rPr sz="900" spc="-2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исключением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 пищевой)</a:t>
                      </a:r>
                      <a:r>
                        <a:rPr sz="900" dirty="0">
                          <a:latin typeface="Microsoft Sans Serif"/>
                          <a:cs typeface="Microsoft Sans Serif"/>
                        </a:rPr>
                        <a:t> в</a:t>
                      </a:r>
                      <a:r>
                        <a:rPr sz="900" spc="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регионах-участниках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 НП</a:t>
                      </a:r>
                      <a:r>
                        <a:rPr sz="9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«Производительность </a:t>
                      </a:r>
                      <a:r>
                        <a:rPr sz="9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труда»)</a:t>
                      </a:r>
                      <a:endParaRPr sz="9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2032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050">
                        <a:latin typeface="Times New Roman"/>
                        <a:cs typeface="Times New Roman"/>
                      </a:endParaRPr>
                    </a:p>
                    <a:p>
                      <a:pPr marR="89535" algn="ctr">
                        <a:lnSpc>
                          <a:spcPct val="100000"/>
                        </a:lnSpc>
                      </a:pPr>
                      <a:r>
                        <a:rPr sz="1100" spc="-5" dirty="0">
                          <a:latin typeface="Microsoft Sans Serif"/>
                          <a:cs typeface="Microsoft Sans Serif"/>
                        </a:rPr>
                        <a:t>50</a:t>
                      </a:r>
                      <a:r>
                        <a:rPr sz="11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spc="290" dirty="0">
                          <a:latin typeface="Microsoft Sans Serif"/>
                          <a:cs typeface="Microsoft Sans Serif"/>
                        </a:rPr>
                        <a:t>–</a:t>
                      </a:r>
                      <a:r>
                        <a:rPr sz="11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spc="-5" dirty="0">
                          <a:latin typeface="Microsoft Sans Serif"/>
                          <a:cs typeface="Microsoft Sans Serif"/>
                        </a:rPr>
                        <a:t>300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R="18415" algn="ctr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5</a:t>
                      </a:r>
                      <a:r>
                        <a:rPr sz="11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%</a:t>
                      </a:r>
                      <a:r>
                        <a:rPr sz="11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(3</a:t>
                      </a:r>
                      <a:r>
                        <a:rPr sz="11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%)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  <a:p>
                      <a:pPr marL="260985" marR="281940" algn="ctr">
                        <a:lnSpc>
                          <a:spcPct val="106700"/>
                        </a:lnSpc>
                        <a:spcBef>
                          <a:spcPts val="825"/>
                        </a:spcBef>
                      </a:pPr>
                      <a:r>
                        <a:rPr sz="900" dirty="0">
                          <a:latin typeface="Microsoft Sans Serif"/>
                          <a:cs typeface="Microsoft Sans Serif"/>
                        </a:rPr>
                        <a:t>7</a:t>
                      </a:r>
                      <a:r>
                        <a:rPr sz="9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dirty="0">
                          <a:latin typeface="Microsoft Sans Serif"/>
                          <a:cs typeface="Microsoft Sans Serif"/>
                        </a:rPr>
                        <a:t>%</a:t>
                      </a:r>
                      <a:r>
                        <a:rPr sz="9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при</a:t>
                      </a:r>
                      <a:r>
                        <a:rPr sz="9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невыполнении </a:t>
                      </a:r>
                      <a:r>
                        <a:rPr sz="900" spc="-2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dirty="0">
                          <a:latin typeface="Microsoft Sans Serif"/>
                          <a:cs typeface="Microsoft Sans Serif"/>
                        </a:rPr>
                        <a:t>условий</a:t>
                      </a:r>
                      <a:r>
                        <a:rPr sz="9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нацпроекта</a:t>
                      </a:r>
                      <a:endParaRPr sz="9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050">
                        <a:latin typeface="Times New Roman"/>
                        <a:cs typeface="Times New Roman"/>
                      </a:endParaRPr>
                    </a:p>
                    <a:p>
                      <a:pPr marR="13335" algn="ctr">
                        <a:lnSpc>
                          <a:spcPct val="100000"/>
                        </a:lnSpc>
                      </a:pP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100" spc="-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5</a:t>
                      </a:r>
                      <a:r>
                        <a:rPr sz="11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лет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/>
                </a:tc>
              </a:tr>
              <a:tr h="364236">
                <a:tc>
                  <a:txBody>
                    <a:bodyPr/>
                    <a:lstStyle/>
                    <a:p>
                      <a:pPr marL="68580">
                        <a:lnSpc>
                          <a:spcPts val="1285"/>
                        </a:lnSpc>
                      </a:pPr>
                      <a:r>
                        <a:rPr sz="1100" b="1" spc="-5" dirty="0">
                          <a:latin typeface="Arial"/>
                          <a:cs typeface="Arial"/>
                        </a:rPr>
                        <a:t>Маркировка</a:t>
                      </a:r>
                      <a:r>
                        <a:rPr sz="1100" b="1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dirty="0">
                          <a:latin typeface="Arial"/>
                          <a:cs typeface="Arial"/>
                        </a:rPr>
                        <a:t>товаров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68580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sz="900" dirty="0">
                          <a:latin typeface="Microsoft Sans Serif"/>
                          <a:cs typeface="Microsoft Sans Serif"/>
                        </a:rPr>
                        <a:t>(целевая</a:t>
                      </a:r>
                      <a:r>
                        <a:rPr sz="900" spc="-25" dirty="0">
                          <a:latin typeface="Microsoft Sans Serif"/>
                          <a:cs typeface="Microsoft Sans Serif"/>
                        </a:rPr>
                        <a:t> закупка</a:t>
                      </a:r>
                      <a:r>
                        <a:rPr sz="9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оборудования</a:t>
                      </a: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dirty="0">
                          <a:latin typeface="Microsoft Sans Serif"/>
                          <a:cs typeface="Microsoft Sans Serif"/>
                        </a:rPr>
                        <a:t>для</a:t>
                      </a:r>
                      <a:r>
                        <a:rPr sz="900" spc="-15" dirty="0">
                          <a:latin typeface="Microsoft Sans Serif"/>
                          <a:cs typeface="Microsoft Sans Serif"/>
                        </a:rPr>
                        <a:t> маркировки</a:t>
                      </a:r>
                      <a:r>
                        <a:rPr sz="9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товаров)</a:t>
                      </a:r>
                      <a:endParaRPr sz="9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R="89535" algn="ctr">
                        <a:lnSpc>
                          <a:spcPct val="100000"/>
                        </a:lnSpc>
                        <a:spcBef>
                          <a:spcPts val="690"/>
                        </a:spcBef>
                      </a:pP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5</a:t>
                      </a:r>
                      <a:r>
                        <a:rPr sz="11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spc="290" dirty="0">
                          <a:latin typeface="Microsoft Sans Serif"/>
                          <a:cs typeface="Microsoft Sans Serif"/>
                        </a:rPr>
                        <a:t>–</a:t>
                      </a:r>
                      <a:r>
                        <a:rPr sz="11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spc="-5" dirty="0">
                          <a:latin typeface="Microsoft Sans Serif"/>
                          <a:cs typeface="Microsoft Sans Serif"/>
                        </a:rPr>
                        <a:t>50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87630" marB="0"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R="17780" algn="ctr">
                        <a:lnSpc>
                          <a:spcPct val="100000"/>
                        </a:lnSpc>
                        <a:spcBef>
                          <a:spcPts val="690"/>
                        </a:spcBef>
                      </a:pP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5</a:t>
                      </a:r>
                      <a:r>
                        <a:rPr sz="1100" spc="-4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%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87630" marB="0"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ct val="100000"/>
                        </a:lnSpc>
                        <a:spcBef>
                          <a:spcPts val="690"/>
                        </a:spcBef>
                      </a:pP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100" spc="-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2</a:t>
                      </a:r>
                      <a:r>
                        <a:rPr sz="11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лет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87630" marB="0">
                    <a:solidFill>
                      <a:srgbClr val="CCCCCC"/>
                    </a:solidFill>
                  </a:tcPr>
                </a:tc>
              </a:tr>
              <a:tr h="657694">
                <a:tc>
                  <a:txBody>
                    <a:bodyPr/>
                    <a:lstStyle/>
                    <a:p>
                      <a:pPr marL="68580" algn="just">
                        <a:lnSpc>
                          <a:spcPts val="1285"/>
                        </a:lnSpc>
                      </a:pPr>
                      <a:r>
                        <a:rPr sz="1100" b="1" dirty="0">
                          <a:latin typeface="Arial"/>
                          <a:cs typeface="Arial"/>
                        </a:rPr>
                        <a:t>Формирование</a:t>
                      </a:r>
                      <a:r>
                        <a:rPr sz="1100" b="1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dirty="0">
                          <a:latin typeface="Arial"/>
                          <a:cs typeface="Arial"/>
                        </a:rPr>
                        <a:t>компонентной</a:t>
                      </a:r>
                      <a:r>
                        <a:rPr sz="1100" b="1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dirty="0">
                          <a:latin typeface="Arial"/>
                          <a:cs typeface="Arial"/>
                        </a:rPr>
                        <a:t>и</a:t>
                      </a:r>
                      <a:r>
                        <a:rPr sz="1100" b="1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5" dirty="0">
                          <a:latin typeface="Arial"/>
                          <a:cs typeface="Arial"/>
                        </a:rPr>
                        <a:t>ресурсной</a:t>
                      </a:r>
                      <a:r>
                        <a:rPr sz="1100" b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dirty="0">
                          <a:latin typeface="Arial"/>
                          <a:cs typeface="Arial"/>
                        </a:rPr>
                        <a:t>базы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68580" marR="299720" algn="just">
                        <a:lnSpc>
                          <a:spcPct val="107300"/>
                        </a:lnSpc>
                        <a:spcBef>
                          <a:spcPts val="315"/>
                        </a:spcBef>
                      </a:pP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(приобретение </a:t>
                      </a:r>
                      <a:r>
                        <a:rPr sz="900" dirty="0">
                          <a:latin typeface="Microsoft Sans Serif"/>
                          <a:cs typeface="Microsoft Sans Serif"/>
                        </a:rPr>
                        <a:t>сырья </a:t>
                      </a: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(производителям импортозамещающей продукции), 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15" dirty="0">
                          <a:latin typeface="Microsoft Sans Serif"/>
                          <a:cs typeface="Microsoft Sans Serif"/>
                        </a:rPr>
                        <a:t>комплектующих 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и </a:t>
                      </a: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запасных 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частей, </a:t>
                      </a:r>
                      <a:r>
                        <a:rPr sz="900" dirty="0">
                          <a:latin typeface="Microsoft Sans Serif"/>
                          <a:cs typeface="Microsoft Sans Serif"/>
                        </a:rPr>
                        <a:t>а </a:t>
                      </a: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именно: 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приобретение </a:t>
                      </a: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оснастки </a:t>
                      </a:r>
                      <a:r>
                        <a:rPr sz="900" dirty="0">
                          <a:latin typeface="Microsoft Sans Serif"/>
                          <a:cs typeface="Microsoft Sans Serif"/>
                        </a:rPr>
                        <a:t>для </a:t>
                      </a:r>
                      <a:r>
                        <a:rPr sz="900" spc="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промышленного</a:t>
                      </a:r>
                      <a:r>
                        <a:rPr sz="900" spc="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производства)</a:t>
                      </a:r>
                      <a:endParaRPr sz="9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R="89535" algn="ctr">
                        <a:lnSpc>
                          <a:spcPct val="100000"/>
                        </a:lnSpc>
                      </a:pPr>
                      <a:r>
                        <a:rPr sz="1100" spc="-5" dirty="0">
                          <a:latin typeface="Microsoft Sans Serif"/>
                          <a:cs typeface="Microsoft Sans Serif"/>
                        </a:rPr>
                        <a:t>10</a:t>
                      </a:r>
                      <a:r>
                        <a:rPr sz="11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spc="290" dirty="0">
                          <a:latin typeface="Microsoft Sans Serif"/>
                          <a:cs typeface="Microsoft Sans Serif"/>
                        </a:rPr>
                        <a:t>–</a:t>
                      </a:r>
                      <a:r>
                        <a:rPr sz="11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spc="-5" dirty="0">
                          <a:latin typeface="Microsoft Sans Serif"/>
                          <a:cs typeface="Microsoft Sans Serif"/>
                        </a:rPr>
                        <a:t>500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63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R="17780" algn="ctr">
                        <a:lnSpc>
                          <a:spcPct val="100000"/>
                        </a:lnSpc>
                      </a:pP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7</a:t>
                      </a:r>
                      <a:r>
                        <a:rPr sz="1100" spc="-4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%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63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R="13335" algn="ctr">
                        <a:lnSpc>
                          <a:spcPct val="100000"/>
                        </a:lnSpc>
                      </a:pP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100" spc="-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3</a:t>
                      </a:r>
                      <a:r>
                        <a:rPr sz="11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лет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635" marB="0"/>
                </a:tc>
              </a:tr>
              <a:tr h="571690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100" b="1" spc="-5" dirty="0">
                          <a:latin typeface="Arial"/>
                          <a:cs typeface="Arial"/>
                        </a:rPr>
                        <a:t>Автокомпоненты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68580" marR="245745">
                        <a:lnSpc>
                          <a:spcPct val="106900"/>
                        </a:lnSpc>
                        <a:spcBef>
                          <a:spcPts val="330"/>
                        </a:spcBef>
                      </a:pP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(создание</a:t>
                      </a:r>
                      <a:r>
                        <a:rPr sz="900" spc="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высокотехнологичных</a:t>
                      </a:r>
                      <a:r>
                        <a:rPr sz="90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российских</a:t>
                      </a: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 производств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 автомобильной</a:t>
                      </a:r>
                      <a:r>
                        <a:rPr sz="9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и </a:t>
                      </a:r>
                      <a:r>
                        <a:rPr sz="900" spc="-2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dirty="0">
                          <a:latin typeface="Microsoft Sans Serif"/>
                          <a:cs typeface="Microsoft Sans Serif"/>
                        </a:rPr>
                        <a:t>с/х </a:t>
                      </a:r>
                      <a:r>
                        <a:rPr sz="900" spc="-15" dirty="0">
                          <a:latin typeface="Microsoft Sans Serif"/>
                          <a:cs typeface="Microsoft Sans Serif"/>
                        </a:rPr>
                        <a:t>техники,</a:t>
                      </a:r>
                      <a:r>
                        <a:rPr sz="900" spc="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dirty="0">
                          <a:latin typeface="Microsoft Sans Serif"/>
                          <a:cs typeface="Microsoft Sans Serif"/>
                        </a:rPr>
                        <a:t>а</a:t>
                      </a:r>
                      <a:r>
                        <a:rPr sz="900" spc="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20" dirty="0">
                          <a:latin typeface="Microsoft Sans Serif"/>
                          <a:cs typeface="Microsoft Sans Serif"/>
                        </a:rPr>
                        <a:t>также</a:t>
                      </a:r>
                      <a:r>
                        <a:rPr sz="900" spc="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dirty="0">
                          <a:latin typeface="Microsoft Sans Serif"/>
                          <a:cs typeface="Microsoft Sans Serif"/>
                        </a:rPr>
                        <a:t>ее </a:t>
                      </a: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компонентов)</a:t>
                      </a:r>
                      <a:endParaRPr sz="9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25400" marB="0"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R="8953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100" spc="-5" dirty="0">
                          <a:latin typeface="Microsoft Sans Serif"/>
                          <a:cs typeface="Microsoft Sans Serif"/>
                        </a:rPr>
                        <a:t>100</a:t>
                      </a:r>
                      <a:r>
                        <a:rPr sz="11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spc="290" dirty="0">
                          <a:latin typeface="Microsoft Sans Serif"/>
                          <a:cs typeface="Microsoft Sans Serif"/>
                        </a:rPr>
                        <a:t>–</a:t>
                      </a:r>
                      <a:r>
                        <a:rPr sz="11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spc="-5" dirty="0">
                          <a:latin typeface="Microsoft Sans Serif"/>
                          <a:cs typeface="Microsoft Sans Serif"/>
                        </a:rPr>
                        <a:t>5000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1270" marB="0"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R="1841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5</a:t>
                      </a:r>
                      <a:r>
                        <a:rPr sz="11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%</a:t>
                      </a:r>
                      <a:r>
                        <a:rPr sz="11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(3</a:t>
                      </a:r>
                      <a:r>
                        <a:rPr sz="11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%)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1270" marB="0"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R="1333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100" spc="-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7</a:t>
                      </a:r>
                      <a:r>
                        <a:rPr sz="11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лет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1270" marB="0">
                    <a:solidFill>
                      <a:srgbClr val="CCCCCC"/>
                    </a:solidFill>
                  </a:tcPr>
                </a:tc>
              </a:tr>
              <a:tr h="510984">
                <a:tc>
                  <a:txBody>
                    <a:bodyPr/>
                    <a:lstStyle/>
                    <a:p>
                      <a:pPr marL="68580">
                        <a:lnSpc>
                          <a:spcPts val="1285"/>
                        </a:lnSpc>
                      </a:pPr>
                      <a:r>
                        <a:rPr sz="1100" b="1" spc="-5" dirty="0">
                          <a:latin typeface="Arial"/>
                          <a:cs typeface="Arial"/>
                        </a:rPr>
                        <a:t>Проекты</a:t>
                      </a:r>
                      <a:r>
                        <a:rPr sz="1100" b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5" dirty="0">
                          <a:latin typeface="Arial"/>
                          <a:cs typeface="Arial"/>
                        </a:rPr>
                        <a:t>лесной промышленности</a:t>
                      </a:r>
                      <a:r>
                        <a:rPr sz="1100" b="1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dirty="0">
                          <a:latin typeface="Arial"/>
                          <a:cs typeface="Arial"/>
                        </a:rPr>
                        <a:t>с региональными</a:t>
                      </a:r>
                      <a:r>
                        <a:rPr sz="1100" b="1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dirty="0">
                          <a:latin typeface="Arial"/>
                          <a:cs typeface="Arial"/>
                        </a:rPr>
                        <a:t>ФРП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68580" marR="372745">
                        <a:lnSpc>
                          <a:spcPct val="106700"/>
                        </a:lnSpc>
                        <a:spcBef>
                          <a:spcPts val="330"/>
                        </a:spcBef>
                      </a:pP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(модернизация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 производственных</a:t>
                      </a:r>
                      <a:r>
                        <a:rPr sz="9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мощностей</a:t>
                      </a:r>
                      <a:r>
                        <a:rPr sz="900" spc="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dirty="0">
                          <a:latin typeface="Microsoft Sans Serif"/>
                          <a:cs typeface="Microsoft Sans Serif"/>
                        </a:rPr>
                        <a:t>для</a:t>
                      </a:r>
                      <a:r>
                        <a:rPr sz="9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обработки</a:t>
                      </a:r>
                      <a:r>
                        <a:rPr sz="9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древесины </a:t>
                      </a:r>
                      <a:r>
                        <a:rPr sz="900" spc="-2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15" dirty="0">
                          <a:latin typeface="Microsoft Sans Serif"/>
                          <a:cs typeface="Microsoft Sans Serif"/>
                        </a:rPr>
                        <a:t>путем</a:t>
                      </a:r>
                      <a:r>
                        <a:rPr sz="9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приобретения</a:t>
                      </a: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 технологического</a:t>
                      </a:r>
                      <a:r>
                        <a:rPr sz="900" spc="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5" dirty="0">
                          <a:latin typeface="Microsoft Sans Serif"/>
                          <a:cs typeface="Microsoft Sans Serif"/>
                        </a:rPr>
                        <a:t>оборудования)</a:t>
                      </a:r>
                      <a:endParaRPr sz="9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R="88265" algn="ctr">
                        <a:lnSpc>
                          <a:spcPct val="100000"/>
                        </a:lnSpc>
                      </a:pPr>
                      <a:r>
                        <a:rPr sz="1100" spc="-5" dirty="0">
                          <a:latin typeface="Microsoft Sans Serif"/>
                          <a:cs typeface="Microsoft Sans Serif"/>
                        </a:rPr>
                        <a:t>20</a:t>
                      </a:r>
                      <a:r>
                        <a:rPr sz="11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-</a:t>
                      </a:r>
                      <a:r>
                        <a:rPr sz="11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spc="-5" dirty="0">
                          <a:latin typeface="Microsoft Sans Serif"/>
                          <a:cs typeface="Microsoft Sans Serif"/>
                        </a:rPr>
                        <a:t>100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635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R="18415" algn="ctr">
                        <a:lnSpc>
                          <a:spcPct val="100000"/>
                        </a:lnSpc>
                      </a:pP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5</a:t>
                      </a:r>
                      <a:r>
                        <a:rPr sz="11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%</a:t>
                      </a:r>
                      <a:r>
                        <a:rPr sz="11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(3</a:t>
                      </a:r>
                      <a:r>
                        <a:rPr sz="11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%)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635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R="13335" algn="ctr">
                        <a:lnSpc>
                          <a:spcPct val="100000"/>
                        </a:lnSpc>
                      </a:pP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100" spc="-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3</a:t>
                      </a:r>
                      <a:r>
                        <a:rPr sz="11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00" dirty="0">
                          <a:latin typeface="Microsoft Sans Serif"/>
                          <a:cs typeface="Microsoft Sans Serif"/>
                        </a:rPr>
                        <a:t>лет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635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1" name="object 11"/>
          <p:cNvSpPr txBox="1"/>
          <p:nvPr/>
        </p:nvSpPr>
        <p:spPr>
          <a:xfrm>
            <a:off x="278688" y="1681988"/>
            <a:ext cx="179070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9395" marR="5080" indent="-227329">
              <a:lnSpc>
                <a:spcPct val="100000"/>
              </a:lnSpc>
              <a:spcBef>
                <a:spcPts val="100"/>
              </a:spcBef>
            </a:pPr>
            <a:r>
              <a:rPr sz="2400" b="1" spc="-395" dirty="0">
                <a:solidFill>
                  <a:srgbClr val="FFFFFF"/>
                </a:solidFill>
                <a:latin typeface="Cambria"/>
                <a:cs typeface="Cambria"/>
              </a:rPr>
              <a:t>льготн</a:t>
            </a:r>
            <a:r>
              <a:rPr sz="2400" b="1" spc="-585" dirty="0">
                <a:solidFill>
                  <a:srgbClr val="FFFFFF"/>
                </a:solidFill>
                <a:latin typeface="Cambria"/>
                <a:cs typeface="Cambria"/>
              </a:rPr>
              <a:t>ы</a:t>
            </a:r>
            <a:r>
              <a:rPr sz="2400" b="1" spc="-330" dirty="0">
                <a:solidFill>
                  <a:srgbClr val="FFFFFF"/>
                </a:solidFill>
                <a:latin typeface="Cambria"/>
                <a:cs typeface="Cambria"/>
              </a:rPr>
              <a:t>е</a:t>
            </a:r>
            <a:r>
              <a:rPr sz="2400" b="1" spc="-75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400" b="1" spc="-335" dirty="0">
                <a:solidFill>
                  <a:srgbClr val="FFFFFF"/>
                </a:solidFill>
                <a:latin typeface="Cambria"/>
                <a:cs typeface="Cambria"/>
              </a:rPr>
              <a:t>займы  </a:t>
            </a:r>
            <a:r>
              <a:rPr sz="2400" b="1" spc="-350" dirty="0">
                <a:solidFill>
                  <a:srgbClr val="FFFFFF"/>
                </a:solidFill>
                <a:latin typeface="Cambria"/>
                <a:cs typeface="Cambria"/>
              </a:rPr>
              <a:t>д</a:t>
            </a:r>
            <a:r>
              <a:rPr sz="2400" b="1" spc="-370" dirty="0">
                <a:solidFill>
                  <a:srgbClr val="FFFFFF"/>
                </a:solidFill>
                <a:latin typeface="Cambria"/>
                <a:cs typeface="Cambria"/>
              </a:rPr>
              <a:t>л</a:t>
            </a:r>
            <a:r>
              <a:rPr sz="2400" b="1" spc="-415" dirty="0">
                <a:solidFill>
                  <a:srgbClr val="FFFFFF"/>
                </a:solidFill>
                <a:latin typeface="Cambria"/>
                <a:cs typeface="Cambria"/>
              </a:rPr>
              <a:t>я</a:t>
            </a:r>
            <a:r>
              <a:rPr sz="2400" b="1" spc="-9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400" b="1" spc="-360" dirty="0">
                <a:solidFill>
                  <a:srgbClr val="FFFFFF"/>
                </a:solidFill>
                <a:latin typeface="Cambria"/>
                <a:cs typeface="Cambria"/>
              </a:rPr>
              <a:t>бизнес</a:t>
            </a:r>
            <a:r>
              <a:rPr sz="2400" b="1" spc="-330" dirty="0">
                <a:solidFill>
                  <a:srgbClr val="FFFFFF"/>
                </a:solidFill>
                <a:latin typeface="Cambria"/>
                <a:cs typeface="Cambria"/>
              </a:rPr>
              <a:t>а</a:t>
            </a:r>
            <a:endParaRPr sz="2400">
              <a:latin typeface="Cambria"/>
              <a:cs typeface="Cambri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2003175" y="2687436"/>
            <a:ext cx="152400" cy="365823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050"/>
              </a:lnSpc>
            </a:pP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Информация</a:t>
            </a:r>
            <a:r>
              <a:rPr sz="1000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в</a:t>
            </a:r>
            <a:r>
              <a:rPr sz="1000" spc="10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презентации</a:t>
            </a:r>
            <a:r>
              <a:rPr sz="1000" spc="30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актуальна</a:t>
            </a:r>
            <a:r>
              <a:rPr sz="1000" spc="10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по</a:t>
            </a:r>
            <a:r>
              <a:rPr sz="1000" spc="5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состоянию</a:t>
            </a:r>
            <a:r>
              <a:rPr sz="1000" spc="35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на</a:t>
            </a:r>
            <a:r>
              <a:rPr sz="1000" spc="5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01.03.2024</a:t>
            </a:r>
            <a:endParaRPr sz="1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1820" y="459993"/>
            <a:ext cx="210756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35" dirty="0">
                <a:solidFill>
                  <a:srgbClr val="FFFFFF"/>
                </a:solidFill>
                <a:latin typeface="Cambria"/>
                <a:cs typeface="Cambria"/>
              </a:rPr>
              <a:t>Ко</a:t>
            </a:r>
            <a:r>
              <a:rPr sz="2800" spc="-509" dirty="0">
                <a:solidFill>
                  <a:srgbClr val="FFFFFF"/>
                </a:solidFill>
                <a:latin typeface="Cambria"/>
                <a:cs typeface="Cambria"/>
              </a:rPr>
              <a:t>р</a:t>
            </a:r>
            <a:r>
              <a:rPr sz="2800" spc="-515" dirty="0">
                <a:solidFill>
                  <a:srgbClr val="FFFFFF"/>
                </a:solidFill>
                <a:latin typeface="Cambria"/>
                <a:cs typeface="Cambria"/>
              </a:rPr>
              <a:t>по</a:t>
            </a:r>
            <a:r>
              <a:rPr sz="2800" spc="-520" dirty="0">
                <a:solidFill>
                  <a:srgbClr val="FFFFFF"/>
                </a:solidFill>
                <a:latin typeface="Cambria"/>
                <a:cs typeface="Cambria"/>
              </a:rPr>
              <a:t>р</a:t>
            </a:r>
            <a:r>
              <a:rPr sz="2800" spc="-475" dirty="0">
                <a:solidFill>
                  <a:srgbClr val="FFFFFF"/>
                </a:solidFill>
                <a:latin typeface="Cambria"/>
                <a:cs typeface="Cambria"/>
              </a:rPr>
              <a:t>ац</a:t>
            </a:r>
            <a:r>
              <a:rPr sz="2800" spc="-515" dirty="0">
                <a:solidFill>
                  <a:srgbClr val="FFFFFF"/>
                </a:solidFill>
                <a:latin typeface="Cambria"/>
                <a:cs typeface="Cambria"/>
              </a:rPr>
              <a:t>и</a:t>
            </a:r>
            <a:r>
              <a:rPr sz="2800" spc="-484" dirty="0">
                <a:solidFill>
                  <a:srgbClr val="FFFFFF"/>
                </a:solidFill>
                <a:latin typeface="Cambria"/>
                <a:cs typeface="Cambria"/>
              </a:rPr>
              <a:t>я</a:t>
            </a:r>
            <a:r>
              <a:rPr sz="2800" spc="-13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800" spc="-565" dirty="0">
                <a:solidFill>
                  <a:srgbClr val="FFFFFF"/>
                </a:solidFill>
                <a:latin typeface="Cambria"/>
                <a:cs typeface="Cambria"/>
              </a:rPr>
              <a:t>МСП</a:t>
            </a:r>
            <a:endParaRPr sz="2800">
              <a:latin typeface="Cambria"/>
              <a:cs typeface="Cambr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4797" y="3815841"/>
            <a:ext cx="162623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spc="-50" dirty="0">
                <a:solidFill>
                  <a:srgbClr val="FFFFFF"/>
                </a:solidFill>
                <a:latin typeface="Microsoft Sans Serif"/>
                <a:cs typeface="Microsoft Sans Serif"/>
              </a:rPr>
              <a:t>Куда </a:t>
            </a:r>
            <a:r>
              <a:rPr sz="1400" spc="-5" dirty="0">
                <a:solidFill>
                  <a:srgbClr val="FFFFFF"/>
                </a:solidFill>
                <a:latin typeface="Microsoft Sans Serif"/>
                <a:cs typeface="Microsoft Sans Serif"/>
              </a:rPr>
              <a:t>обратиться </a:t>
            </a:r>
            <a:r>
              <a:rPr sz="1400" spc="-30" dirty="0">
                <a:solidFill>
                  <a:srgbClr val="FFFFFF"/>
                </a:solidFill>
                <a:latin typeface="Microsoft Sans Serif"/>
                <a:cs typeface="Microsoft Sans Serif"/>
              </a:rPr>
              <a:t>за </a:t>
            </a:r>
            <a:r>
              <a:rPr sz="1400" spc="-36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400" spc="-20" dirty="0">
                <a:solidFill>
                  <a:srgbClr val="FFFFFF"/>
                </a:solidFill>
                <a:latin typeface="Microsoft Sans Serif"/>
                <a:cs typeface="Microsoft Sans Serif"/>
              </a:rPr>
              <a:t>консультацией:</a:t>
            </a:r>
            <a:endParaRPr sz="1400">
              <a:latin typeface="Microsoft Sans Serif"/>
              <a:cs typeface="Microsoft Sans Serif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18338" y="1371980"/>
            <a:ext cx="2025650" cy="1489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635" algn="ctr">
              <a:lnSpc>
                <a:spcPct val="100000"/>
              </a:lnSpc>
              <a:spcBef>
                <a:spcPts val="100"/>
              </a:spcBef>
            </a:pPr>
            <a:r>
              <a:rPr sz="2400" b="1" spc="-420" dirty="0">
                <a:solidFill>
                  <a:srgbClr val="FFFFFF"/>
                </a:solidFill>
                <a:latin typeface="Cambria"/>
                <a:cs typeface="Cambria"/>
              </a:rPr>
              <a:t>гарантии</a:t>
            </a:r>
            <a:r>
              <a:rPr sz="2400" b="1" spc="-95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400" b="1" spc="-285" dirty="0">
                <a:solidFill>
                  <a:srgbClr val="FFFFFF"/>
                </a:solidFill>
                <a:latin typeface="Cambria"/>
                <a:cs typeface="Cambria"/>
              </a:rPr>
              <a:t>и  </a:t>
            </a:r>
            <a:r>
              <a:rPr sz="2400" b="1" spc="-395" dirty="0">
                <a:solidFill>
                  <a:srgbClr val="FFFFFF"/>
                </a:solidFill>
                <a:latin typeface="Cambria"/>
                <a:cs typeface="Cambria"/>
              </a:rPr>
              <a:t>поручительства </a:t>
            </a:r>
            <a:r>
              <a:rPr sz="2400" b="1" spc="-39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400" b="1" spc="-375" dirty="0">
                <a:solidFill>
                  <a:srgbClr val="FFFFFF"/>
                </a:solidFill>
                <a:latin typeface="Cambria"/>
                <a:cs typeface="Cambria"/>
              </a:rPr>
              <a:t>перед</a:t>
            </a:r>
            <a:r>
              <a:rPr sz="2400" b="1" spc="-10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400" b="1" spc="-415" dirty="0">
                <a:solidFill>
                  <a:srgbClr val="FFFFFF"/>
                </a:solidFill>
                <a:latin typeface="Cambria"/>
                <a:cs typeface="Cambria"/>
              </a:rPr>
              <a:t>банками</a:t>
            </a:r>
            <a:r>
              <a:rPr sz="2400" b="1" spc="-114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400" b="1" spc="-300" dirty="0">
                <a:solidFill>
                  <a:srgbClr val="FFFFFF"/>
                </a:solidFill>
                <a:latin typeface="Cambria"/>
                <a:cs typeface="Cambria"/>
              </a:rPr>
              <a:t>по  </a:t>
            </a:r>
            <a:r>
              <a:rPr sz="2400" b="1" spc="-415" dirty="0">
                <a:solidFill>
                  <a:srgbClr val="FFFFFF"/>
                </a:solidFill>
                <a:latin typeface="Cambria"/>
                <a:cs typeface="Cambria"/>
              </a:rPr>
              <a:t>креди</a:t>
            </a:r>
            <a:r>
              <a:rPr sz="2400" b="1" spc="-380" dirty="0">
                <a:solidFill>
                  <a:srgbClr val="FFFFFF"/>
                </a:solidFill>
                <a:latin typeface="Cambria"/>
                <a:cs typeface="Cambria"/>
              </a:rPr>
              <a:t>т</a:t>
            </a:r>
            <a:r>
              <a:rPr sz="2400" b="1" spc="-390" dirty="0">
                <a:solidFill>
                  <a:srgbClr val="FFFFFF"/>
                </a:solidFill>
                <a:latin typeface="Cambria"/>
                <a:cs typeface="Cambria"/>
              </a:rPr>
              <a:t>ам</a:t>
            </a:r>
            <a:r>
              <a:rPr sz="2400" b="1" spc="-10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400" b="1" spc="-350" dirty="0">
                <a:solidFill>
                  <a:srgbClr val="FFFFFF"/>
                </a:solidFill>
                <a:latin typeface="Cambria"/>
                <a:cs typeface="Cambria"/>
              </a:rPr>
              <a:t>д</a:t>
            </a:r>
            <a:r>
              <a:rPr sz="2400" b="1" spc="-370" dirty="0">
                <a:solidFill>
                  <a:srgbClr val="FFFFFF"/>
                </a:solidFill>
                <a:latin typeface="Cambria"/>
                <a:cs typeface="Cambria"/>
              </a:rPr>
              <a:t>л</a:t>
            </a:r>
            <a:r>
              <a:rPr sz="2400" b="1" spc="-415" dirty="0">
                <a:solidFill>
                  <a:srgbClr val="FFFFFF"/>
                </a:solidFill>
                <a:latin typeface="Cambria"/>
                <a:cs typeface="Cambria"/>
              </a:rPr>
              <a:t>я</a:t>
            </a:r>
            <a:r>
              <a:rPr sz="2400" b="1" spc="-9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400" b="1" spc="-540" dirty="0">
                <a:solidFill>
                  <a:srgbClr val="FFFFFF"/>
                </a:solidFill>
                <a:latin typeface="Cambria"/>
                <a:cs typeface="Cambria"/>
              </a:rPr>
              <a:t>М</a:t>
            </a:r>
            <a:r>
              <a:rPr sz="2400" b="1" spc="-375" dirty="0">
                <a:solidFill>
                  <a:srgbClr val="FFFFFF"/>
                </a:solidFill>
                <a:latin typeface="Cambria"/>
                <a:cs typeface="Cambria"/>
              </a:rPr>
              <a:t>С</a:t>
            </a:r>
            <a:r>
              <a:rPr sz="2400" b="1" spc="-540" dirty="0">
                <a:solidFill>
                  <a:srgbClr val="FFFFFF"/>
                </a:solidFill>
                <a:latin typeface="Cambria"/>
                <a:cs typeface="Cambria"/>
              </a:rPr>
              <a:t>П</a:t>
            </a:r>
            <a:endParaRPr sz="2400">
              <a:latin typeface="Cambria"/>
              <a:cs typeface="Cambria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23444" y="1124711"/>
            <a:ext cx="2241550" cy="5617845"/>
            <a:chOff x="123444" y="1124711"/>
            <a:chExt cx="2241550" cy="5617845"/>
          </a:xfrm>
        </p:grpSpPr>
        <p:sp>
          <p:nvSpPr>
            <p:cNvPr id="6" name="object 6"/>
            <p:cNvSpPr/>
            <p:nvPr/>
          </p:nvSpPr>
          <p:spPr>
            <a:xfrm>
              <a:off x="123444" y="1132331"/>
              <a:ext cx="2241550" cy="0"/>
            </a:xfrm>
            <a:custGeom>
              <a:avLst/>
              <a:gdLst/>
              <a:ahLst/>
              <a:cxnLst/>
              <a:rect l="l" t="t" r="r" b="b"/>
              <a:pathLst>
                <a:path w="2241550">
                  <a:moveTo>
                    <a:pt x="0" y="0"/>
                  </a:moveTo>
                  <a:lnTo>
                    <a:pt x="2241169" y="0"/>
                  </a:lnTo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909571" y="4408932"/>
              <a:ext cx="356870" cy="114300"/>
            </a:xfrm>
            <a:custGeom>
              <a:avLst/>
              <a:gdLst/>
              <a:ahLst/>
              <a:cxnLst/>
              <a:rect l="l" t="t" r="r" b="b"/>
              <a:pathLst>
                <a:path w="356869" h="114300">
                  <a:moveTo>
                    <a:pt x="356615" y="0"/>
                  </a:moveTo>
                  <a:lnTo>
                    <a:pt x="0" y="0"/>
                  </a:lnTo>
                  <a:lnTo>
                    <a:pt x="178307" y="114300"/>
                  </a:lnTo>
                  <a:lnTo>
                    <a:pt x="35661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6596" y="4664962"/>
              <a:ext cx="2077212" cy="2077212"/>
            </a:xfrm>
            <a:prstGeom prst="rect">
              <a:avLst/>
            </a:prstGeom>
          </p:spPr>
        </p:pic>
      </p:grpSp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649711" y="178307"/>
            <a:ext cx="1266444" cy="661416"/>
          </a:xfrm>
          <a:prstGeom prst="rect">
            <a:avLst/>
          </a:prstGeom>
        </p:spPr>
      </p:pic>
      <p:sp>
        <p:nvSpPr>
          <p:cNvPr id="10" name="object 10"/>
          <p:cNvSpPr/>
          <p:nvPr/>
        </p:nvSpPr>
        <p:spPr>
          <a:xfrm>
            <a:off x="2942844" y="858011"/>
            <a:ext cx="1981200" cy="498475"/>
          </a:xfrm>
          <a:custGeom>
            <a:avLst/>
            <a:gdLst/>
            <a:ahLst/>
            <a:cxnLst/>
            <a:rect l="l" t="t" r="r" b="b"/>
            <a:pathLst>
              <a:path w="1981200" h="498475">
                <a:moveTo>
                  <a:pt x="1898142" y="0"/>
                </a:moveTo>
                <a:lnTo>
                  <a:pt x="83057" y="0"/>
                </a:lnTo>
                <a:lnTo>
                  <a:pt x="50738" y="6530"/>
                </a:lnTo>
                <a:lnTo>
                  <a:pt x="24336" y="24336"/>
                </a:lnTo>
                <a:lnTo>
                  <a:pt x="6530" y="50738"/>
                </a:lnTo>
                <a:lnTo>
                  <a:pt x="0" y="83058"/>
                </a:lnTo>
                <a:lnTo>
                  <a:pt x="0" y="415289"/>
                </a:lnTo>
                <a:lnTo>
                  <a:pt x="6530" y="447609"/>
                </a:lnTo>
                <a:lnTo>
                  <a:pt x="24336" y="474011"/>
                </a:lnTo>
                <a:lnTo>
                  <a:pt x="50738" y="491817"/>
                </a:lnTo>
                <a:lnTo>
                  <a:pt x="83057" y="498348"/>
                </a:lnTo>
                <a:lnTo>
                  <a:pt x="1898142" y="498348"/>
                </a:lnTo>
                <a:lnTo>
                  <a:pt x="1930461" y="491817"/>
                </a:lnTo>
                <a:lnTo>
                  <a:pt x="1956863" y="474011"/>
                </a:lnTo>
                <a:lnTo>
                  <a:pt x="1974669" y="447609"/>
                </a:lnTo>
                <a:lnTo>
                  <a:pt x="1981200" y="415289"/>
                </a:lnTo>
                <a:lnTo>
                  <a:pt x="1981200" y="83058"/>
                </a:lnTo>
                <a:lnTo>
                  <a:pt x="1974669" y="50738"/>
                </a:lnTo>
                <a:lnTo>
                  <a:pt x="1956863" y="24336"/>
                </a:lnTo>
                <a:lnTo>
                  <a:pt x="1930461" y="6530"/>
                </a:lnTo>
                <a:lnTo>
                  <a:pt x="1898142" y="0"/>
                </a:lnTo>
                <a:close/>
              </a:path>
            </a:pathLst>
          </a:custGeom>
          <a:solidFill>
            <a:srgbClr val="0AB3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3046602" y="941959"/>
            <a:ext cx="903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40" dirty="0">
                <a:solidFill>
                  <a:srgbClr val="41546C"/>
                </a:solidFill>
                <a:latin typeface="Calibri"/>
                <a:cs typeface="Calibri"/>
              </a:rPr>
              <a:t>Г</a:t>
            </a:r>
            <a:r>
              <a:rPr sz="1800" dirty="0">
                <a:solidFill>
                  <a:srgbClr val="41546C"/>
                </a:solidFill>
                <a:latin typeface="Calibri"/>
                <a:cs typeface="Calibri"/>
              </a:rPr>
              <a:t>ар</a:t>
            </a:r>
            <a:r>
              <a:rPr sz="1800" spc="5" dirty="0">
                <a:solidFill>
                  <a:srgbClr val="41546C"/>
                </a:solidFill>
                <a:latin typeface="Calibri"/>
                <a:cs typeface="Calibri"/>
              </a:rPr>
              <a:t>а</a:t>
            </a:r>
            <a:r>
              <a:rPr sz="1800" dirty="0">
                <a:solidFill>
                  <a:srgbClr val="41546C"/>
                </a:solidFill>
                <a:latin typeface="Calibri"/>
                <a:cs typeface="Calibri"/>
              </a:rPr>
              <a:t>нт</a:t>
            </a:r>
            <a:r>
              <a:rPr sz="1800" spc="-5" dirty="0">
                <a:solidFill>
                  <a:srgbClr val="41546C"/>
                </a:solidFill>
                <a:latin typeface="Calibri"/>
                <a:cs typeface="Calibri"/>
              </a:rPr>
              <a:t>и</a:t>
            </a:r>
            <a:r>
              <a:rPr sz="1800" dirty="0">
                <a:solidFill>
                  <a:srgbClr val="41546C"/>
                </a:solidFill>
                <a:latin typeface="Calibri"/>
                <a:cs typeface="Calibri"/>
              </a:rPr>
              <a:t>и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382517" y="1341882"/>
            <a:ext cx="8315325" cy="0"/>
          </a:xfrm>
          <a:custGeom>
            <a:avLst/>
            <a:gdLst/>
            <a:ahLst/>
            <a:cxnLst/>
            <a:rect l="l" t="t" r="r" b="b"/>
            <a:pathLst>
              <a:path w="8315325">
                <a:moveTo>
                  <a:pt x="0" y="0"/>
                </a:moveTo>
                <a:lnTo>
                  <a:pt x="8315325" y="0"/>
                </a:lnTo>
              </a:path>
            </a:pathLst>
          </a:custGeom>
          <a:ln w="22860">
            <a:solidFill>
              <a:srgbClr val="0AB3A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942844" y="3622547"/>
            <a:ext cx="1981200" cy="498475"/>
          </a:xfrm>
          <a:custGeom>
            <a:avLst/>
            <a:gdLst/>
            <a:ahLst/>
            <a:cxnLst/>
            <a:rect l="l" t="t" r="r" b="b"/>
            <a:pathLst>
              <a:path w="1981200" h="498475">
                <a:moveTo>
                  <a:pt x="1898142" y="0"/>
                </a:moveTo>
                <a:lnTo>
                  <a:pt x="83057" y="0"/>
                </a:lnTo>
                <a:lnTo>
                  <a:pt x="50738" y="6530"/>
                </a:lnTo>
                <a:lnTo>
                  <a:pt x="24336" y="24336"/>
                </a:lnTo>
                <a:lnTo>
                  <a:pt x="6530" y="50738"/>
                </a:lnTo>
                <a:lnTo>
                  <a:pt x="0" y="83057"/>
                </a:lnTo>
                <a:lnTo>
                  <a:pt x="0" y="415289"/>
                </a:lnTo>
                <a:lnTo>
                  <a:pt x="6530" y="447609"/>
                </a:lnTo>
                <a:lnTo>
                  <a:pt x="24336" y="474011"/>
                </a:lnTo>
                <a:lnTo>
                  <a:pt x="50738" y="491817"/>
                </a:lnTo>
                <a:lnTo>
                  <a:pt x="83057" y="498347"/>
                </a:lnTo>
                <a:lnTo>
                  <a:pt x="1898142" y="498347"/>
                </a:lnTo>
                <a:lnTo>
                  <a:pt x="1930461" y="491817"/>
                </a:lnTo>
                <a:lnTo>
                  <a:pt x="1956863" y="474011"/>
                </a:lnTo>
                <a:lnTo>
                  <a:pt x="1974669" y="447609"/>
                </a:lnTo>
                <a:lnTo>
                  <a:pt x="1981200" y="415289"/>
                </a:lnTo>
                <a:lnTo>
                  <a:pt x="1981200" y="83057"/>
                </a:lnTo>
                <a:lnTo>
                  <a:pt x="1974669" y="50738"/>
                </a:lnTo>
                <a:lnTo>
                  <a:pt x="1956863" y="24336"/>
                </a:lnTo>
                <a:lnTo>
                  <a:pt x="1930461" y="6530"/>
                </a:lnTo>
                <a:lnTo>
                  <a:pt x="1898142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3046602" y="3707638"/>
            <a:ext cx="156654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41546C"/>
                </a:solidFill>
                <a:latin typeface="Calibri"/>
                <a:cs typeface="Calibri"/>
              </a:rPr>
              <a:t>Поручительства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3382517" y="4098797"/>
            <a:ext cx="7422515" cy="31115"/>
          </a:xfrm>
          <a:custGeom>
            <a:avLst/>
            <a:gdLst/>
            <a:ahLst/>
            <a:cxnLst/>
            <a:rect l="l" t="t" r="r" b="b"/>
            <a:pathLst>
              <a:path w="7422515" h="31114">
                <a:moveTo>
                  <a:pt x="0" y="30733"/>
                </a:moveTo>
                <a:lnTo>
                  <a:pt x="7422261" y="0"/>
                </a:lnTo>
              </a:path>
            </a:pathLst>
          </a:custGeom>
          <a:ln w="2286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2937129" y="4205985"/>
            <a:ext cx="5361305" cy="822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7790">
              <a:lnSpc>
                <a:spcPct val="100000"/>
              </a:lnSpc>
              <a:spcBef>
                <a:spcPts val="100"/>
              </a:spcBef>
            </a:pPr>
            <a:r>
              <a:rPr sz="1200" i="1" spc="-5" dirty="0">
                <a:latin typeface="Arial"/>
                <a:cs typeface="Arial"/>
              </a:rPr>
              <a:t>Упрощенный</a:t>
            </a:r>
            <a:r>
              <a:rPr sz="1200" i="1" spc="-3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способ</a:t>
            </a:r>
            <a:r>
              <a:rPr sz="1200" i="1" spc="-15" dirty="0">
                <a:latin typeface="Arial"/>
                <a:cs typeface="Arial"/>
              </a:rPr>
              <a:t> </a:t>
            </a:r>
            <a:r>
              <a:rPr sz="1200" i="1" spc="-10" dirty="0">
                <a:latin typeface="Arial"/>
                <a:cs typeface="Arial"/>
              </a:rPr>
              <a:t>получить</a:t>
            </a:r>
            <a:r>
              <a:rPr sz="1200" i="1" dirty="0">
                <a:latin typeface="Arial"/>
                <a:cs typeface="Arial"/>
              </a:rPr>
              <a:t> </a:t>
            </a:r>
            <a:r>
              <a:rPr sz="1200" i="1" spc="-10" dirty="0">
                <a:latin typeface="Arial"/>
                <a:cs typeface="Arial"/>
              </a:rPr>
              <a:t>кредит,</a:t>
            </a:r>
            <a:r>
              <a:rPr sz="1200" i="1" spc="-15" dirty="0">
                <a:latin typeface="Arial"/>
                <a:cs typeface="Arial"/>
              </a:rPr>
              <a:t> </a:t>
            </a:r>
            <a:r>
              <a:rPr sz="1200" i="1" spc="-5" dirty="0">
                <a:latin typeface="Arial"/>
                <a:cs typeface="Arial"/>
              </a:rPr>
              <a:t>если</a:t>
            </a:r>
            <a:r>
              <a:rPr sz="1200" i="1" spc="-20" dirty="0">
                <a:latin typeface="Arial"/>
                <a:cs typeface="Arial"/>
              </a:rPr>
              <a:t> </a:t>
            </a:r>
            <a:r>
              <a:rPr sz="1200" i="1" spc="-5" dirty="0">
                <a:latin typeface="Arial"/>
                <a:cs typeface="Arial"/>
              </a:rPr>
              <a:t>нет или</a:t>
            </a:r>
            <a:r>
              <a:rPr sz="1200" i="1" spc="-15" dirty="0">
                <a:latin typeface="Arial"/>
                <a:cs typeface="Arial"/>
              </a:rPr>
              <a:t> </a:t>
            </a:r>
            <a:r>
              <a:rPr sz="1200" i="1" spc="-5" dirty="0">
                <a:latin typeface="Arial"/>
                <a:cs typeface="Arial"/>
              </a:rPr>
              <a:t>не</a:t>
            </a:r>
            <a:r>
              <a:rPr sz="1200" i="1" spc="-10" dirty="0">
                <a:latin typeface="Arial"/>
                <a:cs typeface="Arial"/>
              </a:rPr>
              <a:t> хватает</a:t>
            </a:r>
            <a:r>
              <a:rPr sz="1200" i="1" spc="-20" dirty="0">
                <a:latin typeface="Arial"/>
                <a:cs typeface="Arial"/>
              </a:rPr>
              <a:t> </a:t>
            </a:r>
            <a:r>
              <a:rPr sz="1200" i="1" spc="-10" dirty="0">
                <a:latin typeface="Arial"/>
                <a:cs typeface="Arial"/>
              </a:rPr>
              <a:t>залога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700">
              <a:latin typeface="Arial"/>
              <a:cs typeface="Arial"/>
            </a:endParaRPr>
          </a:p>
          <a:p>
            <a:pPr marL="12700" marR="1593215">
              <a:lnSpc>
                <a:spcPct val="100000"/>
              </a:lnSpc>
            </a:pPr>
            <a:r>
              <a:rPr sz="1200" b="1" spc="-10" dirty="0">
                <a:latin typeface="Arial"/>
                <a:cs typeface="Arial"/>
              </a:rPr>
              <a:t>Поручительство</a:t>
            </a:r>
            <a:r>
              <a:rPr sz="1200" b="1" spc="55" dirty="0">
                <a:latin typeface="Arial"/>
                <a:cs typeface="Arial"/>
              </a:rPr>
              <a:t> </a:t>
            </a:r>
            <a:r>
              <a:rPr sz="1200" b="1" spc="-10" dirty="0">
                <a:latin typeface="Arial"/>
                <a:cs typeface="Arial"/>
              </a:rPr>
              <a:t>предоставляется</a:t>
            </a:r>
            <a:r>
              <a:rPr sz="1200" b="1" dirty="0">
                <a:latin typeface="Arial"/>
                <a:cs typeface="Arial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в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«одном</a:t>
            </a:r>
            <a:r>
              <a:rPr sz="1200" spc="-5" dirty="0">
                <a:latin typeface="Microsoft Sans Serif"/>
                <a:cs typeface="Microsoft Sans Serif"/>
              </a:rPr>
              <a:t> </a:t>
            </a:r>
            <a:r>
              <a:rPr sz="1200" spc="-20" dirty="0">
                <a:latin typeface="Microsoft Sans Serif"/>
                <a:cs typeface="Microsoft Sans Serif"/>
              </a:rPr>
              <a:t>окне» </a:t>
            </a:r>
            <a:r>
              <a:rPr sz="1200" spc="-300" dirty="0">
                <a:latin typeface="Microsoft Sans Serif"/>
                <a:cs typeface="Microsoft Sans Serif"/>
              </a:rPr>
              <a:t> </a:t>
            </a:r>
            <a:r>
              <a:rPr sz="1200" spc="-20" dirty="0">
                <a:latin typeface="Microsoft Sans Serif"/>
                <a:cs typeface="Microsoft Sans Serif"/>
              </a:rPr>
              <a:t>банка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вместе</a:t>
            </a:r>
            <a:r>
              <a:rPr sz="1200" spc="-5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с</a:t>
            </a:r>
            <a:r>
              <a:rPr sz="1200" spc="10" dirty="0">
                <a:latin typeface="Microsoft Sans Serif"/>
                <a:cs typeface="Microsoft Sans Serif"/>
              </a:rPr>
              <a:t> </a:t>
            </a:r>
            <a:r>
              <a:rPr sz="1200" spc="-20" dirty="0">
                <a:latin typeface="Microsoft Sans Serif"/>
                <a:cs typeface="Microsoft Sans Serif"/>
              </a:rPr>
              <a:t>кредитом.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913888" y="5474208"/>
            <a:ext cx="1438910" cy="338455"/>
          </a:xfrm>
          <a:prstGeom prst="rect">
            <a:avLst/>
          </a:prstGeom>
          <a:solidFill>
            <a:srgbClr val="F1F1F1"/>
          </a:solidFill>
        </p:spPr>
        <p:txBody>
          <a:bodyPr vert="horz" wrap="square" lIns="0" tIns="41910" rIns="0" bIns="0" rtlCol="0">
            <a:spAutoFit/>
          </a:bodyPr>
          <a:lstStyle/>
          <a:p>
            <a:pPr marL="267335">
              <a:lnSpc>
                <a:spcPct val="100000"/>
              </a:lnSpc>
              <a:spcBef>
                <a:spcPts val="330"/>
              </a:spcBef>
            </a:pPr>
            <a:r>
              <a:rPr sz="1200" spc="-10" dirty="0">
                <a:solidFill>
                  <a:srgbClr val="41546C"/>
                </a:solidFill>
                <a:latin typeface="Microsoft Sans Serif"/>
                <a:cs typeface="Microsoft Sans Serif"/>
              </a:rPr>
              <a:t>д</a:t>
            </a:r>
            <a:r>
              <a:rPr sz="1200" dirty="0">
                <a:solidFill>
                  <a:srgbClr val="41546C"/>
                </a:solidFill>
                <a:latin typeface="Microsoft Sans Serif"/>
                <a:cs typeface="Microsoft Sans Serif"/>
              </a:rPr>
              <a:t>о</a:t>
            </a:r>
            <a:r>
              <a:rPr sz="1200" spc="20" dirty="0">
                <a:solidFill>
                  <a:srgbClr val="41546C"/>
                </a:solidFill>
                <a:latin typeface="Microsoft Sans Serif"/>
                <a:cs typeface="Microsoft Sans Serif"/>
              </a:rPr>
              <a:t> </a:t>
            </a:r>
            <a:r>
              <a:rPr sz="1600" b="1" spc="-5" dirty="0">
                <a:solidFill>
                  <a:srgbClr val="41546C"/>
                </a:solidFill>
                <a:latin typeface="Arial"/>
                <a:cs typeface="Arial"/>
              </a:rPr>
              <a:t>1</a:t>
            </a:r>
            <a:r>
              <a:rPr sz="1600" b="1" spc="-110" dirty="0">
                <a:solidFill>
                  <a:srgbClr val="41546C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41546C"/>
                </a:solidFill>
                <a:latin typeface="Microsoft Sans Serif"/>
                <a:cs typeface="Microsoft Sans Serif"/>
              </a:rPr>
              <a:t>мл</a:t>
            </a:r>
            <a:r>
              <a:rPr sz="1200" spc="-25" dirty="0">
                <a:solidFill>
                  <a:srgbClr val="41546C"/>
                </a:solidFill>
                <a:latin typeface="Microsoft Sans Serif"/>
                <a:cs typeface="Microsoft Sans Serif"/>
              </a:rPr>
              <a:t>р</a:t>
            </a:r>
            <a:r>
              <a:rPr sz="1200" dirty="0">
                <a:solidFill>
                  <a:srgbClr val="41546C"/>
                </a:solidFill>
                <a:latin typeface="Microsoft Sans Serif"/>
                <a:cs typeface="Microsoft Sans Serif"/>
              </a:rPr>
              <a:t>д </a:t>
            </a:r>
            <a:r>
              <a:rPr sz="1200" spc="10" dirty="0">
                <a:solidFill>
                  <a:srgbClr val="41546C"/>
                </a:solidFill>
                <a:latin typeface="Microsoft Sans Serif"/>
                <a:cs typeface="Microsoft Sans Serif"/>
              </a:rPr>
              <a:t> </a:t>
            </a:r>
            <a:r>
              <a:rPr sz="1200" dirty="0">
                <a:solidFill>
                  <a:srgbClr val="41546C"/>
                </a:solidFill>
                <a:latin typeface="Microsoft Sans Serif"/>
                <a:cs typeface="Microsoft Sans Serif"/>
              </a:rPr>
              <a:t>₽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743961" y="299973"/>
            <a:ext cx="665099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465" dirty="0">
                <a:solidFill>
                  <a:srgbClr val="394F57"/>
                </a:solidFill>
                <a:latin typeface="Palatino Linotype"/>
                <a:cs typeface="Palatino Linotype"/>
              </a:rPr>
              <a:t>Программы</a:t>
            </a:r>
            <a:r>
              <a:rPr sz="2400" b="1" spc="-145" dirty="0">
                <a:solidFill>
                  <a:srgbClr val="394F57"/>
                </a:solidFill>
                <a:latin typeface="Palatino Linotype"/>
                <a:cs typeface="Palatino Linotype"/>
              </a:rPr>
              <a:t> </a:t>
            </a:r>
            <a:r>
              <a:rPr sz="2400" b="1" spc="-415" dirty="0">
                <a:solidFill>
                  <a:srgbClr val="394F57"/>
                </a:solidFill>
                <a:latin typeface="Palatino Linotype"/>
                <a:cs typeface="Palatino Linotype"/>
              </a:rPr>
              <a:t>стимулирования</a:t>
            </a:r>
            <a:r>
              <a:rPr sz="2400" b="1" spc="-175" dirty="0">
                <a:solidFill>
                  <a:srgbClr val="394F57"/>
                </a:solidFill>
                <a:latin typeface="Palatino Linotype"/>
                <a:cs typeface="Palatino Linotype"/>
              </a:rPr>
              <a:t> </a:t>
            </a:r>
            <a:r>
              <a:rPr sz="2400" b="1" spc="-395" dirty="0">
                <a:solidFill>
                  <a:srgbClr val="394F57"/>
                </a:solidFill>
                <a:latin typeface="Palatino Linotype"/>
                <a:cs typeface="Palatino Linotype"/>
              </a:rPr>
              <a:t>кредитования</a:t>
            </a:r>
            <a:r>
              <a:rPr sz="2400" b="1" spc="-180" dirty="0">
                <a:solidFill>
                  <a:srgbClr val="394F57"/>
                </a:solidFill>
                <a:latin typeface="Palatino Linotype"/>
                <a:cs typeface="Palatino Linotype"/>
              </a:rPr>
              <a:t> </a:t>
            </a:r>
            <a:r>
              <a:rPr sz="2400" b="1" spc="-355" dirty="0">
                <a:solidFill>
                  <a:srgbClr val="394F57"/>
                </a:solidFill>
                <a:latin typeface="Palatino Linotype"/>
                <a:cs typeface="Palatino Linotype"/>
              </a:rPr>
              <a:t>субъектов</a:t>
            </a:r>
            <a:r>
              <a:rPr sz="2400" b="1" spc="-175" dirty="0">
                <a:solidFill>
                  <a:srgbClr val="394F57"/>
                </a:solidFill>
                <a:latin typeface="Palatino Linotype"/>
                <a:cs typeface="Palatino Linotype"/>
              </a:rPr>
              <a:t> </a:t>
            </a:r>
            <a:r>
              <a:rPr sz="2400" b="1" spc="-750" dirty="0">
                <a:solidFill>
                  <a:srgbClr val="394F57"/>
                </a:solidFill>
                <a:latin typeface="Palatino Linotype"/>
                <a:cs typeface="Palatino Linotype"/>
              </a:rPr>
              <a:t>МСП</a:t>
            </a:r>
            <a:endParaRPr sz="2400">
              <a:latin typeface="Palatino Linotype"/>
              <a:cs typeface="Palatino Linotype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977133" y="1382725"/>
            <a:ext cx="7601584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i="1" spc="-5" dirty="0">
                <a:latin typeface="Arial"/>
                <a:cs typeface="Arial"/>
              </a:rPr>
              <a:t>Возможность</a:t>
            </a:r>
            <a:r>
              <a:rPr sz="1200" i="1" spc="-15" dirty="0">
                <a:latin typeface="Arial"/>
                <a:cs typeface="Arial"/>
              </a:rPr>
              <a:t> </a:t>
            </a:r>
            <a:r>
              <a:rPr sz="1200" i="1" spc="-10" dirty="0">
                <a:latin typeface="Arial"/>
                <a:cs typeface="Arial"/>
              </a:rPr>
              <a:t>получить</a:t>
            </a:r>
            <a:r>
              <a:rPr sz="1200" i="1" spc="-5" dirty="0">
                <a:latin typeface="Arial"/>
                <a:cs typeface="Arial"/>
              </a:rPr>
              <a:t> </a:t>
            </a:r>
            <a:r>
              <a:rPr sz="1200" i="1" spc="-10" dirty="0">
                <a:latin typeface="Arial"/>
                <a:cs typeface="Arial"/>
              </a:rPr>
              <a:t>финансирование</a:t>
            </a:r>
            <a:r>
              <a:rPr sz="1200" i="1" spc="-25" dirty="0">
                <a:latin typeface="Arial"/>
                <a:cs typeface="Arial"/>
              </a:rPr>
              <a:t> </a:t>
            </a:r>
            <a:r>
              <a:rPr sz="1200" i="1" spc="-5" dirty="0">
                <a:latin typeface="Arial"/>
                <a:cs typeface="Arial"/>
              </a:rPr>
              <a:t>на</a:t>
            </a:r>
            <a:r>
              <a:rPr sz="1200" i="1" dirty="0">
                <a:latin typeface="Arial"/>
                <a:cs typeface="Arial"/>
              </a:rPr>
              <a:t> </a:t>
            </a:r>
            <a:r>
              <a:rPr sz="1200" i="1" spc="-10" dirty="0">
                <a:latin typeface="Arial"/>
                <a:cs typeface="Arial"/>
              </a:rPr>
              <a:t>свой</a:t>
            </a:r>
            <a:r>
              <a:rPr sz="1200" i="1" dirty="0">
                <a:latin typeface="Arial"/>
                <a:cs typeface="Arial"/>
              </a:rPr>
              <a:t> </a:t>
            </a:r>
            <a:r>
              <a:rPr sz="1200" i="1" spc="-5" dirty="0">
                <a:latin typeface="Arial"/>
                <a:cs typeface="Arial"/>
              </a:rPr>
              <a:t>проект, если </a:t>
            </a:r>
            <a:r>
              <a:rPr sz="1200" i="1" dirty="0">
                <a:latin typeface="Arial"/>
                <a:cs typeface="Arial"/>
              </a:rPr>
              <a:t>у</a:t>
            </a:r>
            <a:r>
              <a:rPr sz="1200" i="1" spc="10" dirty="0">
                <a:latin typeface="Arial"/>
                <a:cs typeface="Arial"/>
              </a:rPr>
              <a:t> </a:t>
            </a:r>
            <a:r>
              <a:rPr sz="1200" i="1" spc="-15" dirty="0">
                <a:latin typeface="Arial"/>
                <a:cs typeface="Arial"/>
              </a:rPr>
              <a:t>вас</a:t>
            </a:r>
            <a:r>
              <a:rPr sz="1200" i="1" spc="-5" dirty="0">
                <a:latin typeface="Arial"/>
                <a:cs typeface="Arial"/>
              </a:rPr>
              <a:t> не</a:t>
            </a:r>
            <a:r>
              <a:rPr sz="1200" i="1" spc="5" dirty="0">
                <a:latin typeface="Arial"/>
                <a:cs typeface="Arial"/>
              </a:rPr>
              <a:t> </a:t>
            </a:r>
            <a:r>
              <a:rPr sz="1200" i="1" spc="-10" dirty="0">
                <a:latin typeface="Arial"/>
                <a:cs typeface="Arial"/>
              </a:rPr>
              <a:t>хватает залогового</a:t>
            </a:r>
            <a:r>
              <a:rPr sz="1200" i="1" spc="-40" dirty="0">
                <a:latin typeface="Arial"/>
                <a:cs typeface="Arial"/>
              </a:rPr>
              <a:t> </a:t>
            </a:r>
            <a:r>
              <a:rPr sz="1200" i="1" spc="-10" dirty="0">
                <a:latin typeface="Arial"/>
                <a:cs typeface="Arial"/>
              </a:rPr>
              <a:t>имущества</a:t>
            </a:r>
            <a:endParaRPr sz="12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694935" y="1762506"/>
            <a:ext cx="124333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30" dirty="0">
                <a:solidFill>
                  <a:srgbClr val="546973"/>
                </a:solidFill>
                <a:latin typeface="Tahoma"/>
                <a:cs typeface="Tahoma"/>
              </a:rPr>
              <a:t>С</a:t>
            </a:r>
            <a:r>
              <a:rPr sz="1400" b="1" spc="-175" dirty="0">
                <a:solidFill>
                  <a:srgbClr val="546973"/>
                </a:solidFill>
                <a:latin typeface="Tahoma"/>
                <a:cs typeface="Tahoma"/>
              </a:rPr>
              <a:t>у</a:t>
            </a:r>
            <a:r>
              <a:rPr sz="1400" b="1" spc="-140" dirty="0">
                <a:solidFill>
                  <a:srgbClr val="546973"/>
                </a:solidFill>
                <a:latin typeface="Tahoma"/>
                <a:cs typeface="Tahoma"/>
              </a:rPr>
              <a:t>мм</a:t>
            </a:r>
            <a:r>
              <a:rPr sz="1400" b="1" spc="-100" dirty="0">
                <a:solidFill>
                  <a:srgbClr val="546973"/>
                </a:solidFill>
                <a:latin typeface="Tahoma"/>
                <a:cs typeface="Tahoma"/>
              </a:rPr>
              <a:t>а</a:t>
            </a:r>
            <a:r>
              <a:rPr sz="1400" b="1" spc="-95" dirty="0">
                <a:solidFill>
                  <a:srgbClr val="546973"/>
                </a:solidFill>
                <a:latin typeface="Tahoma"/>
                <a:cs typeface="Tahoma"/>
              </a:rPr>
              <a:t> </a:t>
            </a:r>
            <a:r>
              <a:rPr sz="1400" b="1" spc="-140" dirty="0">
                <a:solidFill>
                  <a:srgbClr val="546973"/>
                </a:solidFill>
                <a:latin typeface="Tahoma"/>
                <a:cs typeface="Tahoma"/>
              </a:rPr>
              <a:t>к</a:t>
            </a:r>
            <a:r>
              <a:rPr sz="1400" b="1" spc="-110" dirty="0">
                <a:solidFill>
                  <a:srgbClr val="546973"/>
                </a:solidFill>
                <a:latin typeface="Tahoma"/>
                <a:cs typeface="Tahoma"/>
              </a:rPr>
              <a:t>р</a:t>
            </a:r>
            <a:r>
              <a:rPr sz="1400" b="1" spc="-105" dirty="0">
                <a:solidFill>
                  <a:srgbClr val="546973"/>
                </a:solidFill>
                <a:latin typeface="Tahoma"/>
                <a:cs typeface="Tahoma"/>
              </a:rPr>
              <a:t>ед</a:t>
            </a:r>
            <a:r>
              <a:rPr sz="1400" b="1" spc="-120" dirty="0">
                <a:solidFill>
                  <a:srgbClr val="546973"/>
                </a:solidFill>
                <a:latin typeface="Tahoma"/>
                <a:cs typeface="Tahoma"/>
              </a:rPr>
              <a:t>и</a:t>
            </a:r>
            <a:r>
              <a:rPr sz="1400" b="1" spc="-145" dirty="0">
                <a:solidFill>
                  <a:srgbClr val="546973"/>
                </a:solidFill>
                <a:latin typeface="Tahoma"/>
                <a:cs typeface="Tahoma"/>
              </a:rPr>
              <a:t>т</a:t>
            </a:r>
            <a:r>
              <a:rPr sz="1400" b="1" spc="-100" dirty="0">
                <a:solidFill>
                  <a:srgbClr val="546973"/>
                </a:solidFill>
                <a:latin typeface="Tahoma"/>
                <a:cs typeface="Tahoma"/>
              </a:rPr>
              <a:t>а</a:t>
            </a:r>
            <a:endParaRPr sz="1400">
              <a:latin typeface="Tahoma"/>
              <a:cs typeface="Tahom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613147" y="2022348"/>
            <a:ext cx="1438910" cy="338455"/>
          </a:xfrm>
          <a:prstGeom prst="rect">
            <a:avLst/>
          </a:prstGeom>
          <a:solidFill>
            <a:srgbClr val="F1F1F1"/>
          </a:solidFill>
        </p:spPr>
        <p:txBody>
          <a:bodyPr vert="horz" wrap="square" lIns="0" tIns="41275" rIns="0" bIns="0" rtlCol="0">
            <a:spAutoFit/>
          </a:bodyPr>
          <a:lstStyle/>
          <a:p>
            <a:pPr marL="267335">
              <a:lnSpc>
                <a:spcPct val="100000"/>
              </a:lnSpc>
              <a:spcBef>
                <a:spcPts val="325"/>
              </a:spcBef>
            </a:pPr>
            <a:r>
              <a:rPr sz="1200" spc="-5" dirty="0">
                <a:solidFill>
                  <a:srgbClr val="41546C"/>
                </a:solidFill>
                <a:latin typeface="Microsoft Sans Serif"/>
                <a:cs typeface="Microsoft Sans Serif"/>
              </a:rPr>
              <a:t>д</a:t>
            </a:r>
            <a:r>
              <a:rPr sz="1200" dirty="0">
                <a:solidFill>
                  <a:srgbClr val="41546C"/>
                </a:solidFill>
                <a:latin typeface="Microsoft Sans Serif"/>
                <a:cs typeface="Microsoft Sans Serif"/>
              </a:rPr>
              <a:t>о</a:t>
            </a:r>
            <a:r>
              <a:rPr sz="1200" spc="20" dirty="0">
                <a:solidFill>
                  <a:srgbClr val="41546C"/>
                </a:solidFill>
                <a:latin typeface="Microsoft Sans Serif"/>
                <a:cs typeface="Microsoft Sans Serif"/>
              </a:rPr>
              <a:t> </a:t>
            </a:r>
            <a:r>
              <a:rPr sz="1600" b="1" spc="-5" dirty="0">
                <a:solidFill>
                  <a:srgbClr val="41546C"/>
                </a:solidFill>
                <a:latin typeface="Arial"/>
                <a:cs typeface="Arial"/>
              </a:rPr>
              <a:t>1</a:t>
            </a:r>
            <a:r>
              <a:rPr sz="1600" b="1" spc="-110" dirty="0">
                <a:solidFill>
                  <a:srgbClr val="41546C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41546C"/>
                </a:solidFill>
                <a:latin typeface="Microsoft Sans Serif"/>
                <a:cs typeface="Microsoft Sans Serif"/>
              </a:rPr>
              <a:t>мл</a:t>
            </a:r>
            <a:r>
              <a:rPr sz="1200" spc="-25" dirty="0">
                <a:solidFill>
                  <a:srgbClr val="41546C"/>
                </a:solidFill>
                <a:latin typeface="Microsoft Sans Serif"/>
                <a:cs typeface="Microsoft Sans Serif"/>
              </a:rPr>
              <a:t>р</a:t>
            </a:r>
            <a:r>
              <a:rPr sz="1200" dirty="0">
                <a:solidFill>
                  <a:srgbClr val="41546C"/>
                </a:solidFill>
                <a:latin typeface="Microsoft Sans Serif"/>
                <a:cs typeface="Microsoft Sans Serif"/>
              </a:rPr>
              <a:t>д </a:t>
            </a:r>
            <a:r>
              <a:rPr sz="1200" spc="15" dirty="0">
                <a:solidFill>
                  <a:srgbClr val="41546C"/>
                </a:solidFill>
                <a:latin typeface="Microsoft Sans Serif"/>
                <a:cs typeface="Microsoft Sans Serif"/>
              </a:rPr>
              <a:t> </a:t>
            </a:r>
            <a:r>
              <a:rPr sz="1200" dirty="0">
                <a:solidFill>
                  <a:srgbClr val="41546C"/>
                </a:solidFill>
                <a:latin typeface="Microsoft Sans Serif"/>
                <a:cs typeface="Microsoft Sans Serif"/>
              </a:rPr>
              <a:t>₽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253740" y="3025139"/>
            <a:ext cx="927100" cy="338455"/>
          </a:xfrm>
          <a:prstGeom prst="rect">
            <a:avLst/>
          </a:prstGeom>
          <a:solidFill>
            <a:srgbClr val="F1F1F1"/>
          </a:solidFill>
        </p:spPr>
        <p:txBody>
          <a:bodyPr vert="horz" wrap="square" lIns="0" tIns="41275" rIns="0" bIns="0" rtlCol="0">
            <a:spAutoFit/>
          </a:bodyPr>
          <a:lstStyle/>
          <a:p>
            <a:pPr marL="153670">
              <a:lnSpc>
                <a:spcPct val="100000"/>
              </a:lnSpc>
              <a:spcBef>
                <a:spcPts val="325"/>
              </a:spcBef>
            </a:pPr>
            <a:r>
              <a:rPr sz="1200" spc="-5" dirty="0">
                <a:solidFill>
                  <a:srgbClr val="545454"/>
                </a:solidFill>
                <a:latin typeface="Microsoft Sans Serif"/>
                <a:cs typeface="Microsoft Sans Serif"/>
              </a:rPr>
              <a:t>до</a:t>
            </a:r>
            <a:r>
              <a:rPr sz="1200" spc="-25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600" b="1" spc="-5" dirty="0">
                <a:solidFill>
                  <a:srgbClr val="545454"/>
                </a:solidFill>
                <a:latin typeface="Arial"/>
                <a:cs typeface="Arial"/>
              </a:rPr>
              <a:t>50%</a:t>
            </a:r>
            <a:endParaRPr sz="16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452621" y="1797812"/>
            <a:ext cx="42227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30" dirty="0">
                <a:solidFill>
                  <a:srgbClr val="546973"/>
                </a:solidFill>
                <a:latin typeface="Tahoma"/>
                <a:cs typeface="Tahoma"/>
              </a:rPr>
              <a:t>С</a:t>
            </a:r>
            <a:r>
              <a:rPr sz="1400" b="1" spc="-130" dirty="0">
                <a:solidFill>
                  <a:srgbClr val="546973"/>
                </a:solidFill>
                <a:latin typeface="Tahoma"/>
                <a:cs typeface="Tahoma"/>
              </a:rPr>
              <a:t>рок</a:t>
            </a:r>
            <a:endParaRPr sz="1400">
              <a:latin typeface="Tahoma"/>
              <a:cs typeface="Tahom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910839" y="2046732"/>
            <a:ext cx="1440180" cy="338455"/>
          </a:xfrm>
          <a:prstGeom prst="rect">
            <a:avLst/>
          </a:prstGeom>
          <a:solidFill>
            <a:srgbClr val="F1F1F1"/>
          </a:solidFill>
        </p:spPr>
        <p:txBody>
          <a:bodyPr vert="horz" wrap="square" lIns="0" tIns="40640" rIns="0" bIns="0" rtlCol="0">
            <a:spAutoFit/>
          </a:bodyPr>
          <a:lstStyle/>
          <a:p>
            <a:pPr marL="304800">
              <a:lnSpc>
                <a:spcPct val="100000"/>
              </a:lnSpc>
              <a:spcBef>
                <a:spcPts val="320"/>
              </a:spcBef>
            </a:pPr>
            <a:r>
              <a:rPr sz="1200" spc="-5" dirty="0">
                <a:solidFill>
                  <a:srgbClr val="545454"/>
                </a:solidFill>
                <a:latin typeface="Microsoft Sans Serif"/>
                <a:cs typeface="Microsoft Sans Serif"/>
              </a:rPr>
              <a:t>до </a:t>
            </a:r>
            <a:r>
              <a:rPr sz="1600" b="1" spc="-5" dirty="0">
                <a:solidFill>
                  <a:srgbClr val="545454"/>
                </a:solidFill>
                <a:latin typeface="Arial"/>
                <a:cs typeface="Arial"/>
              </a:rPr>
              <a:t>15</a:t>
            </a:r>
            <a:r>
              <a:rPr sz="1600" b="1" spc="-35" dirty="0">
                <a:solidFill>
                  <a:srgbClr val="545454"/>
                </a:solidFill>
                <a:latin typeface="Arial"/>
                <a:cs typeface="Arial"/>
              </a:rPr>
              <a:t> </a:t>
            </a:r>
            <a:r>
              <a:rPr sz="1600" b="1" spc="-25" dirty="0">
                <a:solidFill>
                  <a:srgbClr val="545454"/>
                </a:solidFill>
                <a:latin typeface="Arial"/>
                <a:cs typeface="Arial"/>
              </a:rPr>
              <a:t>лет</a:t>
            </a:r>
            <a:endParaRPr sz="16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019805" y="2730245"/>
            <a:ext cx="152654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90" dirty="0">
                <a:solidFill>
                  <a:srgbClr val="546973"/>
                </a:solidFill>
                <a:latin typeface="Tahoma"/>
                <a:cs typeface="Tahoma"/>
              </a:rPr>
              <a:t>П</a:t>
            </a:r>
            <a:r>
              <a:rPr sz="1400" b="1" spc="-114" dirty="0">
                <a:solidFill>
                  <a:srgbClr val="546973"/>
                </a:solidFill>
                <a:latin typeface="Tahoma"/>
                <a:cs typeface="Tahoma"/>
              </a:rPr>
              <a:t>о</a:t>
            </a:r>
            <a:r>
              <a:rPr sz="1400" b="1" spc="-140" dirty="0">
                <a:solidFill>
                  <a:srgbClr val="546973"/>
                </a:solidFill>
                <a:latin typeface="Tahoma"/>
                <a:cs typeface="Tahoma"/>
              </a:rPr>
              <a:t>к</a:t>
            </a:r>
            <a:r>
              <a:rPr sz="1400" b="1" spc="-125" dirty="0">
                <a:solidFill>
                  <a:srgbClr val="546973"/>
                </a:solidFill>
                <a:latin typeface="Tahoma"/>
                <a:cs typeface="Tahoma"/>
              </a:rPr>
              <a:t>рытие</a:t>
            </a:r>
            <a:r>
              <a:rPr sz="1400" b="1" spc="-110" dirty="0">
                <a:solidFill>
                  <a:srgbClr val="546973"/>
                </a:solidFill>
                <a:latin typeface="Tahoma"/>
                <a:cs typeface="Tahoma"/>
              </a:rPr>
              <a:t> </a:t>
            </a:r>
            <a:r>
              <a:rPr sz="1400" b="1" spc="-140" dirty="0">
                <a:solidFill>
                  <a:srgbClr val="546973"/>
                </a:solidFill>
                <a:latin typeface="Tahoma"/>
                <a:cs typeface="Tahoma"/>
              </a:rPr>
              <a:t>к</a:t>
            </a:r>
            <a:r>
              <a:rPr sz="1400" b="1" spc="-110" dirty="0">
                <a:solidFill>
                  <a:srgbClr val="546973"/>
                </a:solidFill>
                <a:latin typeface="Tahoma"/>
                <a:cs typeface="Tahoma"/>
              </a:rPr>
              <a:t>р</a:t>
            </a:r>
            <a:r>
              <a:rPr sz="1400" b="1" spc="-105" dirty="0">
                <a:solidFill>
                  <a:srgbClr val="546973"/>
                </a:solidFill>
                <a:latin typeface="Tahoma"/>
                <a:cs typeface="Tahoma"/>
              </a:rPr>
              <a:t>еди</a:t>
            </a:r>
            <a:r>
              <a:rPr sz="1400" b="1" spc="-145" dirty="0">
                <a:solidFill>
                  <a:srgbClr val="546973"/>
                </a:solidFill>
                <a:latin typeface="Tahoma"/>
                <a:cs typeface="Tahoma"/>
              </a:rPr>
              <a:t>т</a:t>
            </a:r>
            <a:r>
              <a:rPr sz="1400" b="1" spc="-100" dirty="0">
                <a:solidFill>
                  <a:srgbClr val="546973"/>
                </a:solidFill>
                <a:latin typeface="Tahoma"/>
                <a:cs typeface="Tahoma"/>
              </a:rPr>
              <a:t>а</a:t>
            </a:r>
            <a:endParaRPr sz="1400">
              <a:latin typeface="Tahoma"/>
              <a:cs typeface="Tahoma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936997" y="2718562"/>
            <a:ext cx="82423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25" dirty="0">
                <a:solidFill>
                  <a:srgbClr val="546973"/>
                </a:solidFill>
                <a:latin typeface="Tahoma"/>
                <a:cs typeface="Tahoma"/>
              </a:rPr>
              <a:t>К</a:t>
            </a:r>
            <a:r>
              <a:rPr sz="1400" b="1" spc="-114" dirty="0">
                <a:solidFill>
                  <a:srgbClr val="546973"/>
                </a:solidFill>
                <a:latin typeface="Tahoma"/>
                <a:cs typeface="Tahoma"/>
              </a:rPr>
              <a:t>о</a:t>
            </a:r>
            <a:r>
              <a:rPr sz="1400" b="1" spc="-130" dirty="0">
                <a:solidFill>
                  <a:srgbClr val="546973"/>
                </a:solidFill>
                <a:latin typeface="Tahoma"/>
                <a:cs typeface="Tahoma"/>
              </a:rPr>
              <a:t>м</a:t>
            </a:r>
            <a:r>
              <a:rPr sz="1400" b="1" spc="-105" dirty="0">
                <a:solidFill>
                  <a:srgbClr val="546973"/>
                </a:solidFill>
                <a:latin typeface="Tahoma"/>
                <a:cs typeface="Tahoma"/>
              </a:rPr>
              <a:t>и</a:t>
            </a:r>
            <a:r>
              <a:rPr sz="1400" b="1" spc="-55" dirty="0">
                <a:solidFill>
                  <a:srgbClr val="546973"/>
                </a:solidFill>
                <a:latin typeface="Tahoma"/>
                <a:cs typeface="Tahoma"/>
              </a:rPr>
              <a:t>с</a:t>
            </a:r>
            <a:r>
              <a:rPr sz="1400" b="1" spc="-65" dirty="0">
                <a:solidFill>
                  <a:srgbClr val="546973"/>
                </a:solidFill>
                <a:latin typeface="Tahoma"/>
                <a:cs typeface="Tahoma"/>
              </a:rPr>
              <a:t>с</a:t>
            </a:r>
            <a:r>
              <a:rPr sz="1400" b="1" spc="-105" dirty="0">
                <a:solidFill>
                  <a:srgbClr val="546973"/>
                </a:solidFill>
                <a:latin typeface="Tahoma"/>
                <a:cs typeface="Tahoma"/>
              </a:rPr>
              <a:t>и</a:t>
            </a:r>
            <a:r>
              <a:rPr sz="1400" b="1" spc="-114" dirty="0">
                <a:solidFill>
                  <a:srgbClr val="546973"/>
                </a:solidFill>
                <a:latin typeface="Tahoma"/>
                <a:cs typeface="Tahoma"/>
              </a:rPr>
              <a:t>я</a:t>
            </a:r>
            <a:endParaRPr sz="1400">
              <a:latin typeface="Tahoma"/>
              <a:cs typeface="Tahoma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863084" y="3015995"/>
            <a:ext cx="927100" cy="338455"/>
          </a:xfrm>
          <a:prstGeom prst="rect">
            <a:avLst/>
          </a:prstGeom>
          <a:solidFill>
            <a:srgbClr val="F1F1F1"/>
          </a:solidFill>
        </p:spPr>
        <p:txBody>
          <a:bodyPr vert="horz" wrap="square" lIns="0" tIns="40640" rIns="0" bIns="0" rtlCol="0">
            <a:spAutoFit/>
          </a:bodyPr>
          <a:lstStyle/>
          <a:p>
            <a:pPr marL="179070">
              <a:lnSpc>
                <a:spcPct val="100000"/>
              </a:lnSpc>
              <a:spcBef>
                <a:spcPts val="320"/>
              </a:spcBef>
            </a:pPr>
            <a:r>
              <a:rPr sz="1600" b="1" spc="-5" dirty="0">
                <a:solidFill>
                  <a:srgbClr val="545454"/>
                </a:solidFill>
                <a:latin typeface="Arial"/>
                <a:cs typeface="Arial"/>
              </a:rPr>
              <a:t>0,75%</a:t>
            </a:r>
            <a:endParaRPr sz="16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9810115" y="996137"/>
            <a:ext cx="2050414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latin typeface="Arial"/>
                <a:cs typeface="Arial"/>
              </a:rPr>
              <a:t>5</a:t>
            </a:r>
            <a:r>
              <a:rPr sz="1600" b="1" spc="-5" dirty="0">
                <a:latin typeface="Arial"/>
                <a:cs typeface="Arial"/>
              </a:rPr>
              <a:t>7</a:t>
            </a:r>
            <a:r>
              <a:rPr sz="1600" b="1" spc="-110" dirty="0">
                <a:latin typeface="Arial"/>
                <a:cs typeface="Arial"/>
              </a:rPr>
              <a:t> </a:t>
            </a:r>
            <a:r>
              <a:rPr sz="1200" spc="-45" dirty="0">
                <a:latin typeface="Microsoft Sans Serif"/>
                <a:cs typeface="Microsoft Sans Serif"/>
              </a:rPr>
              <a:t>а</a:t>
            </a:r>
            <a:r>
              <a:rPr sz="1200" spc="-40" dirty="0">
                <a:latin typeface="Microsoft Sans Serif"/>
                <a:cs typeface="Microsoft Sans Serif"/>
              </a:rPr>
              <a:t>ккр</a:t>
            </a:r>
            <a:r>
              <a:rPr sz="1200" spc="-25" dirty="0">
                <a:latin typeface="Microsoft Sans Serif"/>
                <a:cs typeface="Microsoft Sans Serif"/>
              </a:rPr>
              <a:t>е</a:t>
            </a:r>
            <a:r>
              <a:rPr sz="1200" spc="-10" dirty="0">
                <a:latin typeface="Microsoft Sans Serif"/>
                <a:cs typeface="Microsoft Sans Serif"/>
              </a:rPr>
              <a:t>д</a:t>
            </a:r>
            <a:r>
              <a:rPr sz="1200" dirty="0">
                <a:latin typeface="Microsoft Sans Serif"/>
                <a:cs typeface="Microsoft Sans Serif"/>
              </a:rPr>
              <a:t>и</a:t>
            </a:r>
            <a:r>
              <a:rPr sz="1200" spc="-15" dirty="0">
                <a:latin typeface="Microsoft Sans Serif"/>
                <a:cs typeface="Microsoft Sans Serif"/>
              </a:rPr>
              <a:t>т</a:t>
            </a:r>
            <a:r>
              <a:rPr sz="1200" spc="-10" dirty="0">
                <a:latin typeface="Microsoft Sans Serif"/>
                <a:cs typeface="Microsoft Sans Serif"/>
              </a:rPr>
              <a:t>о</a:t>
            </a:r>
            <a:r>
              <a:rPr sz="1200" spc="-15" dirty="0">
                <a:latin typeface="Microsoft Sans Serif"/>
                <a:cs typeface="Microsoft Sans Serif"/>
              </a:rPr>
              <a:t>в</a:t>
            </a:r>
            <a:r>
              <a:rPr sz="1200" spc="-10" dirty="0">
                <a:latin typeface="Microsoft Sans Serif"/>
                <a:cs typeface="Microsoft Sans Serif"/>
              </a:rPr>
              <a:t>анн</a:t>
            </a:r>
            <a:r>
              <a:rPr sz="1200" dirty="0">
                <a:latin typeface="Microsoft Sans Serif"/>
                <a:cs typeface="Microsoft Sans Serif"/>
              </a:rPr>
              <a:t>ых</a:t>
            </a:r>
            <a:r>
              <a:rPr sz="1200" spc="-25" dirty="0">
                <a:latin typeface="Microsoft Sans Serif"/>
                <a:cs typeface="Microsoft Sans Serif"/>
              </a:rPr>
              <a:t> </a:t>
            </a:r>
            <a:r>
              <a:rPr sz="1200" spc="-30" dirty="0">
                <a:latin typeface="Microsoft Sans Serif"/>
                <a:cs typeface="Microsoft Sans Serif"/>
              </a:rPr>
              <a:t>б</a:t>
            </a:r>
            <a:r>
              <a:rPr sz="1200" spc="-35" dirty="0">
                <a:latin typeface="Microsoft Sans Serif"/>
                <a:cs typeface="Microsoft Sans Serif"/>
              </a:rPr>
              <a:t>ан</a:t>
            </a:r>
            <a:r>
              <a:rPr sz="1200" spc="-15" dirty="0">
                <a:latin typeface="Microsoft Sans Serif"/>
                <a:cs typeface="Microsoft Sans Serif"/>
              </a:rPr>
              <a:t>к</a:t>
            </a:r>
            <a:r>
              <a:rPr sz="1200" spc="-5" dirty="0">
                <a:latin typeface="Microsoft Sans Serif"/>
                <a:cs typeface="Microsoft Sans Serif"/>
              </a:rPr>
              <a:t>ов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4805171" y="5484876"/>
            <a:ext cx="1143000" cy="338455"/>
          </a:xfrm>
          <a:prstGeom prst="rect">
            <a:avLst/>
          </a:prstGeom>
          <a:solidFill>
            <a:srgbClr val="F1F1F1"/>
          </a:solidFill>
        </p:spPr>
        <p:txBody>
          <a:bodyPr vert="horz" wrap="square" lIns="0" tIns="41910" rIns="0" bIns="0" rtlCol="0">
            <a:spAutoFit/>
          </a:bodyPr>
          <a:lstStyle/>
          <a:p>
            <a:pPr marL="262255">
              <a:lnSpc>
                <a:spcPct val="100000"/>
              </a:lnSpc>
              <a:spcBef>
                <a:spcPts val="330"/>
              </a:spcBef>
            </a:pPr>
            <a:r>
              <a:rPr sz="1200" spc="-5" dirty="0">
                <a:solidFill>
                  <a:srgbClr val="41546C"/>
                </a:solidFill>
                <a:latin typeface="Microsoft Sans Serif"/>
                <a:cs typeface="Microsoft Sans Serif"/>
              </a:rPr>
              <a:t>до</a:t>
            </a:r>
            <a:r>
              <a:rPr sz="1200" spc="-25" dirty="0">
                <a:solidFill>
                  <a:srgbClr val="41546C"/>
                </a:solidFill>
                <a:latin typeface="Microsoft Sans Serif"/>
                <a:cs typeface="Microsoft Sans Serif"/>
              </a:rPr>
              <a:t> </a:t>
            </a:r>
            <a:r>
              <a:rPr sz="1600" b="1" spc="-5" dirty="0">
                <a:solidFill>
                  <a:srgbClr val="41546C"/>
                </a:solidFill>
                <a:latin typeface="Arial"/>
                <a:cs typeface="Arial"/>
              </a:rPr>
              <a:t>50%</a:t>
            </a:r>
            <a:endParaRPr sz="16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610480" y="5240223"/>
            <a:ext cx="1526540" cy="240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95" dirty="0">
                <a:solidFill>
                  <a:srgbClr val="546973"/>
                </a:solidFill>
                <a:latin typeface="Tahoma"/>
                <a:cs typeface="Tahoma"/>
              </a:rPr>
              <a:t>П</a:t>
            </a:r>
            <a:r>
              <a:rPr sz="1400" b="1" spc="-114" dirty="0">
                <a:solidFill>
                  <a:srgbClr val="546973"/>
                </a:solidFill>
                <a:latin typeface="Tahoma"/>
                <a:cs typeface="Tahoma"/>
              </a:rPr>
              <a:t>о</a:t>
            </a:r>
            <a:r>
              <a:rPr sz="1400" b="1" spc="-145" dirty="0">
                <a:solidFill>
                  <a:srgbClr val="546973"/>
                </a:solidFill>
                <a:latin typeface="Tahoma"/>
                <a:cs typeface="Tahoma"/>
              </a:rPr>
              <a:t>к</a:t>
            </a:r>
            <a:r>
              <a:rPr sz="1400" b="1" spc="-160" dirty="0">
                <a:solidFill>
                  <a:srgbClr val="546973"/>
                </a:solidFill>
                <a:latin typeface="Tahoma"/>
                <a:cs typeface="Tahoma"/>
              </a:rPr>
              <a:t>ры</a:t>
            </a:r>
            <a:r>
              <a:rPr sz="1400" b="1" spc="-125" dirty="0">
                <a:solidFill>
                  <a:srgbClr val="546973"/>
                </a:solidFill>
                <a:latin typeface="Tahoma"/>
                <a:cs typeface="Tahoma"/>
              </a:rPr>
              <a:t>т</a:t>
            </a:r>
            <a:r>
              <a:rPr sz="1400" b="1" spc="-105" dirty="0">
                <a:solidFill>
                  <a:srgbClr val="546973"/>
                </a:solidFill>
                <a:latin typeface="Tahoma"/>
                <a:cs typeface="Tahoma"/>
              </a:rPr>
              <a:t>и</a:t>
            </a:r>
            <a:r>
              <a:rPr sz="1400" b="1" spc="-90" dirty="0">
                <a:solidFill>
                  <a:srgbClr val="546973"/>
                </a:solidFill>
                <a:latin typeface="Tahoma"/>
                <a:cs typeface="Tahoma"/>
              </a:rPr>
              <a:t>е</a:t>
            </a:r>
            <a:r>
              <a:rPr sz="1400" b="1" spc="-114" dirty="0">
                <a:solidFill>
                  <a:srgbClr val="546973"/>
                </a:solidFill>
                <a:latin typeface="Tahoma"/>
                <a:cs typeface="Tahoma"/>
              </a:rPr>
              <a:t> </a:t>
            </a:r>
            <a:r>
              <a:rPr sz="1400" b="1" spc="-145" dirty="0">
                <a:solidFill>
                  <a:srgbClr val="546973"/>
                </a:solidFill>
                <a:latin typeface="Tahoma"/>
                <a:cs typeface="Tahoma"/>
              </a:rPr>
              <a:t>к</a:t>
            </a:r>
            <a:r>
              <a:rPr sz="1400" b="1" spc="-105" dirty="0">
                <a:solidFill>
                  <a:srgbClr val="546973"/>
                </a:solidFill>
                <a:latin typeface="Tahoma"/>
                <a:cs typeface="Tahoma"/>
              </a:rPr>
              <a:t>р</a:t>
            </a:r>
            <a:r>
              <a:rPr sz="1400" b="1" spc="-120" dirty="0">
                <a:solidFill>
                  <a:srgbClr val="546973"/>
                </a:solidFill>
                <a:latin typeface="Tahoma"/>
                <a:cs typeface="Tahoma"/>
              </a:rPr>
              <a:t>еди</a:t>
            </a:r>
            <a:r>
              <a:rPr sz="1400" b="1" spc="-110" dirty="0">
                <a:solidFill>
                  <a:srgbClr val="546973"/>
                </a:solidFill>
                <a:latin typeface="Tahoma"/>
                <a:cs typeface="Tahoma"/>
              </a:rPr>
              <a:t>т</a:t>
            </a:r>
            <a:r>
              <a:rPr sz="1400" b="1" spc="-100" dirty="0">
                <a:solidFill>
                  <a:srgbClr val="546973"/>
                </a:solidFill>
                <a:latin typeface="Tahoma"/>
                <a:cs typeface="Tahoma"/>
              </a:rPr>
              <a:t>а</a:t>
            </a:r>
            <a:endParaRPr sz="1400">
              <a:latin typeface="Tahoma"/>
              <a:cs typeface="Tahoma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997200" y="5225541"/>
            <a:ext cx="431482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502660" algn="l"/>
              </a:tabLst>
            </a:pPr>
            <a:r>
              <a:rPr sz="1400" b="1" spc="-30" dirty="0">
                <a:solidFill>
                  <a:srgbClr val="546973"/>
                </a:solidFill>
                <a:latin typeface="Tahoma"/>
                <a:cs typeface="Tahoma"/>
              </a:rPr>
              <a:t>С</a:t>
            </a:r>
            <a:r>
              <a:rPr sz="1400" b="1" spc="-175" dirty="0">
                <a:solidFill>
                  <a:srgbClr val="546973"/>
                </a:solidFill>
                <a:latin typeface="Tahoma"/>
                <a:cs typeface="Tahoma"/>
              </a:rPr>
              <a:t>у</a:t>
            </a:r>
            <a:r>
              <a:rPr sz="1400" b="1" spc="-140" dirty="0">
                <a:solidFill>
                  <a:srgbClr val="546973"/>
                </a:solidFill>
                <a:latin typeface="Tahoma"/>
                <a:cs typeface="Tahoma"/>
              </a:rPr>
              <a:t>мм</a:t>
            </a:r>
            <a:r>
              <a:rPr sz="1400" b="1" spc="-100" dirty="0">
                <a:solidFill>
                  <a:srgbClr val="546973"/>
                </a:solidFill>
                <a:latin typeface="Tahoma"/>
                <a:cs typeface="Tahoma"/>
              </a:rPr>
              <a:t>а</a:t>
            </a:r>
            <a:r>
              <a:rPr sz="1400" b="1" spc="-95" dirty="0">
                <a:solidFill>
                  <a:srgbClr val="546973"/>
                </a:solidFill>
                <a:latin typeface="Tahoma"/>
                <a:cs typeface="Tahoma"/>
              </a:rPr>
              <a:t> </a:t>
            </a:r>
            <a:r>
              <a:rPr sz="1400" b="1" spc="-140" dirty="0">
                <a:solidFill>
                  <a:srgbClr val="546973"/>
                </a:solidFill>
                <a:latin typeface="Tahoma"/>
                <a:cs typeface="Tahoma"/>
              </a:rPr>
              <a:t>к</a:t>
            </a:r>
            <a:r>
              <a:rPr sz="1400" b="1" spc="-110" dirty="0">
                <a:solidFill>
                  <a:srgbClr val="546973"/>
                </a:solidFill>
                <a:latin typeface="Tahoma"/>
                <a:cs typeface="Tahoma"/>
              </a:rPr>
              <a:t>р</a:t>
            </a:r>
            <a:r>
              <a:rPr sz="1400" b="1" spc="-105" dirty="0">
                <a:solidFill>
                  <a:srgbClr val="546973"/>
                </a:solidFill>
                <a:latin typeface="Tahoma"/>
                <a:cs typeface="Tahoma"/>
              </a:rPr>
              <a:t>ед</a:t>
            </a:r>
            <a:r>
              <a:rPr sz="1400" b="1" spc="-120" dirty="0">
                <a:solidFill>
                  <a:srgbClr val="546973"/>
                </a:solidFill>
                <a:latin typeface="Tahoma"/>
                <a:cs typeface="Tahoma"/>
              </a:rPr>
              <a:t>и</a:t>
            </a:r>
            <a:r>
              <a:rPr sz="1400" b="1" spc="-145" dirty="0">
                <a:solidFill>
                  <a:srgbClr val="546973"/>
                </a:solidFill>
                <a:latin typeface="Tahoma"/>
                <a:cs typeface="Tahoma"/>
              </a:rPr>
              <a:t>т</a:t>
            </a:r>
            <a:r>
              <a:rPr sz="1400" b="1" spc="-100" dirty="0">
                <a:solidFill>
                  <a:srgbClr val="546973"/>
                </a:solidFill>
                <a:latin typeface="Tahoma"/>
                <a:cs typeface="Tahoma"/>
              </a:rPr>
              <a:t>а</a:t>
            </a:r>
            <a:r>
              <a:rPr sz="1400" b="1" dirty="0">
                <a:solidFill>
                  <a:srgbClr val="546973"/>
                </a:solidFill>
                <a:latin typeface="Tahoma"/>
                <a:cs typeface="Tahoma"/>
              </a:rPr>
              <a:t>	</a:t>
            </a:r>
            <a:r>
              <a:rPr sz="1400" b="1" spc="-125" dirty="0">
                <a:solidFill>
                  <a:srgbClr val="546973"/>
                </a:solidFill>
                <a:latin typeface="Tahoma"/>
                <a:cs typeface="Tahoma"/>
              </a:rPr>
              <a:t>К</a:t>
            </a:r>
            <a:r>
              <a:rPr sz="1400" b="1" spc="-114" dirty="0">
                <a:solidFill>
                  <a:srgbClr val="546973"/>
                </a:solidFill>
                <a:latin typeface="Tahoma"/>
                <a:cs typeface="Tahoma"/>
              </a:rPr>
              <a:t>о</a:t>
            </a:r>
            <a:r>
              <a:rPr sz="1400" b="1" spc="-130" dirty="0">
                <a:solidFill>
                  <a:srgbClr val="546973"/>
                </a:solidFill>
                <a:latin typeface="Tahoma"/>
                <a:cs typeface="Tahoma"/>
              </a:rPr>
              <a:t>м</a:t>
            </a:r>
            <a:r>
              <a:rPr sz="1400" b="1" spc="-105" dirty="0">
                <a:solidFill>
                  <a:srgbClr val="546973"/>
                </a:solidFill>
                <a:latin typeface="Tahoma"/>
                <a:cs typeface="Tahoma"/>
              </a:rPr>
              <a:t>и</a:t>
            </a:r>
            <a:r>
              <a:rPr sz="1400" b="1" spc="-55" dirty="0">
                <a:solidFill>
                  <a:srgbClr val="546973"/>
                </a:solidFill>
                <a:latin typeface="Tahoma"/>
                <a:cs typeface="Tahoma"/>
              </a:rPr>
              <a:t>с</a:t>
            </a:r>
            <a:r>
              <a:rPr sz="1400" b="1" spc="-65" dirty="0">
                <a:solidFill>
                  <a:srgbClr val="546973"/>
                </a:solidFill>
                <a:latin typeface="Tahoma"/>
                <a:cs typeface="Tahoma"/>
              </a:rPr>
              <a:t>с</a:t>
            </a:r>
            <a:r>
              <a:rPr sz="1400" b="1" spc="-105" dirty="0">
                <a:solidFill>
                  <a:srgbClr val="546973"/>
                </a:solidFill>
                <a:latin typeface="Tahoma"/>
                <a:cs typeface="Tahoma"/>
              </a:rPr>
              <a:t>и</a:t>
            </a:r>
            <a:r>
              <a:rPr sz="1400" b="1" spc="-114" dirty="0">
                <a:solidFill>
                  <a:srgbClr val="546973"/>
                </a:solidFill>
                <a:latin typeface="Tahoma"/>
                <a:cs typeface="Tahoma"/>
              </a:rPr>
              <a:t>я</a:t>
            </a:r>
            <a:endParaRPr sz="1400">
              <a:latin typeface="Tahoma"/>
              <a:cs typeface="Tahoma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6444996" y="5469635"/>
            <a:ext cx="927100" cy="338455"/>
          </a:xfrm>
          <a:prstGeom prst="rect">
            <a:avLst/>
          </a:prstGeom>
          <a:solidFill>
            <a:srgbClr val="F1F1F1"/>
          </a:solidFill>
        </p:spPr>
        <p:txBody>
          <a:bodyPr vert="horz" wrap="square" lIns="0" tIns="41275" rIns="0" bIns="0" rtlCol="0">
            <a:spAutoFit/>
          </a:bodyPr>
          <a:lstStyle/>
          <a:p>
            <a:pPr marL="6350" algn="ctr">
              <a:lnSpc>
                <a:spcPct val="100000"/>
              </a:lnSpc>
              <a:spcBef>
                <a:spcPts val="325"/>
              </a:spcBef>
            </a:pPr>
            <a:r>
              <a:rPr sz="1600" b="1" spc="-5" dirty="0">
                <a:solidFill>
                  <a:srgbClr val="41546C"/>
                </a:solidFill>
                <a:latin typeface="Arial"/>
                <a:cs typeface="Arial"/>
              </a:rPr>
              <a:t>0%</a:t>
            </a:r>
            <a:endParaRPr sz="16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8149590" y="5240223"/>
            <a:ext cx="422275" cy="240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30" dirty="0">
                <a:solidFill>
                  <a:srgbClr val="546973"/>
                </a:solidFill>
                <a:latin typeface="Tahoma"/>
                <a:cs typeface="Tahoma"/>
              </a:rPr>
              <a:t>С</a:t>
            </a:r>
            <a:r>
              <a:rPr sz="1400" b="1" spc="-130" dirty="0">
                <a:solidFill>
                  <a:srgbClr val="546973"/>
                </a:solidFill>
                <a:latin typeface="Tahoma"/>
                <a:cs typeface="Tahoma"/>
              </a:rPr>
              <a:t>рок</a:t>
            </a:r>
            <a:endParaRPr sz="1400">
              <a:latin typeface="Tahoma"/>
              <a:cs typeface="Tahoma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7607807" y="5489447"/>
            <a:ext cx="1440180" cy="338455"/>
          </a:xfrm>
          <a:prstGeom prst="rect">
            <a:avLst/>
          </a:prstGeom>
          <a:solidFill>
            <a:srgbClr val="F1F1F1"/>
          </a:solidFill>
        </p:spPr>
        <p:txBody>
          <a:bodyPr vert="horz" wrap="square" lIns="0" tIns="41275" rIns="0" bIns="0" rtlCol="0">
            <a:spAutoFit/>
          </a:bodyPr>
          <a:lstStyle/>
          <a:p>
            <a:pPr marL="304800">
              <a:lnSpc>
                <a:spcPct val="100000"/>
              </a:lnSpc>
              <a:spcBef>
                <a:spcPts val="325"/>
              </a:spcBef>
            </a:pPr>
            <a:r>
              <a:rPr sz="1200" spc="-5" dirty="0">
                <a:solidFill>
                  <a:srgbClr val="545454"/>
                </a:solidFill>
                <a:latin typeface="Microsoft Sans Serif"/>
                <a:cs typeface="Microsoft Sans Serif"/>
              </a:rPr>
              <a:t>до </a:t>
            </a:r>
            <a:r>
              <a:rPr sz="1600" b="1" spc="-5" dirty="0">
                <a:solidFill>
                  <a:srgbClr val="545454"/>
                </a:solidFill>
                <a:latin typeface="Arial"/>
                <a:cs typeface="Arial"/>
              </a:rPr>
              <a:t>15</a:t>
            </a:r>
            <a:r>
              <a:rPr sz="1600" b="1" spc="-35" dirty="0">
                <a:solidFill>
                  <a:srgbClr val="545454"/>
                </a:solidFill>
                <a:latin typeface="Arial"/>
                <a:cs typeface="Arial"/>
              </a:rPr>
              <a:t> </a:t>
            </a:r>
            <a:r>
              <a:rPr sz="1600" b="1" spc="-25" dirty="0">
                <a:solidFill>
                  <a:srgbClr val="545454"/>
                </a:solidFill>
                <a:latin typeface="Arial"/>
                <a:cs typeface="Arial"/>
              </a:rPr>
              <a:t>лет</a:t>
            </a:r>
            <a:endParaRPr sz="160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10104246" y="3696080"/>
            <a:ext cx="14617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latin typeface="Arial"/>
                <a:cs typeface="Arial"/>
              </a:rPr>
              <a:t>34</a:t>
            </a:r>
            <a:r>
              <a:rPr sz="1600" b="1" spc="-110" dirty="0">
                <a:latin typeface="Arial"/>
                <a:cs typeface="Arial"/>
              </a:rPr>
              <a:t> </a:t>
            </a:r>
            <a:r>
              <a:rPr sz="1200" spc="-35" dirty="0">
                <a:latin typeface="Microsoft Sans Serif"/>
                <a:cs typeface="Microsoft Sans Serif"/>
              </a:rPr>
              <a:t>б</a:t>
            </a:r>
            <a:r>
              <a:rPr sz="1200" dirty="0">
                <a:latin typeface="Microsoft Sans Serif"/>
                <a:cs typeface="Microsoft Sans Serif"/>
              </a:rPr>
              <a:t>а</a:t>
            </a:r>
            <a:r>
              <a:rPr sz="1200" spc="-50" dirty="0">
                <a:latin typeface="Microsoft Sans Serif"/>
                <a:cs typeface="Microsoft Sans Serif"/>
              </a:rPr>
              <a:t>н</a:t>
            </a:r>
            <a:r>
              <a:rPr sz="1200" spc="-20" dirty="0">
                <a:latin typeface="Microsoft Sans Serif"/>
                <a:cs typeface="Microsoft Sans Serif"/>
              </a:rPr>
              <a:t>к</a:t>
            </a:r>
            <a:r>
              <a:rPr sz="1200" spc="5" dirty="0">
                <a:latin typeface="Microsoft Sans Serif"/>
                <a:cs typeface="Microsoft Sans Serif"/>
              </a:rPr>
              <a:t>а</a:t>
            </a:r>
            <a:r>
              <a:rPr sz="1200" spc="-5" dirty="0">
                <a:latin typeface="Microsoft Sans Serif"/>
                <a:cs typeface="Microsoft Sans Serif"/>
              </a:rPr>
              <a:t>-</a:t>
            </a:r>
            <a:r>
              <a:rPr sz="1200" spc="-15" dirty="0">
                <a:latin typeface="Microsoft Sans Serif"/>
                <a:cs typeface="Microsoft Sans Serif"/>
              </a:rPr>
              <a:t>у</a:t>
            </a:r>
            <a:r>
              <a:rPr sz="1200" spc="-5" dirty="0">
                <a:latin typeface="Microsoft Sans Serif"/>
                <a:cs typeface="Microsoft Sans Serif"/>
              </a:rPr>
              <a:t>част</a:t>
            </a:r>
            <a:r>
              <a:rPr sz="1200" spc="-35" dirty="0">
                <a:latin typeface="Microsoft Sans Serif"/>
                <a:cs typeface="Microsoft Sans Serif"/>
              </a:rPr>
              <a:t>ни</a:t>
            </a:r>
            <a:r>
              <a:rPr sz="1200" spc="-5" dirty="0">
                <a:latin typeface="Microsoft Sans Serif"/>
                <a:cs typeface="Microsoft Sans Serif"/>
              </a:rPr>
              <a:t>к</a:t>
            </a:r>
            <a:r>
              <a:rPr sz="1200" dirty="0">
                <a:latin typeface="Microsoft Sans Serif"/>
                <a:cs typeface="Microsoft Sans Serif"/>
              </a:rPr>
              <a:t>а</a:t>
            </a:r>
            <a:endParaRPr sz="1200">
              <a:latin typeface="Microsoft Sans Serif"/>
              <a:cs typeface="Microsoft Sans Serif"/>
            </a:endParaRPr>
          </a:p>
        </p:txBody>
      </p:sp>
      <p:pic>
        <p:nvPicPr>
          <p:cNvPr id="36" name="object 3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087698" y="4569293"/>
            <a:ext cx="1643711" cy="1643711"/>
          </a:xfrm>
          <a:prstGeom prst="rect">
            <a:avLst/>
          </a:prstGeom>
        </p:spPr>
      </p:pic>
      <p:sp>
        <p:nvSpPr>
          <p:cNvPr id="37" name="object 37"/>
          <p:cNvSpPr txBox="1"/>
          <p:nvPr/>
        </p:nvSpPr>
        <p:spPr>
          <a:xfrm>
            <a:off x="4085971" y="6035933"/>
            <a:ext cx="2472055" cy="574040"/>
          </a:xfrm>
          <a:prstGeom prst="rect">
            <a:avLst/>
          </a:prstGeom>
        </p:spPr>
        <p:txBody>
          <a:bodyPr vert="horz" wrap="square" lIns="0" tIns="103505" rIns="0" bIns="0" rtlCol="0">
            <a:spAutoFit/>
          </a:bodyPr>
          <a:lstStyle/>
          <a:p>
            <a:pPr marL="184785" indent="-172720">
              <a:lnSpc>
                <a:spcPct val="100000"/>
              </a:lnSpc>
              <a:spcBef>
                <a:spcPts val="815"/>
              </a:spcBef>
              <a:buFont typeface="Wingdings"/>
              <a:buChar char=""/>
              <a:tabLst>
                <a:tab pos="185420" algn="l"/>
              </a:tabLst>
            </a:pPr>
            <a:r>
              <a:rPr sz="1200" spc="-5" dirty="0">
                <a:latin typeface="Microsoft Sans Serif"/>
                <a:cs typeface="Microsoft Sans Serif"/>
              </a:rPr>
              <a:t>Инвестиционные</a:t>
            </a:r>
            <a:r>
              <a:rPr sz="1200" spc="-20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цели</a:t>
            </a:r>
            <a:endParaRPr sz="1200">
              <a:latin typeface="Microsoft Sans Serif"/>
              <a:cs typeface="Microsoft Sans Serif"/>
            </a:endParaRPr>
          </a:p>
          <a:p>
            <a:pPr marL="184785" indent="-172720">
              <a:lnSpc>
                <a:spcPct val="100000"/>
              </a:lnSpc>
              <a:spcBef>
                <a:spcPts val="720"/>
              </a:spcBef>
              <a:buFont typeface="Wingdings"/>
              <a:buChar char=""/>
              <a:tabLst>
                <a:tab pos="185420" algn="l"/>
              </a:tabLst>
            </a:pPr>
            <a:r>
              <a:rPr sz="1200" spc="-10" dirty="0">
                <a:latin typeface="Microsoft Sans Serif"/>
                <a:cs typeface="Microsoft Sans Serif"/>
              </a:rPr>
              <a:t>Пополнение</a:t>
            </a:r>
            <a:r>
              <a:rPr sz="1200" spc="-20" dirty="0">
                <a:latin typeface="Microsoft Sans Serif"/>
                <a:cs typeface="Microsoft Sans Serif"/>
              </a:rPr>
              <a:t> </a:t>
            </a:r>
            <a:r>
              <a:rPr sz="1200" spc="-5" dirty="0">
                <a:latin typeface="Microsoft Sans Serif"/>
                <a:cs typeface="Microsoft Sans Serif"/>
              </a:rPr>
              <a:t>оборотных</a:t>
            </a:r>
            <a:r>
              <a:rPr sz="1200" spc="-35" dirty="0">
                <a:latin typeface="Microsoft Sans Serif"/>
                <a:cs typeface="Microsoft Sans Serif"/>
              </a:rPr>
              <a:t> </a:t>
            </a:r>
            <a:r>
              <a:rPr sz="1200" spc="-5" dirty="0">
                <a:latin typeface="Microsoft Sans Serif"/>
                <a:cs typeface="Microsoft Sans Serif"/>
              </a:rPr>
              <a:t>средств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3021583" y="6292697"/>
            <a:ext cx="45085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75" dirty="0">
                <a:solidFill>
                  <a:srgbClr val="546973"/>
                </a:solidFill>
                <a:latin typeface="Tahoma"/>
                <a:cs typeface="Tahoma"/>
              </a:rPr>
              <a:t>Ц</a:t>
            </a:r>
            <a:r>
              <a:rPr sz="1400" b="1" spc="-85" dirty="0">
                <a:solidFill>
                  <a:srgbClr val="546973"/>
                </a:solidFill>
                <a:latin typeface="Tahoma"/>
                <a:cs typeface="Tahoma"/>
              </a:rPr>
              <a:t>е</a:t>
            </a:r>
            <a:r>
              <a:rPr sz="1400" b="1" spc="-130" dirty="0">
                <a:solidFill>
                  <a:srgbClr val="546973"/>
                </a:solidFill>
                <a:latin typeface="Tahoma"/>
                <a:cs typeface="Tahoma"/>
              </a:rPr>
              <a:t>ли</a:t>
            </a:r>
            <a:endParaRPr sz="1400">
              <a:latin typeface="Tahoma"/>
              <a:cs typeface="Tahoma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6953504" y="6019596"/>
            <a:ext cx="1592580" cy="574040"/>
          </a:xfrm>
          <a:prstGeom prst="rect">
            <a:avLst/>
          </a:prstGeom>
        </p:spPr>
        <p:txBody>
          <a:bodyPr vert="horz" wrap="square" lIns="0" tIns="104139" rIns="0" bIns="0" rtlCol="0">
            <a:spAutoFit/>
          </a:bodyPr>
          <a:lstStyle/>
          <a:p>
            <a:pPr marL="184785" indent="-172720">
              <a:lnSpc>
                <a:spcPct val="100000"/>
              </a:lnSpc>
              <a:spcBef>
                <a:spcPts val="819"/>
              </a:spcBef>
              <a:buFont typeface="Wingdings"/>
              <a:buChar char=""/>
              <a:tabLst>
                <a:tab pos="185420" algn="l"/>
              </a:tabLst>
            </a:pPr>
            <a:r>
              <a:rPr sz="1200" spc="-15" dirty="0">
                <a:latin typeface="Microsoft Sans Serif"/>
                <a:cs typeface="Microsoft Sans Serif"/>
              </a:rPr>
              <a:t>Развитие</a:t>
            </a:r>
            <a:r>
              <a:rPr sz="1200" spc="-35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бизнеса</a:t>
            </a:r>
            <a:endParaRPr sz="1200">
              <a:latin typeface="Microsoft Sans Serif"/>
              <a:cs typeface="Microsoft Sans Serif"/>
            </a:endParaRPr>
          </a:p>
          <a:p>
            <a:pPr marL="184785" indent="-172720">
              <a:lnSpc>
                <a:spcPct val="100000"/>
              </a:lnSpc>
              <a:spcBef>
                <a:spcPts val="720"/>
              </a:spcBef>
              <a:buFont typeface="Wingdings"/>
              <a:buChar char=""/>
              <a:tabLst>
                <a:tab pos="185420" algn="l"/>
              </a:tabLst>
            </a:pPr>
            <a:r>
              <a:rPr sz="1200" spc="-10" dirty="0">
                <a:latin typeface="Microsoft Sans Serif"/>
                <a:cs typeface="Microsoft Sans Serif"/>
              </a:rPr>
              <a:t>Рефинансирование</a:t>
            </a:r>
            <a:endParaRPr sz="1200">
              <a:latin typeface="Microsoft Sans Serif"/>
              <a:cs typeface="Microsoft Sans Serif"/>
            </a:endParaRPr>
          </a:p>
        </p:txBody>
      </p:sp>
      <p:pic>
        <p:nvPicPr>
          <p:cNvPr id="40" name="object 4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0090216" y="1875963"/>
            <a:ext cx="1547234" cy="1548544"/>
          </a:xfrm>
          <a:prstGeom prst="rect">
            <a:avLst/>
          </a:prstGeom>
        </p:spPr>
      </p:pic>
      <p:sp>
        <p:nvSpPr>
          <p:cNvPr id="41" name="object 41"/>
          <p:cNvSpPr txBox="1"/>
          <p:nvPr/>
        </p:nvSpPr>
        <p:spPr>
          <a:xfrm>
            <a:off x="6658736" y="2053724"/>
            <a:ext cx="2667000" cy="1126490"/>
          </a:xfrm>
          <a:prstGeom prst="rect">
            <a:avLst/>
          </a:prstGeom>
        </p:spPr>
        <p:txBody>
          <a:bodyPr vert="horz" wrap="square" lIns="0" tIns="965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60"/>
              </a:spcBef>
            </a:pPr>
            <a:r>
              <a:rPr sz="1400" b="1" spc="-125" dirty="0">
                <a:solidFill>
                  <a:srgbClr val="546973"/>
                </a:solidFill>
                <a:latin typeface="Tahoma"/>
                <a:cs typeface="Tahoma"/>
              </a:rPr>
              <a:t>К</a:t>
            </a:r>
            <a:r>
              <a:rPr sz="1400" b="1" spc="-85" dirty="0">
                <a:solidFill>
                  <a:srgbClr val="546973"/>
                </a:solidFill>
                <a:latin typeface="Tahoma"/>
                <a:cs typeface="Tahoma"/>
              </a:rPr>
              <a:t>а</a:t>
            </a:r>
            <a:r>
              <a:rPr sz="1400" b="1" spc="-145" dirty="0">
                <a:solidFill>
                  <a:srgbClr val="546973"/>
                </a:solidFill>
                <a:latin typeface="Tahoma"/>
                <a:cs typeface="Tahoma"/>
              </a:rPr>
              <a:t>к</a:t>
            </a:r>
            <a:r>
              <a:rPr sz="1400" b="1" spc="-85" dirty="0">
                <a:solidFill>
                  <a:srgbClr val="546973"/>
                </a:solidFill>
                <a:latin typeface="Tahoma"/>
                <a:cs typeface="Tahoma"/>
              </a:rPr>
              <a:t> </a:t>
            </a:r>
            <a:r>
              <a:rPr sz="1400" b="1" spc="-120" dirty="0">
                <a:solidFill>
                  <a:srgbClr val="546973"/>
                </a:solidFill>
                <a:latin typeface="Tahoma"/>
                <a:cs typeface="Tahoma"/>
              </a:rPr>
              <a:t>п</a:t>
            </a:r>
            <a:r>
              <a:rPr sz="1400" b="1" spc="-145" dirty="0">
                <a:solidFill>
                  <a:srgbClr val="546973"/>
                </a:solidFill>
                <a:latin typeface="Tahoma"/>
                <a:cs typeface="Tahoma"/>
              </a:rPr>
              <a:t>олу</a:t>
            </a:r>
            <a:r>
              <a:rPr sz="1400" b="1" spc="-140" dirty="0">
                <a:solidFill>
                  <a:srgbClr val="546973"/>
                </a:solidFill>
                <a:latin typeface="Tahoma"/>
                <a:cs typeface="Tahoma"/>
              </a:rPr>
              <a:t>ч</a:t>
            </a:r>
            <a:r>
              <a:rPr sz="1400" b="1" spc="-105" dirty="0">
                <a:solidFill>
                  <a:srgbClr val="546973"/>
                </a:solidFill>
                <a:latin typeface="Tahoma"/>
                <a:cs typeface="Tahoma"/>
              </a:rPr>
              <a:t>и</a:t>
            </a:r>
            <a:r>
              <a:rPr sz="1400" b="1" spc="-145" dirty="0">
                <a:solidFill>
                  <a:srgbClr val="546973"/>
                </a:solidFill>
                <a:latin typeface="Tahoma"/>
                <a:cs typeface="Tahoma"/>
              </a:rPr>
              <a:t>т</a:t>
            </a:r>
            <a:r>
              <a:rPr sz="1400" b="1" spc="-95" dirty="0">
                <a:solidFill>
                  <a:srgbClr val="546973"/>
                </a:solidFill>
                <a:latin typeface="Tahoma"/>
                <a:cs typeface="Tahoma"/>
              </a:rPr>
              <a:t>ь:</a:t>
            </a:r>
            <a:endParaRPr sz="1400">
              <a:latin typeface="Tahoma"/>
              <a:cs typeface="Tahoma"/>
            </a:endParaRPr>
          </a:p>
          <a:p>
            <a:pPr marL="12700" marR="5080">
              <a:lnSpc>
                <a:spcPct val="100000"/>
              </a:lnSpc>
              <a:spcBef>
                <a:spcPts val="565"/>
              </a:spcBef>
            </a:pPr>
            <a:r>
              <a:rPr sz="1200" b="1" spc="-5" dirty="0">
                <a:solidFill>
                  <a:srgbClr val="181818"/>
                </a:solidFill>
                <a:latin typeface="Arial"/>
                <a:cs typeface="Arial"/>
              </a:rPr>
              <a:t>Обратиться за </a:t>
            </a:r>
            <a:r>
              <a:rPr sz="1200" b="1" spc="-10" dirty="0">
                <a:solidFill>
                  <a:srgbClr val="181818"/>
                </a:solidFill>
                <a:latin typeface="Arial"/>
                <a:cs typeface="Arial"/>
              </a:rPr>
              <a:t>кредитом </a:t>
            </a:r>
            <a:r>
              <a:rPr sz="1200" b="1" dirty="0">
                <a:solidFill>
                  <a:srgbClr val="181818"/>
                </a:solidFill>
                <a:latin typeface="Arial"/>
                <a:cs typeface="Arial"/>
              </a:rPr>
              <a:t>в </a:t>
            </a:r>
            <a:r>
              <a:rPr sz="1200" b="1" spc="-10" dirty="0">
                <a:solidFill>
                  <a:srgbClr val="181818"/>
                </a:solidFill>
                <a:latin typeface="Arial"/>
                <a:cs typeface="Arial"/>
              </a:rPr>
              <a:t>один </a:t>
            </a:r>
            <a:r>
              <a:rPr sz="1200" b="1" spc="-5" dirty="0">
                <a:solidFill>
                  <a:srgbClr val="181818"/>
                </a:solidFill>
                <a:latin typeface="Arial"/>
                <a:cs typeface="Arial"/>
              </a:rPr>
              <a:t>из </a:t>
            </a:r>
            <a:r>
              <a:rPr sz="1200" b="1" spc="-320" dirty="0">
                <a:solidFill>
                  <a:srgbClr val="181818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181818"/>
                </a:solidFill>
                <a:latin typeface="Arial"/>
                <a:cs typeface="Arial"/>
              </a:rPr>
              <a:t>банков-партнеров</a:t>
            </a:r>
            <a:r>
              <a:rPr sz="1200" spc="-10" dirty="0">
                <a:solidFill>
                  <a:srgbClr val="181818"/>
                </a:solidFill>
                <a:latin typeface="Microsoft Sans Serif"/>
                <a:cs typeface="Microsoft Sans Serif"/>
              </a:rPr>
              <a:t>,</a:t>
            </a:r>
            <a:r>
              <a:rPr sz="1200" spc="40" dirty="0">
                <a:solidFill>
                  <a:srgbClr val="181818"/>
                </a:solidFill>
                <a:latin typeface="Microsoft Sans Serif"/>
                <a:cs typeface="Microsoft Sans Serif"/>
              </a:rPr>
              <a:t> </a:t>
            </a:r>
            <a:r>
              <a:rPr sz="1200" spc="-20" dirty="0">
                <a:solidFill>
                  <a:srgbClr val="181818"/>
                </a:solidFill>
                <a:latin typeface="Microsoft Sans Serif"/>
                <a:cs typeface="Microsoft Sans Serif"/>
              </a:rPr>
              <a:t>там</a:t>
            </a:r>
            <a:r>
              <a:rPr sz="1200" spc="5" dirty="0">
                <a:solidFill>
                  <a:srgbClr val="181818"/>
                </a:solidFill>
                <a:latin typeface="Microsoft Sans Serif"/>
                <a:cs typeface="Microsoft Sans Serif"/>
              </a:rPr>
              <a:t> </a:t>
            </a:r>
            <a:r>
              <a:rPr sz="1200" spc="-25" dirty="0">
                <a:solidFill>
                  <a:srgbClr val="181818"/>
                </a:solidFill>
                <a:latin typeface="Microsoft Sans Serif"/>
                <a:cs typeface="Microsoft Sans Serif"/>
              </a:rPr>
              <a:t>же</a:t>
            </a:r>
            <a:r>
              <a:rPr sz="1200" spc="10" dirty="0">
                <a:solidFill>
                  <a:srgbClr val="181818"/>
                </a:solidFill>
                <a:latin typeface="Microsoft Sans Serif"/>
                <a:cs typeface="Microsoft Sans Serif"/>
              </a:rPr>
              <a:t> </a:t>
            </a:r>
            <a:r>
              <a:rPr sz="1200" spc="-10" dirty="0">
                <a:solidFill>
                  <a:srgbClr val="181818"/>
                </a:solidFill>
                <a:latin typeface="Microsoft Sans Serif"/>
                <a:cs typeface="Microsoft Sans Serif"/>
              </a:rPr>
              <a:t>написать </a:t>
            </a:r>
            <a:r>
              <a:rPr sz="1200" spc="-305" dirty="0">
                <a:solidFill>
                  <a:srgbClr val="181818"/>
                </a:solidFill>
                <a:latin typeface="Microsoft Sans Serif"/>
                <a:cs typeface="Microsoft Sans Serif"/>
              </a:rPr>
              <a:t> </a:t>
            </a:r>
            <a:r>
              <a:rPr sz="1200" spc="-10" dirty="0">
                <a:solidFill>
                  <a:srgbClr val="181818"/>
                </a:solidFill>
                <a:latin typeface="Microsoft Sans Serif"/>
                <a:cs typeface="Microsoft Sans Serif"/>
              </a:rPr>
              <a:t>заявление</a:t>
            </a:r>
            <a:r>
              <a:rPr sz="1200" spc="-15" dirty="0">
                <a:solidFill>
                  <a:srgbClr val="181818"/>
                </a:solidFill>
                <a:latin typeface="Microsoft Sans Serif"/>
                <a:cs typeface="Microsoft Sans Serif"/>
              </a:rPr>
              <a:t> </a:t>
            </a:r>
            <a:r>
              <a:rPr sz="1200" spc="-5" dirty="0">
                <a:solidFill>
                  <a:srgbClr val="181818"/>
                </a:solidFill>
                <a:latin typeface="Microsoft Sans Serif"/>
                <a:cs typeface="Microsoft Sans Serif"/>
              </a:rPr>
              <a:t>на</a:t>
            </a:r>
            <a:r>
              <a:rPr sz="1200" spc="5" dirty="0">
                <a:solidFill>
                  <a:srgbClr val="181818"/>
                </a:solidFill>
                <a:latin typeface="Microsoft Sans Serif"/>
                <a:cs typeface="Microsoft Sans Serif"/>
              </a:rPr>
              <a:t> </a:t>
            </a:r>
            <a:r>
              <a:rPr sz="1200" spc="-10" dirty="0">
                <a:solidFill>
                  <a:srgbClr val="181818"/>
                </a:solidFill>
                <a:latin typeface="Microsoft Sans Serif"/>
                <a:cs typeface="Microsoft Sans Serif"/>
              </a:rPr>
              <a:t>получение</a:t>
            </a:r>
            <a:r>
              <a:rPr sz="1200" spc="15" dirty="0">
                <a:solidFill>
                  <a:srgbClr val="181818"/>
                </a:solidFill>
                <a:latin typeface="Microsoft Sans Serif"/>
                <a:cs typeface="Microsoft Sans Serif"/>
              </a:rPr>
              <a:t> </a:t>
            </a:r>
            <a:r>
              <a:rPr sz="1200" spc="-10" dirty="0">
                <a:solidFill>
                  <a:srgbClr val="181818"/>
                </a:solidFill>
                <a:latin typeface="Microsoft Sans Serif"/>
                <a:cs typeface="Microsoft Sans Serif"/>
              </a:rPr>
              <a:t>гарантии </a:t>
            </a:r>
            <a:r>
              <a:rPr sz="1200" spc="-5" dirty="0">
                <a:solidFill>
                  <a:srgbClr val="181818"/>
                </a:solidFill>
                <a:latin typeface="Microsoft Sans Serif"/>
                <a:cs typeface="Microsoft Sans Serif"/>
              </a:rPr>
              <a:t> </a:t>
            </a:r>
            <a:r>
              <a:rPr sz="1200" spc="-15" dirty="0">
                <a:solidFill>
                  <a:srgbClr val="181818"/>
                </a:solidFill>
                <a:latin typeface="Microsoft Sans Serif"/>
                <a:cs typeface="Microsoft Sans Serif"/>
              </a:rPr>
              <a:t>Корпорации</a:t>
            </a:r>
            <a:r>
              <a:rPr sz="1200" spc="-25" dirty="0">
                <a:solidFill>
                  <a:srgbClr val="181818"/>
                </a:solidFill>
                <a:latin typeface="Microsoft Sans Serif"/>
                <a:cs typeface="Microsoft Sans Serif"/>
              </a:rPr>
              <a:t> </a:t>
            </a:r>
            <a:r>
              <a:rPr sz="1200" spc="-10" dirty="0">
                <a:solidFill>
                  <a:srgbClr val="181818"/>
                </a:solidFill>
                <a:latin typeface="Microsoft Sans Serif"/>
                <a:cs typeface="Microsoft Sans Serif"/>
              </a:rPr>
              <a:t>МСП.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11213592" y="1603247"/>
            <a:ext cx="520065" cy="182880"/>
          </a:xfrm>
          <a:custGeom>
            <a:avLst/>
            <a:gdLst/>
            <a:ahLst/>
            <a:cxnLst/>
            <a:rect l="l" t="t" r="r" b="b"/>
            <a:pathLst>
              <a:path w="520065" h="182880">
                <a:moveTo>
                  <a:pt x="519683" y="0"/>
                </a:moveTo>
                <a:lnTo>
                  <a:pt x="0" y="0"/>
                </a:lnTo>
                <a:lnTo>
                  <a:pt x="259841" y="182879"/>
                </a:lnTo>
                <a:lnTo>
                  <a:pt x="519683" y="0"/>
                </a:lnTo>
                <a:close/>
              </a:path>
            </a:pathLst>
          </a:custGeom>
          <a:solidFill>
            <a:srgbClr val="45A09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11215116" y="4303776"/>
            <a:ext cx="520065" cy="184785"/>
          </a:xfrm>
          <a:custGeom>
            <a:avLst/>
            <a:gdLst/>
            <a:ahLst/>
            <a:cxnLst/>
            <a:rect l="l" t="t" r="r" b="b"/>
            <a:pathLst>
              <a:path w="520065" h="184785">
                <a:moveTo>
                  <a:pt x="519683" y="0"/>
                </a:moveTo>
                <a:lnTo>
                  <a:pt x="0" y="0"/>
                </a:lnTo>
                <a:lnTo>
                  <a:pt x="259841" y="184404"/>
                </a:lnTo>
                <a:lnTo>
                  <a:pt x="519683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 txBox="1"/>
          <p:nvPr/>
        </p:nvSpPr>
        <p:spPr>
          <a:xfrm>
            <a:off x="12003175" y="2687436"/>
            <a:ext cx="152400" cy="365823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050"/>
              </a:lnSpc>
            </a:pP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Информация</a:t>
            </a:r>
            <a:r>
              <a:rPr sz="1000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в</a:t>
            </a:r>
            <a:r>
              <a:rPr sz="1000" spc="10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презентации</a:t>
            </a:r>
            <a:r>
              <a:rPr sz="1000" spc="30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актуальна</a:t>
            </a:r>
            <a:r>
              <a:rPr sz="1000" spc="10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по</a:t>
            </a:r>
            <a:r>
              <a:rPr sz="1000" spc="5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состоянию</a:t>
            </a:r>
            <a:r>
              <a:rPr sz="1000" spc="35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на</a:t>
            </a:r>
            <a:r>
              <a:rPr sz="1000" spc="5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01.03.2024</a:t>
            </a:r>
            <a:endParaRPr sz="1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1820" y="459993"/>
            <a:ext cx="210756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35" dirty="0">
                <a:solidFill>
                  <a:srgbClr val="FFFFFF"/>
                </a:solidFill>
                <a:latin typeface="Cambria"/>
                <a:cs typeface="Cambria"/>
              </a:rPr>
              <a:t>Ко</a:t>
            </a:r>
            <a:r>
              <a:rPr sz="2800" spc="-509" dirty="0">
                <a:solidFill>
                  <a:srgbClr val="FFFFFF"/>
                </a:solidFill>
                <a:latin typeface="Cambria"/>
                <a:cs typeface="Cambria"/>
              </a:rPr>
              <a:t>р</a:t>
            </a:r>
            <a:r>
              <a:rPr sz="2800" spc="-515" dirty="0">
                <a:solidFill>
                  <a:srgbClr val="FFFFFF"/>
                </a:solidFill>
                <a:latin typeface="Cambria"/>
                <a:cs typeface="Cambria"/>
              </a:rPr>
              <a:t>по</a:t>
            </a:r>
            <a:r>
              <a:rPr sz="2800" spc="-520" dirty="0">
                <a:solidFill>
                  <a:srgbClr val="FFFFFF"/>
                </a:solidFill>
                <a:latin typeface="Cambria"/>
                <a:cs typeface="Cambria"/>
              </a:rPr>
              <a:t>р</a:t>
            </a:r>
            <a:r>
              <a:rPr sz="2800" spc="-475" dirty="0">
                <a:solidFill>
                  <a:srgbClr val="FFFFFF"/>
                </a:solidFill>
                <a:latin typeface="Cambria"/>
                <a:cs typeface="Cambria"/>
              </a:rPr>
              <a:t>ац</a:t>
            </a:r>
            <a:r>
              <a:rPr sz="2800" spc="-515" dirty="0">
                <a:solidFill>
                  <a:srgbClr val="FFFFFF"/>
                </a:solidFill>
                <a:latin typeface="Cambria"/>
                <a:cs typeface="Cambria"/>
              </a:rPr>
              <a:t>и</a:t>
            </a:r>
            <a:r>
              <a:rPr sz="2800" spc="-484" dirty="0">
                <a:solidFill>
                  <a:srgbClr val="FFFFFF"/>
                </a:solidFill>
                <a:latin typeface="Cambria"/>
                <a:cs typeface="Cambria"/>
              </a:rPr>
              <a:t>я</a:t>
            </a:r>
            <a:r>
              <a:rPr sz="2800" spc="-13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800" spc="-565" dirty="0">
                <a:solidFill>
                  <a:srgbClr val="FFFFFF"/>
                </a:solidFill>
                <a:latin typeface="Cambria"/>
                <a:cs typeface="Cambria"/>
              </a:rPr>
              <a:t>МСП</a:t>
            </a:r>
            <a:endParaRPr sz="2800">
              <a:latin typeface="Cambria"/>
              <a:cs typeface="Cambr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4797" y="3815841"/>
            <a:ext cx="162623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spc="-50" dirty="0">
                <a:solidFill>
                  <a:srgbClr val="FFFFFF"/>
                </a:solidFill>
                <a:latin typeface="Microsoft Sans Serif"/>
                <a:cs typeface="Microsoft Sans Serif"/>
              </a:rPr>
              <a:t>Куда </a:t>
            </a:r>
            <a:r>
              <a:rPr sz="1400" spc="-5" dirty="0">
                <a:solidFill>
                  <a:srgbClr val="FFFFFF"/>
                </a:solidFill>
                <a:latin typeface="Microsoft Sans Serif"/>
                <a:cs typeface="Microsoft Sans Serif"/>
              </a:rPr>
              <a:t>обратиться </a:t>
            </a:r>
            <a:r>
              <a:rPr sz="1400" spc="-30" dirty="0">
                <a:solidFill>
                  <a:srgbClr val="FFFFFF"/>
                </a:solidFill>
                <a:latin typeface="Microsoft Sans Serif"/>
                <a:cs typeface="Microsoft Sans Serif"/>
              </a:rPr>
              <a:t>за </a:t>
            </a:r>
            <a:r>
              <a:rPr sz="1400" spc="-36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400" spc="-20" dirty="0">
                <a:solidFill>
                  <a:srgbClr val="FFFFFF"/>
                </a:solidFill>
                <a:latin typeface="Microsoft Sans Serif"/>
                <a:cs typeface="Microsoft Sans Serif"/>
              </a:rPr>
              <a:t>консультацией:</a:t>
            </a:r>
            <a:endParaRPr sz="1400">
              <a:latin typeface="Microsoft Sans Serif"/>
              <a:cs typeface="Microsoft Sans Serif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18338" y="1371980"/>
            <a:ext cx="2025650" cy="1489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635" algn="ctr">
              <a:lnSpc>
                <a:spcPct val="100000"/>
              </a:lnSpc>
              <a:spcBef>
                <a:spcPts val="100"/>
              </a:spcBef>
            </a:pPr>
            <a:r>
              <a:rPr sz="2400" b="1" spc="-420" dirty="0">
                <a:solidFill>
                  <a:srgbClr val="FFFFFF"/>
                </a:solidFill>
                <a:latin typeface="Cambria"/>
                <a:cs typeface="Cambria"/>
              </a:rPr>
              <a:t>гарантии</a:t>
            </a:r>
            <a:r>
              <a:rPr sz="2400" b="1" spc="-95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400" b="1" spc="-285" dirty="0">
                <a:solidFill>
                  <a:srgbClr val="FFFFFF"/>
                </a:solidFill>
                <a:latin typeface="Cambria"/>
                <a:cs typeface="Cambria"/>
              </a:rPr>
              <a:t>и  </a:t>
            </a:r>
            <a:r>
              <a:rPr sz="2400" b="1" spc="-395" dirty="0">
                <a:solidFill>
                  <a:srgbClr val="FFFFFF"/>
                </a:solidFill>
                <a:latin typeface="Cambria"/>
                <a:cs typeface="Cambria"/>
              </a:rPr>
              <a:t>поручительства </a:t>
            </a:r>
            <a:r>
              <a:rPr sz="2400" b="1" spc="-39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400" b="1" spc="-375" dirty="0">
                <a:solidFill>
                  <a:srgbClr val="FFFFFF"/>
                </a:solidFill>
                <a:latin typeface="Cambria"/>
                <a:cs typeface="Cambria"/>
              </a:rPr>
              <a:t>перед</a:t>
            </a:r>
            <a:r>
              <a:rPr sz="2400" b="1" spc="-10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400" b="1" spc="-415" dirty="0">
                <a:solidFill>
                  <a:srgbClr val="FFFFFF"/>
                </a:solidFill>
                <a:latin typeface="Cambria"/>
                <a:cs typeface="Cambria"/>
              </a:rPr>
              <a:t>банками</a:t>
            </a:r>
            <a:r>
              <a:rPr sz="2400" b="1" spc="-114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400" b="1" spc="-300" dirty="0">
                <a:solidFill>
                  <a:srgbClr val="FFFFFF"/>
                </a:solidFill>
                <a:latin typeface="Cambria"/>
                <a:cs typeface="Cambria"/>
              </a:rPr>
              <a:t>по  </a:t>
            </a:r>
            <a:r>
              <a:rPr sz="2400" b="1" spc="-415" dirty="0">
                <a:solidFill>
                  <a:srgbClr val="FFFFFF"/>
                </a:solidFill>
                <a:latin typeface="Cambria"/>
                <a:cs typeface="Cambria"/>
              </a:rPr>
              <a:t>креди</a:t>
            </a:r>
            <a:r>
              <a:rPr sz="2400" b="1" spc="-380" dirty="0">
                <a:solidFill>
                  <a:srgbClr val="FFFFFF"/>
                </a:solidFill>
                <a:latin typeface="Cambria"/>
                <a:cs typeface="Cambria"/>
              </a:rPr>
              <a:t>т</a:t>
            </a:r>
            <a:r>
              <a:rPr sz="2400" b="1" spc="-390" dirty="0">
                <a:solidFill>
                  <a:srgbClr val="FFFFFF"/>
                </a:solidFill>
                <a:latin typeface="Cambria"/>
                <a:cs typeface="Cambria"/>
              </a:rPr>
              <a:t>ам</a:t>
            </a:r>
            <a:r>
              <a:rPr sz="2400" b="1" spc="-10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400" b="1" spc="-350" dirty="0">
                <a:solidFill>
                  <a:srgbClr val="FFFFFF"/>
                </a:solidFill>
                <a:latin typeface="Cambria"/>
                <a:cs typeface="Cambria"/>
              </a:rPr>
              <a:t>д</a:t>
            </a:r>
            <a:r>
              <a:rPr sz="2400" b="1" spc="-370" dirty="0">
                <a:solidFill>
                  <a:srgbClr val="FFFFFF"/>
                </a:solidFill>
                <a:latin typeface="Cambria"/>
                <a:cs typeface="Cambria"/>
              </a:rPr>
              <a:t>л</a:t>
            </a:r>
            <a:r>
              <a:rPr sz="2400" b="1" spc="-415" dirty="0">
                <a:solidFill>
                  <a:srgbClr val="FFFFFF"/>
                </a:solidFill>
                <a:latin typeface="Cambria"/>
                <a:cs typeface="Cambria"/>
              </a:rPr>
              <a:t>я</a:t>
            </a:r>
            <a:r>
              <a:rPr sz="2400" b="1" spc="-9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400" b="1" spc="-540" dirty="0">
                <a:solidFill>
                  <a:srgbClr val="FFFFFF"/>
                </a:solidFill>
                <a:latin typeface="Cambria"/>
                <a:cs typeface="Cambria"/>
              </a:rPr>
              <a:t>М</a:t>
            </a:r>
            <a:r>
              <a:rPr sz="2400" b="1" spc="-375" dirty="0">
                <a:solidFill>
                  <a:srgbClr val="FFFFFF"/>
                </a:solidFill>
                <a:latin typeface="Cambria"/>
                <a:cs typeface="Cambria"/>
              </a:rPr>
              <a:t>С</a:t>
            </a:r>
            <a:r>
              <a:rPr sz="2400" b="1" spc="-540" dirty="0">
                <a:solidFill>
                  <a:srgbClr val="FFFFFF"/>
                </a:solidFill>
                <a:latin typeface="Cambria"/>
                <a:cs typeface="Cambria"/>
              </a:rPr>
              <a:t>П</a:t>
            </a:r>
            <a:endParaRPr sz="2400">
              <a:latin typeface="Cambria"/>
              <a:cs typeface="Cambria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23444" y="1124711"/>
            <a:ext cx="2241550" cy="5617845"/>
            <a:chOff x="123444" y="1124711"/>
            <a:chExt cx="2241550" cy="5617845"/>
          </a:xfrm>
        </p:grpSpPr>
        <p:sp>
          <p:nvSpPr>
            <p:cNvPr id="6" name="object 6"/>
            <p:cNvSpPr/>
            <p:nvPr/>
          </p:nvSpPr>
          <p:spPr>
            <a:xfrm>
              <a:off x="123444" y="1132331"/>
              <a:ext cx="2241550" cy="0"/>
            </a:xfrm>
            <a:custGeom>
              <a:avLst/>
              <a:gdLst/>
              <a:ahLst/>
              <a:cxnLst/>
              <a:rect l="l" t="t" r="r" b="b"/>
              <a:pathLst>
                <a:path w="2241550">
                  <a:moveTo>
                    <a:pt x="0" y="0"/>
                  </a:moveTo>
                  <a:lnTo>
                    <a:pt x="2241169" y="0"/>
                  </a:lnTo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805939" y="4405883"/>
              <a:ext cx="356870" cy="114300"/>
            </a:xfrm>
            <a:custGeom>
              <a:avLst/>
              <a:gdLst/>
              <a:ahLst/>
              <a:cxnLst/>
              <a:rect l="l" t="t" r="r" b="b"/>
              <a:pathLst>
                <a:path w="356869" h="114300">
                  <a:moveTo>
                    <a:pt x="356616" y="0"/>
                  </a:moveTo>
                  <a:lnTo>
                    <a:pt x="0" y="0"/>
                  </a:lnTo>
                  <a:lnTo>
                    <a:pt x="178308" y="114300"/>
                  </a:lnTo>
                  <a:lnTo>
                    <a:pt x="35661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6596" y="4664962"/>
              <a:ext cx="2077212" cy="2077212"/>
            </a:xfrm>
            <a:prstGeom prst="rect">
              <a:avLst/>
            </a:prstGeom>
          </p:spPr>
        </p:pic>
      </p:grpSp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649711" y="178307"/>
            <a:ext cx="1266444" cy="661416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2743961" y="299973"/>
            <a:ext cx="665099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465" dirty="0">
                <a:solidFill>
                  <a:srgbClr val="394F57"/>
                </a:solidFill>
                <a:latin typeface="Palatino Linotype"/>
                <a:cs typeface="Palatino Linotype"/>
              </a:rPr>
              <a:t>Программы</a:t>
            </a:r>
            <a:r>
              <a:rPr sz="2400" b="1" spc="-145" dirty="0">
                <a:solidFill>
                  <a:srgbClr val="394F57"/>
                </a:solidFill>
                <a:latin typeface="Palatino Linotype"/>
                <a:cs typeface="Palatino Linotype"/>
              </a:rPr>
              <a:t> </a:t>
            </a:r>
            <a:r>
              <a:rPr sz="2400" b="1" spc="-415" dirty="0">
                <a:solidFill>
                  <a:srgbClr val="394F57"/>
                </a:solidFill>
                <a:latin typeface="Palatino Linotype"/>
                <a:cs typeface="Palatino Linotype"/>
              </a:rPr>
              <a:t>стимулирования</a:t>
            </a:r>
            <a:r>
              <a:rPr sz="2400" b="1" spc="-175" dirty="0">
                <a:solidFill>
                  <a:srgbClr val="394F57"/>
                </a:solidFill>
                <a:latin typeface="Palatino Linotype"/>
                <a:cs typeface="Palatino Linotype"/>
              </a:rPr>
              <a:t> </a:t>
            </a:r>
            <a:r>
              <a:rPr sz="2400" b="1" spc="-395" dirty="0">
                <a:solidFill>
                  <a:srgbClr val="394F57"/>
                </a:solidFill>
                <a:latin typeface="Palatino Linotype"/>
                <a:cs typeface="Palatino Linotype"/>
              </a:rPr>
              <a:t>кредитования</a:t>
            </a:r>
            <a:r>
              <a:rPr sz="2400" b="1" spc="-180" dirty="0">
                <a:solidFill>
                  <a:srgbClr val="394F57"/>
                </a:solidFill>
                <a:latin typeface="Palatino Linotype"/>
                <a:cs typeface="Palatino Linotype"/>
              </a:rPr>
              <a:t> </a:t>
            </a:r>
            <a:r>
              <a:rPr sz="2400" b="1" spc="-355" dirty="0">
                <a:solidFill>
                  <a:srgbClr val="394F57"/>
                </a:solidFill>
                <a:latin typeface="Palatino Linotype"/>
                <a:cs typeface="Palatino Linotype"/>
              </a:rPr>
              <a:t>субъектов</a:t>
            </a:r>
            <a:r>
              <a:rPr sz="2400" b="1" spc="-175" dirty="0">
                <a:solidFill>
                  <a:srgbClr val="394F57"/>
                </a:solidFill>
                <a:latin typeface="Palatino Linotype"/>
                <a:cs typeface="Palatino Linotype"/>
              </a:rPr>
              <a:t> </a:t>
            </a:r>
            <a:r>
              <a:rPr sz="2400" b="1" spc="-750" dirty="0">
                <a:solidFill>
                  <a:srgbClr val="394F57"/>
                </a:solidFill>
                <a:latin typeface="Palatino Linotype"/>
                <a:cs typeface="Palatino Linotype"/>
              </a:rPr>
              <a:t>МСП</a:t>
            </a:r>
            <a:endParaRPr sz="2400">
              <a:latin typeface="Palatino Linotype"/>
              <a:cs typeface="Palatino Linotype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816351" y="1126236"/>
            <a:ext cx="3028315" cy="498475"/>
          </a:xfrm>
          <a:custGeom>
            <a:avLst/>
            <a:gdLst/>
            <a:ahLst/>
            <a:cxnLst/>
            <a:rect l="l" t="t" r="r" b="b"/>
            <a:pathLst>
              <a:path w="3028315" h="498475">
                <a:moveTo>
                  <a:pt x="2945130" y="0"/>
                </a:moveTo>
                <a:lnTo>
                  <a:pt x="83058" y="0"/>
                </a:lnTo>
                <a:lnTo>
                  <a:pt x="50738" y="6530"/>
                </a:lnTo>
                <a:lnTo>
                  <a:pt x="24336" y="24336"/>
                </a:lnTo>
                <a:lnTo>
                  <a:pt x="6530" y="50738"/>
                </a:lnTo>
                <a:lnTo>
                  <a:pt x="0" y="83058"/>
                </a:lnTo>
                <a:lnTo>
                  <a:pt x="0" y="415289"/>
                </a:lnTo>
                <a:lnTo>
                  <a:pt x="6530" y="447609"/>
                </a:lnTo>
                <a:lnTo>
                  <a:pt x="24336" y="474011"/>
                </a:lnTo>
                <a:lnTo>
                  <a:pt x="50738" y="491817"/>
                </a:lnTo>
                <a:lnTo>
                  <a:pt x="83058" y="498348"/>
                </a:lnTo>
                <a:lnTo>
                  <a:pt x="2945130" y="498348"/>
                </a:lnTo>
                <a:lnTo>
                  <a:pt x="2977449" y="491817"/>
                </a:lnTo>
                <a:lnTo>
                  <a:pt x="3003851" y="474011"/>
                </a:lnTo>
                <a:lnTo>
                  <a:pt x="3021657" y="447609"/>
                </a:lnTo>
                <a:lnTo>
                  <a:pt x="3028188" y="415289"/>
                </a:lnTo>
                <a:lnTo>
                  <a:pt x="3028188" y="83058"/>
                </a:lnTo>
                <a:lnTo>
                  <a:pt x="3021657" y="50738"/>
                </a:lnTo>
                <a:lnTo>
                  <a:pt x="3003851" y="24336"/>
                </a:lnTo>
                <a:lnTo>
                  <a:pt x="2977449" y="6530"/>
                </a:lnTo>
                <a:lnTo>
                  <a:pt x="2945130" y="0"/>
                </a:lnTo>
                <a:close/>
              </a:path>
            </a:pathLst>
          </a:custGeom>
          <a:solidFill>
            <a:srgbClr val="F9824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2919476" y="1210817"/>
            <a:ext cx="18288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41546C"/>
                </a:solidFill>
                <a:latin typeface="Calibri"/>
                <a:cs typeface="Calibri"/>
              </a:rPr>
              <a:t>Льготные</a:t>
            </a:r>
            <a:r>
              <a:rPr sz="1800" spc="-40" dirty="0">
                <a:solidFill>
                  <a:srgbClr val="41546C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1546C"/>
                </a:solidFill>
                <a:latin typeface="Calibri"/>
                <a:cs typeface="Calibri"/>
              </a:rPr>
              <a:t>кредиты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254502" y="1610105"/>
            <a:ext cx="8315325" cy="0"/>
          </a:xfrm>
          <a:custGeom>
            <a:avLst/>
            <a:gdLst/>
            <a:ahLst/>
            <a:cxnLst/>
            <a:rect l="l" t="t" r="r" b="b"/>
            <a:pathLst>
              <a:path w="8315325">
                <a:moveTo>
                  <a:pt x="0" y="0"/>
                </a:moveTo>
                <a:lnTo>
                  <a:pt x="8315325" y="0"/>
                </a:lnTo>
              </a:path>
            </a:pathLst>
          </a:custGeom>
          <a:ln w="22860">
            <a:solidFill>
              <a:srgbClr val="F982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4" name="object 14"/>
          <p:cNvGrpSpPr/>
          <p:nvPr/>
        </p:nvGrpSpPr>
        <p:grpSpPr>
          <a:xfrm>
            <a:off x="2994660" y="1813560"/>
            <a:ext cx="4479290" cy="2345690"/>
            <a:chOff x="2994660" y="1813560"/>
            <a:chExt cx="4479290" cy="2345690"/>
          </a:xfrm>
        </p:grpSpPr>
        <p:sp>
          <p:nvSpPr>
            <p:cNvPr id="15" name="object 15"/>
            <p:cNvSpPr/>
            <p:nvPr/>
          </p:nvSpPr>
          <p:spPr>
            <a:xfrm>
              <a:off x="3000756" y="2138172"/>
              <a:ext cx="4467225" cy="2014855"/>
            </a:xfrm>
            <a:custGeom>
              <a:avLst/>
              <a:gdLst/>
              <a:ahLst/>
              <a:cxnLst/>
              <a:rect l="l" t="t" r="r" b="b"/>
              <a:pathLst>
                <a:path w="4467225" h="2014854">
                  <a:moveTo>
                    <a:pt x="0" y="335788"/>
                  </a:moveTo>
                  <a:lnTo>
                    <a:pt x="3641" y="286174"/>
                  </a:lnTo>
                  <a:lnTo>
                    <a:pt x="14219" y="238819"/>
                  </a:lnTo>
                  <a:lnTo>
                    <a:pt x="31213" y="194241"/>
                  </a:lnTo>
                  <a:lnTo>
                    <a:pt x="54105" y="152961"/>
                  </a:lnTo>
                  <a:lnTo>
                    <a:pt x="82373" y="115498"/>
                  </a:lnTo>
                  <a:lnTo>
                    <a:pt x="115498" y="82373"/>
                  </a:lnTo>
                  <a:lnTo>
                    <a:pt x="152961" y="54105"/>
                  </a:lnTo>
                  <a:lnTo>
                    <a:pt x="194241" y="31213"/>
                  </a:lnTo>
                  <a:lnTo>
                    <a:pt x="238819" y="14219"/>
                  </a:lnTo>
                  <a:lnTo>
                    <a:pt x="286174" y="3641"/>
                  </a:lnTo>
                  <a:lnTo>
                    <a:pt x="335788" y="0"/>
                  </a:lnTo>
                  <a:lnTo>
                    <a:pt x="4131055" y="0"/>
                  </a:lnTo>
                  <a:lnTo>
                    <a:pt x="4180669" y="3641"/>
                  </a:lnTo>
                  <a:lnTo>
                    <a:pt x="4228024" y="14219"/>
                  </a:lnTo>
                  <a:lnTo>
                    <a:pt x="4272602" y="31213"/>
                  </a:lnTo>
                  <a:lnTo>
                    <a:pt x="4313882" y="54105"/>
                  </a:lnTo>
                  <a:lnTo>
                    <a:pt x="4351345" y="82373"/>
                  </a:lnTo>
                  <a:lnTo>
                    <a:pt x="4384470" y="115498"/>
                  </a:lnTo>
                  <a:lnTo>
                    <a:pt x="4412738" y="152961"/>
                  </a:lnTo>
                  <a:lnTo>
                    <a:pt x="4435630" y="194241"/>
                  </a:lnTo>
                  <a:lnTo>
                    <a:pt x="4452624" y="238819"/>
                  </a:lnTo>
                  <a:lnTo>
                    <a:pt x="4463202" y="286174"/>
                  </a:lnTo>
                  <a:lnTo>
                    <a:pt x="4466844" y="335788"/>
                  </a:lnTo>
                  <a:lnTo>
                    <a:pt x="4466844" y="1678939"/>
                  </a:lnTo>
                  <a:lnTo>
                    <a:pt x="4463202" y="1728553"/>
                  </a:lnTo>
                  <a:lnTo>
                    <a:pt x="4452624" y="1775908"/>
                  </a:lnTo>
                  <a:lnTo>
                    <a:pt x="4435630" y="1820486"/>
                  </a:lnTo>
                  <a:lnTo>
                    <a:pt x="4412738" y="1861766"/>
                  </a:lnTo>
                  <a:lnTo>
                    <a:pt x="4384470" y="1899229"/>
                  </a:lnTo>
                  <a:lnTo>
                    <a:pt x="4351345" y="1932354"/>
                  </a:lnTo>
                  <a:lnTo>
                    <a:pt x="4313882" y="1960622"/>
                  </a:lnTo>
                  <a:lnTo>
                    <a:pt x="4272602" y="1983514"/>
                  </a:lnTo>
                  <a:lnTo>
                    <a:pt x="4228024" y="2000508"/>
                  </a:lnTo>
                  <a:lnTo>
                    <a:pt x="4180669" y="2011086"/>
                  </a:lnTo>
                  <a:lnTo>
                    <a:pt x="4131055" y="2014727"/>
                  </a:lnTo>
                  <a:lnTo>
                    <a:pt x="335788" y="2014727"/>
                  </a:lnTo>
                  <a:lnTo>
                    <a:pt x="286174" y="2011086"/>
                  </a:lnTo>
                  <a:lnTo>
                    <a:pt x="238819" y="2000508"/>
                  </a:lnTo>
                  <a:lnTo>
                    <a:pt x="194241" y="1983514"/>
                  </a:lnTo>
                  <a:lnTo>
                    <a:pt x="152961" y="1960622"/>
                  </a:lnTo>
                  <a:lnTo>
                    <a:pt x="115498" y="1932354"/>
                  </a:lnTo>
                  <a:lnTo>
                    <a:pt x="82373" y="1899229"/>
                  </a:lnTo>
                  <a:lnTo>
                    <a:pt x="54105" y="1861766"/>
                  </a:lnTo>
                  <a:lnTo>
                    <a:pt x="31213" y="1820486"/>
                  </a:lnTo>
                  <a:lnTo>
                    <a:pt x="14219" y="1775908"/>
                  </a:lnTo>
                  <a:lnTo>
                    <a:pt x="3641" y="1728553"/>
                  </a:lnTo>
                  <a:lnTo>
                    <a:pt x="0" y="1678939"/>
                  </a:lnTo>
                  <a:lnTo>
                    <a:pt x="0" y="335788"/>
                  </a:lnTo>
                  <a:close/>
                </a:path>
              </a:pathLst>
            </a:custGeom>
            <a:ln w="12192">
              <a:solidFill>
                <a:srgbClr val="41546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3407664" y="1813559"/>
              <a:ext cx="2546985" cy="523240"/>
            </a:xfrm>
            <a:custGeom>
              <a:avLst/>
              <a:gdLst/>
              <a:ahLst/>
              <a:cxnLst/>
              <a:rect l="l" t="t" r="r" b="b"/>
              <a:pathLst>
                <a:path w="2546985" h="523239">
                  <a:moveTo>
                    <a:pt x="419100" y="261366"/>
                  </a:moveTo>
                  <a:lnTo>
                    <a:pt x="414832" y="208686"/>
                  </a:lnTo>
                  <a:lnTo>
                    <a:pt x="402615" y="159613"/>
                  </a:lnTo>
                  <a:lnTo>
                    <a:pt x="383298" y="115214"/>
                  </a:lnTo>
                  <a:lnTo>
                    <a:pt x="357708" y="76542"/>
                  </a:lnTo>
                  <a:lnTo>
                    <a:pt x="326694" y="44627"/>
                  </a:lnTo>
                  <a:lnTo>
                    <a:pt x="291096" y="20535"/>
                  </a:lnTo>
                  <a:lnTo>
                    <a:pt x="251764" y="5308"/>
                  </a:lnTo>
                  <a:lnTo>
                    <a:pt x="209550" y="0"/>
                  </a:lnTo>
                  <a:lnTo>
                    <a:pt x="167322" y="5308"/>
                  </a:lnTo>
                  <a:lnTo>
                    <a:pt x="127990" y="20535"/>
                  </a:lnTo>
                  <a:lnTo>
                    <a:pt x="92392" y="44627"/>
                  </a:lnTo>
                  <a:lnTo>
                    <a:pt x="61379" y="76542"/>
                  </a:lnTo>
                  <a:lnTo>
                    <a:pt x="35788" y="115214"/>
                  </a:lnTo>
                  <a:lnTo>
                    <a:pt x="16471" y="159613"/>
                  </a:lnTo>
                  <a:lnTo>
                    <a:pt x="4254" y="208686"/>
                  </a:lnTo>
                  <a:lnTo>
                    <a:pt x="0" y="261366"/>
                  </a:lnTo>
                  <a:lnTo>
                    <a:pt x="4254" y="314058"/>
                  </a:lnTo>
                  <a:lnTo>
                    <a:pt x="16471" y="363131"/>
                  </a:lnTo>
                  <a:lnTo>
                    <a:pt x="35788" y="407530"/>
                  </a:lnTo>
                  <a:lnTo>
                    <a:pt x="61379" y="446201"/>
                  </a:lnTo>
                  <a:lnTo>
                    <a:pt x="92392" y="478116"/>
                  </a:lnTo>
                  <a:lnTo>
                    <a:pt x="127990" y="502208"/>
                  </a:lnTo>
                  <a:lnTo>
                    <a:pt x="167322" y="517436"/>
                  </a:lnTo>
                  <a:lnTo>
                    <a:pt x="209550" y="522732"/>
                  </a:lnTo>
                  <a:lnTo>
                    <a:pt x="251764" y="517436"/>
                  </a:lnTo>
                  <a:lnTo>
                    <a:pt x="291096" y="502208"/>
                  </a:lnTo>
                  <a:lnTo>
                    <a:pt x="326694" y="478116"/>
                  </a:lnTo>
                  <a:lnTo>
                    <a:pt x="357708" y="446201"/>
                  </a:lnTo>
                  <a:lnTo>
                    <a:pt x="383298" y="407530"/>
                  </a:lnTo>
                  <a:lnTo>
                    <a:pt x="402615" y="363131"/>
                  </a:lnTo>
                  <a:lnTo>
                    <a:pt x="414832" y="314058"/>
                  </a:lnTo>
                  <a:lnTo>
                    <a:pt x="419100" y="261366"/>
                  </a:lnTo>
                  <a:close/>
                </a:path>
                <a:path w="2546985" h="523239">
                  <a:moveTo>
                    <a:pt x="2546604" y="261366"/>
                  </a:moveTo>
                  <a:lnTo>
                    <a:pt x="2542362" y="208686"/>
                  </a:lnTo>
                  <a:lnTo>
                    <a:pt x="2530195" y="159613"/>
                  </a:lnTo>
                  <a:lnTo>
                    <a:pt x="2510942" y="115214"/>
                  </a:lnTo>
                  <a:lnTo>
                    <a:pt x="2485453" y="76542"/>
                  </a:lnTo>
                  <a:lnTo>
                    <a:pt x="2454541" y="44627"/>
                  </a:lnTo>
                  <a:lnTo>
                    <a:pt x="2419083" y="20535"/>
                  </a:lnTo>
                  <a:lnTo>
                    <a:pt x="2379891" y="5308"/>
                  </a:lnTo>
                  <a:lnTo>
                    <a:pt x="2337816" y="0"/>
                  </a:lnTo>
                  <a:lnTo>
                    <a:pt x="2295728" y="5308"/>
                  </a:lnTo>
                  <a:lnTo>
                    <a:pt x="2256536" y="20535"/>
                  </a:lnTo>
                  <a:lnTo>
                    <a:pt x="2221077" y="44627"/>
                  </a:lnTo>
                  <a:lnTo>
                    <a:pt x="2190178" y="76542"/>
                  </a:lnTo>
                  <a:lnTo>
                    <a:pt x="2164677" y="115214"/>
                  </a:lnTo>
                  <a:lnTo>
                    <a:pt x="2145423" y="159613"/>
                  </a:lnTo>
                  <a:lnTo>
                    <a:pt x="2133257" y="208686"/>
                  </a:lnTo>
                  <a:lnTo>
                    <a:pt x="2129028" y="261366"/>
                  </a:lnTo>
                  <a:lnTo>
                    <a:pt x="2133257" y="314058"/>
                  </a:lnTo>
                  <a:lnTo>
                    <a:pt x="2145423" y="363131"/>
                  </a:lnTo>
                  <a:lnTo>
                    <a:pt x="2164677" y="407530"/>
                  </a:lnTo>
                  <a:lnTo>
                    <a:pt x="2190178" y="446201"/>
                  </a:lnTo>
                  <a:lnTo>
                    <a:pt x="2221077" y="478116"/>
                  </a:lnTo>
                  <a:lnTo>
                    <a:pt x="2256536" y="502208"/>
                  </a:lnTo>
                  <a:lnTo>
                    <a:pt x="2295728" y="517436"/>
                  </a:lnTo>
                  <a:lnTo>
                    <a:pt x="2337816" y="522732"/>
                  </a:lnTo>
                  <a:lnTo>
                    <a:pt x="2379891" y="517436"/>
                  </a:lnTo>
                  <a:lnTo>
                    <a:pt x="2419083" y="502208"/>
                  </a:lnTo>
                  <a:lnTo>
                    <a:pt x="2454541" y="478116"/>
                  </a:lnTo>
                  <a:lnTo>
                    <a:pt x="2485453" y="446201"/>
                  </a:lnTo>
                  <a:lnTo>
                    <a:pt x="2510942" y="407530"/>
                  </a:lnTo>
                  <a:lnTo>
                    <a:pt x="2530195" y="363131"/>
                  </a:lnTo>
                  <a:lnTo>
                    <a:pt x="2542362" y="314058"/>
                  </a:lnTo>
                  <a:lnTo>
                    <a:pt x="2546604" y="261366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3616452" y="1813560"/>
            <a:ext cx="2129155" cy="523240"/>
          </a:xfrm>
          <a:prstGeom prst="rect">
            <a:avLst/>
          </a:prstGeom>
          <a:solidFill>
            <a:srgbClr val="F1F1F1"/>
          </a:solidFill>
        </p:spPr>
        <p:txBody>
          <a:bodyPr vert="horz" wrap="square" lIns="0" tIns="40005" rIns="0" bIns="0" rtlCol="0">
            <a:spAutoFit/>
          </a:bodyPr>
          <a:lstStyle/>
          <a:p>
            <a:pPr marL="92710" marR="346075">
              <a:lnSpc>
                <a:spcPct val="100000"/>
              </a:lnSpc>
              <a:spcBef>
                <a:spcPts val="315"/>
              </a:spcBef>
            </a:pPr>
            <a:r>
              <a:rPr sz="1400" b="1" spc="-5" dirty="0">
                <a:solidFill>
                  <a:srgbClr val="41546C"/>
                </a:solidFill>
                <a:latin typeface="Arial"/>
                <a:cs typeface="Arial"/>
              </a:rPr>
              <a:t>Программа </a:t>
            </a:r>
            <a:r>
              <a:rPr sz="1400" b="1" dirty="0">
                <a:solidFill>
                  <a:srgbClr val="41546C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41546C"/>
                </a:solidFill>
                <a:latin typeface="Arial"/>
                <a:cs typeface="Arial"/>
              </a:rPr>
              <a:t>кредитования</a:t>
            </a:r>
            <a:r>
              <a:rPr sz="1400" b="1" spc="-60" dirty="0">
                <a:solidFill>
                  <a:srgbClr val="41546C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41546C"/>
                </a:solidFill>
                <a:latin typeface="Arial"/>
                <a:cs typeface="Arial"/>
              </a:rPr>
              <a:t>1764</a:t>
            </a:r>
            <a:endParaRPr sz="14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223005" y="2415921"/>
            <a:ext cx="3642360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spc="-10" dirty="0">
                <a:solidFill>
                  <a:srgbClr val="545454"/>
                </a:solidFill>
                <a:latin typeface="Microsoft Sans Serif"/>
                <a:cs typeface="Microsoft Sans Serif"/>
              </a:rPr>
              <a:t>Льготное</a:t>
            </a:r>
            <a:r>
              <a:rPr sz="1050" spc="-15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545454"/>
                </a:solidFill>
                <a:latin typeface="Microsoft Sans Serif"/>
                <a:cs typeface="Microsoft Sans Serif"/>
              </a:rPr>
              <a:t>субсидирование для</a:t>
            </a:r>
            <a:r>
              <a:rPr sz="1050" spc="-10" dirty="0">
                <a:solidFill>
                  <a:srgbClr val="545454"/>
                </a:solidFill>
                <a:latin typeface="Microsoft Sans Serif"/>
                <a:cs typeface="Microsoft Sans Serif"/>
              </a:rPr>
              <a:t> малого</a:t>
            </a:r>
            <a:r>
              <a:rPr sz="1050" spc="15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545454"/>
                </a:solidFill>
                <a:latin typeface="Microsoft Sans Serif"/>
                <a:cs typeface="Microsoft Sans Serif"/>
              </a:rPr>
              <a:t>и</a:t>
            </a:r>
            <a:r>
              <a:rPr sz="1050" spc="10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050" spc="-5" dirty="0">
                <a:solidFill>
                  <a:srgbClr val="545454"/>
                </a:solidFill>
                <a:latin typeface="Microsoft Sans Serif"/>
                <a:cs typeface="Microsoft Sans Serif"/>
              </a:rPr>
              <a:t>среднего</a:t>
            </a:r>
            <a:r>
              <a:rPr sz="1050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050" spc="-10" dirty="0">
                <a:solidFill>
                  <a:srgbClr val="545454"/>
                </a:solidFill>
                <a:latin typeface="Microsoft Sans Serif"/>
                <a:cs typeface="Microsoft Sans Serif"/>
              </a:rPr>
              <a:t>бизнеса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273678" y="2739085"/>
            <a:ext cx="1243330" cy="6362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30" dirty="0">
                <a:solidFill>
                  <a:srgbClr val="41546C"/>
                </a:solidFill>
                <a:latin typeface="Tahoma"/>
                <a:cs typeface="Tahoma"/>
              </a:rPr>
              <a:t>С</a:t>
            </a:r>
            <a:r>
              <a:rPr sz="1400" b="1" spc="-175" dirty="0">
                <a:solidFill>
                  <a:srgbClr val="41546C"/>
                </a:solidFill>
                <a:latin typeface="Tahoma"/>
                <a:cs typeface="Tahoma"/>
              </a:rPr>
              <a:t>у</a:t>
            </a:r>
            <a:r>
              <a:rPr sz="1400" b="1" spc="-125" dirty="0">
                <a:solidFill>
                  <a:srgbClr val="41546C"/>
                </a:solidFill>
                <a:latin typeface="Tahoma"/>
                <a:cs typeface="Tahoma"/>
              </a:rPr>
              <a:t>мма</a:t>
            </a:r>
            <a:r>
              <a:rPr sz="1400" b="1" spc="-95" dirty="0">
                <a:solidFill>
                  <a:srgbClr val="41546C"/>
                </a:solidFill>
                <a:latin typeface="Tahoma"/>
                <a:cs typeface="Tahoma"/>
              </a:rPr>
              <a:t> </a:t>
            </a:r>
            <a:r>
              <a:rPr sz="1400" b="1" spc="-145" dirty="0">
                <a:solidFill>
                  <a:srgbClr val="41546C"/>
                </a:solidFill>
                <a:latin typeface="Tahoma"/>
                <a:cs typeface="Tahoma"/>
              </a:rPr>
              <a:t>к</a:t>
            </a:r>
            <a:r>
              <a:rPr sz="1400" b="1" spc="-105" dirty="0">
                <a:solidFill>
                  <a:srgbClr val="41546C"/>
                </a:solidFill>
                <a:latin typeface="Tahoma"/>
                <a:cs typeface="Tahoma"/>
              </a:rPr>
              <a:t>ред</a:t>
            </a:r>
            <a:r>
              <a:rPr sz="1400" b="1" spc="-125" dirty="0">
                <a:solidFill>
                  <a:srgbClr val="41546C"/>
                </a:solidFill>
                <a:latin typeface="Tahoma"/>
                <a:cs typeface="Tahoma"/>
              </a:rPr>
              <a:t>и</a:t>
            </a:r>
            <a:r>
              <a:rPr sz="1400" b="1" spc="-145" dirty="0">
                <a:solidFill>
                  <a:srgbClr val="41546C"/>
                </a:solidFill>
                <a:latin typeface="Tahoma"/>
                <a:cs typeface="Tahoma"/>
              </a:rPr>
              <a:t>т</a:t>
            </a:r>
            <a:r>
              <a:rPr sz="1400" b="1" spc="-100" dirty="0">
                <a:solidFill>
                  <a:srgbClr val="41546C"/>
                </a:solidFill>
                <a:latin typeface="Tahoma"/>
                <a:cs typeface="Tahoma"/>
              </a:rPr>
              <a:t>а</a:t>
            </a:r>
            <a:endParaRPr sz="1400">
              <a:latin typeface="Tahoma"/>
              <a:cs typeface="Tahoma"/>
            </a:endParaRPr>
          </a:p>
          <a:p>
            <a:pPr marL="31750">
              <a:lnSpc>
                <a:spcPct val="100000"/>
              </a:lnSpc>
              <a:spcBef>
                <a:spcPts val="1440"/>
              </a:spcBef>
            </a:pPr>
            <a:r>
              <a:rPr sz="1400" b="1" spc="-105" dirty="0">
                <a:solidFill>
                  <a:srgbClr val="41546C"/>
                </a:solidFill>
                <a:latin typeface="Tahoma"/>
                <a:cs typeface="Tahoma"/>
              </a:rPr>
              <a:t>Ставка</a:t>
            </a:r>
            <a:endParaRPr sz="1400">
              <a:latin typeface="Tahoma"/>
              <a:cs typeface="Tahom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305683" y="3604005"/>
            <a:ext cx="45085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75" dirty="0">
                <a:solidFill>
                  <a:srgbClr val="41546C"/>
                </a:solidFill>
                <a:latin typeface="Tahoma"/>
                <a:cs typeface="Tahoma"/>
              </a:rPr>
              <a:t>Ц</a:t>
            </a:r>
            <a:r>
              <a:rPr sz="1400" b="1" spc="-85" dirty="0">
                <a:solidFill>
                  <a:srgbClr val="41546C"/>
                </a:solidFill>
                <a:latin typeface="Tahoma"/>
                <a:cs typeface="Tahoma"/>
              </a:rPr>
              <a:t>е</a:t>
            </a:r>
            <a:r>
              <a:rPr sz="1400" b="1" spc="-130" dirty="0">
                <a:solidFill>
                  <a:srgbClr val="41546C"/>
                </a:solidFill>
                <a:latin typeface="Tahoma"/>
                <a:cs typeface="Tahoma"/>
              </a:rPr>
              <a:t>ли</a:t>
            </a:r>
            <a:endParaRPr sz="1400">
              <a:latin typeface="Tahoma"/>
              <a:cs typeface="Tahom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822316" y="2714066"/>
            <a:ext cx="1872614" cy="8039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1275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solidFill>
                  <a:srgbClr val="545454"/>
                </a:solidFill>
                <a:latin typeface="Microsoft Sans Serif"/>
                <a:cs typeface="Microsoft Sans Serif"/>
              </a:rPr>
              <a:t>д</a:t>
            </a:r>
            <a:r>
              <a:rPr sz="1200" dirty="0">
                <a:solidFill>
                  <a:srgbClr val="545454"/>
                </a:solidFill>
                <a:latin typeface="Microsoft Sans Serif"/>
                <a:cs typeface="Microsoft Sans Serif"/>
              </a:rPr>
              <a:t>о</a:t>
            </a:r>
            <a:r>
              <a:rPr sz="1200" spc="20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600" b="1" spc="-5" dirty="0">
                <a:solidFill>
                  <a:srgbClr val="545454"/>
                </a:solidFill>
                <a:latin typeface="Arial"/>
                <a:cs typeface="Arial"/>
              </a:rPr>
              <a:t>2</a:t>
            </a:r>
            <a:r>
              <a:rPr sz="1600" b="1" spc="-110" dirty="0">
                <a:solidFill>
                  <a:srgbClr val="545454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545454"/>
                </a:solidFill>
                <a:latin typeface="Microsoft Sans Serif"/>
                <a:cs typeface="Microsoft Sans Serif"/>
              </a:rPr>
              <a:t>м</a:t>
            </a:r>
            <a:r>
              <a:rPr sz="1200" spc="-15" dirty="0">
                <a:solidFill>
                  <a:srgbClr val="545454"/>
                </a:solidFill>
                <a:latin typeface="Microsoft Sans Serif"/>
                <a:cs typeface="Microsoft Sans Serif"/>
              </a:rPr>
              <a:t>л</a:t>
            </a:r>
            <a:r>
              <a:rPr sz="1200" spc="-25" dirty="0">
                <a:solidFill>
                  <a:srgbClr val="545454"/>
                </a:solidFill>
                <a:latin typeface="Microsoft Sans Serif"/>
                <a:cs typeface="Microsoft Sans Serif"/>
              </a:rPr>
              <a:t>р</a:t>
            </a:r>
            <a:r>
              <a:rPr sz="1200" dirty="0">
                <a:solidFill>
                  <a:srgbClr val="545454"/>
                </a:solidFill>
                <a:latin typeface="Microsoft Sans Serif"/>
                <a:cs typeface="Microsoft Sans Serif"/>
              </a:rPr>
              <a:t>д</a:t>
            </a:r>
            <a:r>
              <a:rPr sz="1200" spc="-5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200" dirty="0">
                <a:solidFill>
                  <a:srgbClr val="545454"/>
                </a:solidFill>
                <a:latin typeface="Microsoft Sans Serif"/>
                <a:cs typeface="Microsoft Sans Serif"/>
              </a:rPr>
              <a:t>₽</a:t>
            </a:r>
            <a:endParaRPr sz="12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1330"/>
              </a:spcBef>
            </a:pPr>
            <a:r>
              <a:rPr sz="1200" b="1" dirty="0">
                <a:solidFill>
                  <a:srgbClr val="545454"/>
                </a:solidFill>
                <a:latin typeface="Arial"/>
                <a:cs typeface="Arial"/>
              </a:rPr>
              <a:t>20,5%</a:t>
            </a:r>
            <a:r>
              <a:rPr sz="1200" b="1" spc="-45" dirty="0">
                <a:solidFill>
                  <a:srgbClr val="545454"/>
                </a:solidFill>
                <a:latin typeface="Arial"/>
                <a:cs typeface="Arial"/>
              </a:rPr>
              <a:t> </a:t>
            </a:r>
            <a:r>
              <a:rPr sz="1200" spc="-20" dirty="0">
                <a:solidFill>
                  <a:srgbClr val="545454"/>
                </a:solidFill>
                <a:latin typeface="Microsoft Sans Serif"/>
                <a:cs typeface="Microsoft Sans Serif"/>
              </a:rPr>
              <a:t>микро,</a:t>
            </a:r>
            <a:r>
              <a:rPr sz="1200" spc="320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200" b="1" spc="-5" dirty="0">
                <a:solidFill>
                  <a:srgbClr val="545454"/>
                </a:solidFill>
                <a:latin typeface="Arial"/>
                <a:cs typeface="Arial"/>
              </a:rPr>
              <a:t>20%</a:t>
            </a:r>
            <a:r>
              <a:rPr sz="1200" b="1" spc="-30" dirty="0">
                <a:solidFill>
                  <a:srgbClr val="545454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545454"/>
                </a:solidFill>
                <a:latin typeface="Microsoft Sans Serif"/>
                <a:cs typeface="Microsoft Sans Serif"/>
              </a:rPr>
              <a:t>малый</a:t>
            </a:r>
            <a:endParaRPr sz="12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sz="1200" b="1" spc="-5" dirty="0">
                <a:solidFill>
                  <a:srgbClr val="545454"/>
                </a:solidFill>
                <a:latin typeface="Arial"/>
                <a:cs typeface="Arial"/>
              </a:rPr>
              <a:t>19%</a:t>
            </a:r>
            <a:r>
              <a:rPr sz="1200" b="1" spc="-50" dirty="0">
                <a:solidFill>
                  <a:srgbClr val="545454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545454"/>
                </a:solidFill>
                <a:latin typeface="Microsoft Sans Serif"/>
                <a:cs typeface="Microsoft Sans Serif"/>
              </a:rPr>
              <a:t>средний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172839" y="3654678"/>
            <a:ext cx="2997835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545454"/>
                </a:solidFill>
                <a:latin typeface="Microsoft Sans Serif"/>
                <a:cs typeface="Microsoft Sans Serif"/>
              </a:rPr>
              <a:t>Инвестиционные,</a:t>
            </a:r>
            <a:r>
              <a:rPr sz="1000" spc="45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545454"/>
                </a:solidFill>
                <a:latin typeface="Microsoft Sans Serif"/>
                <a:cs typeface="Microsoft Sans Serif"/>
              </a:rPr>
              <a:t>оборотные,</a:t>
            </a:r>
            <a:r>
              <a:rPr sz="1000" spc="20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545454"/>
                </a:solidFill>
                <a:latin typeface="Microsoft Sans Serif"/>
                <a:cs typeface="Microsoft Sans Serif"/>
              </a:rPr>
              <a:t>рефинансирование, </a:t>
            </a:r>
            <a:r>
              <a:rPr sz="1000" spc="-250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000" spc="-15" dirty="0">
                <a:solidFill>
                  <a:srgbClr val="545454"/>
                </a:solidFill>
                <a:latin typeface="Microsoft Sans Serif"/>
                <a:cs typeface="Microsoft Sans Serif"/>
              </a:rPr>
              <a:t>развитие</a:t>
            </a:r>
            <a:r>
              <a:rPr sz="1000" spc="35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000" spc="-15" dirty="0">
                <a:solidFill>
                  <a:srgbClr val="545454"/>
                </a:solidFill>
                <a:latin typeface="Microsoft Sans Serif"/>
                <a:cs typeface="Microsoft Sans Serif"/>
              </a:rPr>
              <a:t>предпринимательской</a:t>
            </a:r>
            <a:r>
              <a:rPr sz="1000" spc="60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000" spc="-5" dirty="0">
                <a:solidFill>
                  <a:srgbClr val="545454"/>
                </a:solidFill>
                <a:latin typeface="Microsoft Sans Serif"/>
                <a:cs typeface="Microsoft Sans Serif"/>
              </a:rPr>
              <a:t>деятельности</a:t>
            </a:r>
            <a:endParaRPr sz="1000">
              <a:latin typeface="Microsoft Sans Serif"/>
              <a:cs typeface="Microsoft Sans Serif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3020567" y="4376928"/>
            <a:ext cx="4564380" cy="2371725"/>
            <a:chOff x="3020567" y="4376928"/>
            <a:chExt cx="4564380" cy="2371725"/>
          </a:xfrm>
        </p:grpSpPr>
        <p:sp>
          <p:nvSpPr>
            <p:cNvPr id="24" name="object 24"/>
            <p:cNvSpPr/>
            <p:nvPr/>
          </p:nvSpPr>
          <p:spPr>
            <a:xfrm>
              <a:off x="3026663" y="4712208"/>
              <a:ext cx="4552315" cy="2030095"/>
            </a:xfrm>
            <a:custGeom>
              <a:avLst/>
              <a:gdLst/>
              <a:ahLst/>
              <a:cxnLst/>
              <a:rect l="l" t="t" r="r" b="b"/>
              <a:pathLst>
                <a:path w="4552315" h="2030095">
                  <a:moveTo>
                    <a:pt x="0" y="338328"/>
                  </a:moveTo>
                  <a:lnTo>
                    <a:pt x="3089" y="292426"/>
                  </a:lnTo>
                  <a:lnTo>
                    <a:pt x="12087" y="248399"/>
                  </a:lnTo>
                  <a:lnTo>
                    <a:pt x="26592" y="206650"/>
                  </a:lnTo>
                  <a:lnTo>
                    <a:pt x="46199" y="167583"/>
                  </a:lnTo>
                  <a:lnTo>
                    <a:pt x="70505" y="131601"/>
                  </a:lnTo>
                  <a:lnTo>
                    <a:pt x="99107" y="99107"/>
                  </a:lnTo>
                  <a:lnTo>
                    <a:pt x="131601" y="70505"/>
                  </a:lnTo>
                  <a:lnTo>
                    <a:pt x="167583" y="46199"/>
                  </a:lnTo>
                  <a:lnTo>
                    <a:pt x="206650" y="26592"/>
                  </a:lnTo>
                  <a:lnTo>
                    <a:pt x="248399" y="12087"/>
                  </a:lnTo>
                  <a:lnTo>
                    <a:pt x="292426" y="3089"/>
                  </a:lnTo>
                  <a:lnTo>
                    <a:pt x="338327" y="0"/>
                  </a:lnTo>
                  <a:lnTo>
                    <a:pt x="4213860" y="0"/>
                  </a:lnTo>
                  <a:lnTo>
                    <a:pt x="4259761" y="3089"/>
                  </a:lnTo>
                  <a:lnTo>
                    <a:pt x="4303788" y="12087"/>
                  </a:lnTo>
                  <a:lnTo>
                    <a:pt x="4345537" y="26592"/>
                  </a:lnTo>
                  <a:lnTo>
                    <a:pt x="4384604" y="46199"/>
                  </a:lnTo>
                  <a:lnTo>
                    <a:pt x="4420586" y="70505"/>
                  </a:lnTo>
                  <a:lnTo>
                    <a:pt x="4453080" y="99107"/>
                  </a:lnTo>
                  <a:lnTo>
                    <a:pt x="4481682" y="131601"/>
                  </a:lnTo>
                  <a:lnTo>
                    <a:pt x="4505988" y="167583"/>
                  </a:lnTo>
                  <a:lnTo>
                    <a:pt x="4525595" y="206650"/>
                  </a:lnTo>
                  <a:lnTo>
                    <a:pt x="4540100" y="248399"/>
                  </a:lnTo>
                  <a:lnTo>
                    <a:pt x="4549098" y="292426"/>
                  </a:lnTo>
                  <a:lnTo>
                    <a:pt x="4552188" y="338328"/>
                  </a:lnTo>
                  <a:lnTo>
                    <a:pt x="4552188" y="1691640"/>
                  </a:lnTo>
                  <a:lnTo>
                    <a:pt x="4549098" y="1737549"/>
                  </a:lnTo>
                  <a:lnTo>
                    <a:pt x="4540100" y="1781581"/>
                  </a:lnTo>
                  <a:lnTo>
                    <a:pt x="4525595" y="1823333"/>
                  </a:lnTo>
                  <a:lnTo>
                    <a:pt x="4505988" y="1862401"/>
                  </a:lnTo>
                  <a:lnTo>
                    <a:pt x="4481682" y="1898382"/>
                  </a:lnTo>
                  <a:lnTo>
                    <a:pt x="4453080" y="1930874"/>
                  </a:lnTo>
                  <a:lnTo>
                    <a:pt x="4420586" y="1959472"/>
                  </a:lnTo>
                  <a:lnTo>
                    <a:pt x="4384604" y="1983775"/>
                  </a:lnTo>
                  <a:lnTo>
                    <a:pt x="4345537" y="2003379"/>
                  </a:lnTo>
                  <a:lnTo>
                    <a:pt x="4303788" y="2017881"/>
                  </a:lnTo>
                  <a:lnTo>
                    <a:pt x="4259761" y="2026878"/>
                  </a:lnTo>
                  <a:lnTo>
                    <a:pt x="4213860" y="2029966"/>
                  </a:lnTo>
                  <a:lnTo>
                    <a:pt x="338327" y="2029966"/>
                  </a:lnTo>
                  <a:lnTo>
                    <a:pt x="292426" y="2026878"/>
                  </a:lnTo>
                  <a:lnTo>
                    <a:pt x="248399" y="2017881"/>
                  </a:lnTo>
                  <a:lnTo>
                    <a:pt x="206650" y="2003379"/>
                  </a:lnTo>
                  <a:lnTo>
                    <a:pt x="167583" y="1983775"/>
                  </a:lnTo>
                  <a:lnTo>
                    <a:pt x="131601" y="1959472"/>
                  </a:lnTo>
                  <a:lnTo>
                    <a:pt x="99107" y="1930874"/>
                  </a:lnTo>
                  <a:lnTo>
                    <a:pt x="70505" y="1898382"/>
                  </a:lnTo>
                  <a:lnTo>
                    <a:pt x="46199" y="1862401"/>
                  </a:lnTo>
                  <a:lnTo>
                    <a:pt x="26592" y="1823333"/>
                  </a:lnTo>
                  <a:lnTo>
                    <a:pt x="12087" y="1781581"/>
                  </a:lnTo>
                  <a:lnTo>
                    <a:pt x="3089" y="1737549"/>
                  </a:lnTo>
                  <a:lnTo>
                    <a:pt x="0" y="1691640"/>
                  </a:lnTo>
                  <a:lnTo>
                    <a:pt x="0" y="338328"/>
                  </a:lnTo>
                  <a:close/>
                </a:path>
              </a:pathLst>
            </a:custGeom>
            <a:ln w="12191">
              <a:solidFill>
                <a:srgbClr val="41546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3675888" y="4376928"/>
              <a:ext cx="2746375" cy="523240"/>
            </a:xfrm>
            <a:custGeom>
              <a:avLst/>
              <a:gdLst/>
              <a:ahLst/>
              <a:cxnLst/>
              <a:rect l="l" t="t" r="r" b="b"/>
              <a:pathLst>
                <a:path w="2746375" h="523239">
                  <a:moveTo>
                    <a:pt x="417576" y="261366"/>
                  </a:moveTo>
                  <a:lnTo>
                    <a:pt x="413334" y="208686"/>
                  </a:lnTo>
                  <a:lnTo>
                    <a:pt x="401167" y="159613"/>
                  </a:lnTo>
                  <a:lnTo>
                    <a:pt x="381914" y="115214"/>
                  </a:lnTo>
                  <a:lnTo>
                    <a:pt x="356425" y="76542"/>
                  </a:lnTo>
                  <a:lnTo>
                    <a:pt x="325513" y="44627"/>
                  </a:lnTo>
                  <a:lnTo>
                    <a:pt x="290055" y="20535"/>
                  </a:lnTo>
                  <a:lnTo>
                    <a:pt x="250863" y="5308"/>
                  </a:lnTo>
                  <a:lnTo>
                    <a:pt x="208788" y="0"/>
                  </a:lnTo>
                  <a:lnTo>
                    <a:pt x="166700" y="5308"/>
                  </a:lnTo>
                  <a:lnTo>
                    <a:pt x="127508" y="20535"/>
                  </a:lnTo>
                  <a:lnTo>
                    <a:pt x="92049" y="44627"/>
                  </a:lnTo>
                  <a:lnTo>
                    <a:pt x="61150" y="76542"/>
                  </a:lnTo>
                  <a:lnTo>
                    <a:pt x="35648" y="115214"/>
                  </a:lnTo>
                  <a:lnTo>
                    <a:pt x="16395" y="159613"/>
                  </a:lnTo>
                  <a:lnTo>
                    <a:pt x="4229" y="208686"/>
                  </a:lnTo>
                  <a:lnTo>
                    <a:pt x="0" y="261366"/>
                  </a:lnTo>
                  <a:lnTo>
                    <a:pt x="4229" y="314058"/>
                  </a:lnTo>
                  <a:lnTo>
                    <a:pt x="16395" y="363131"/>
                  </a:lnTo>
                  <a:lnTo>
                    <a:pt x="35648" y="407530"/>
                  </a:lnTo>
                  <a:lnTo>
                    <a:pt x="61150" y="446201"/>
                  </a:lnTo>
                  <a:lnTo>
                    <a:pt x="92049" y="478116"/>
                  </a:lnTo>
                  <a:lnTo>
                    <a:pt x="127508" y="502208"/>
                  </a:lnTo>
                  <a:lnTo>
                    <a:pt x="166700" y="517436"/>
                  </a:lnTo>
                  <a:lnTo>
                    <a:pt x="208788" y="522732"/>
                  </a:lnTo>
                  <a:lnTo>
                    <a:pt x="250863" y="517436"/>
                  </a:lnTo>
                  <a:lnTo>
                    <a:pt x="290055" y="502208"/>
                  </a:lnTo>
                  <a:lnTo>
                    <a:pt x="325513" y="478116"/>
                  </a:lnTo>
                  <a:lnTo>
                    <a:pt x="356425" y="446201"/>
                  </a:lnTo>
                  <a:lnTo>
                    <a:pt x="381914" y="407530"/>
                  </a:lnTo>
                  <a:lnTo>
                    <a:pt x="401167" y="363131"/>
                  </a:lnTo>
                  <a:lnTo>
                    <a:pt x="413334" y="314058"/>
                  </a:lnTo>
                  <a:lnTo>
                    <a:pt x="417576" y="261366"/>
                  </a:lnTo>
                  <a:close/>
                </a:path>
                <a:path w="2746375" h="523239">
                  <a:moveTo>
                    <a:pt x="2746248" y="261366"/>
                  </a:moveTo>
                  <a:lnTo>
                    <a:pt x="2742006" y="208686"/>
                  </a:lnTo>
                  <a:lnTo>
                    <a:pt x="2729839" y="159613"/>
                  </a:lnTo>
                  <a:lnTo>
                    <a:pt x="2710586" y="115214"/>
                  </a:lnTo>
                  <a:lnTo>
                    <a:pt x="2685097" y="76542"/>
                  </a:lnTo>
                  <a:lnTo>
                    <a:pt x="2654185" y="44627"/>
                  </a:lnTo>
                  <a:lnTo>
                    <a:pt x="2618727" y="20535"/>
                  </a:lnTo>
                  <a:lnTo>
                    <a:pt x="2579535" y="5308"/>
                  </a:lnTo>
                  <a:lnTo>
                    <a:pt x="2537460" y="0"/>
                  </a:lnTo>
                  <a:lnTo>
                    <a:pt x="2495372" y="5308"/>
                  </a:lnTo>
                  <a:lnTo>
                    <a:pt x="2456180" y="20535"/>
                  </a:lnTo>
                  <a:lnTo>
                    <a:pt x="2420721" y="44627"/>
                  </a:lnTo>
                  <a:lnTo>
                    <a:pt x="2389822" y="76542"/>
                  </a:lnTo>
                  <a:lnTo>
                    <a:pt x="2364321" y="115214"/>
                  </a:lnTo>
                  <a:lnTo>
                    <a:pt x="2345067" y="159613"/>
                  </a:lnTo>
                  <a:lnTo>
                    <a:pt x="2332901" y="208686"/>
                  </a:lnTo>
                  <a:lnTo>
                    <a:pt x="2328672" y="261366"/>
                  </a:lnTo>
                  <a:lnTo>
                    <a:pt x="2332901" y="314058"/>
                  </a:lnTo>
                  <a:lnTo>
                    <a:pt x="2345067" y="363131"/>
                  </a:lnTo>
                  <a:lnTo>
                    <a:pt x="2364321" y="407530"/>
                  </a:lnTo>
                  <a:lnTo>
                    <a:pt x="2389822" y="446201"/>
                  </a:lnTo>
                  <a:lnTo>
                    <a:pt x="2420721" y="478116"/>
                  </a:lnTo>
                  <a:lnTo>
                    <a:pt x="2456180" y="502208"/>
                  </a:lnTo>
                  <a:lnTo>
                    <a:pt x="2495372" y="517436"/>
                  </a:lnTo>
                  <a:lnTo>
                    <a:pt x="2537460" y="522732"/>
                  </a:lnTo>
                  <a:lnTo>
                    <a:pt x="2579535" y="517436"/>
                  </a:lnTo>
                  <a:lnTo>
                    <a:pt x="2618727" y="502208"/>
                  </a:lnTo>
                  <a:lnTo>
                    <a:pt x="2654185" y="478116"/>
                  </a:lnTo>
                  <a:lnTo>
                    <a:pt x="2685097" y="446201"/>
                  </a:lnTo>
                  <a:lnTo>
                    <a:pt x="2710586" y="407530"/>
                  </a:lnTo>
                  <a:lnTo>
                    <a:pt x="2729839" y="363131"/>
                  </a:lnTo>
                  <a:lnTo>
                    <a:pt x="2742006" y="314058"/>
                  </a:lnTo>
                  <a:lnTo>
                    <a:pt x="2746248" y="261366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" name="object 26"/>
          <p:cNvSpPr txBox="1"/>
          <p:nvPr/>
        </p:nvSpPr>
        <p:spPr>
          <a:xfrm>
            <a:off x="3884676" y="4376928"/>
            <a:ext cx="2344420" cy="523240"/>
          </a:xfrm>
          <a:prstGeom prst="rect">
            <a:avLst/>
          </a:prstGeom>
          <a:solidFill>
            <a:srgbClr val="F1F1F1"/>
          </a:solidFill>
        </p:spPr>
        <p:txBody>
          <a:bodyPr vert="horz" wrap="square" lIns="0" tIns="40640" rIns="0" bIns="0" rtlCol="0">
            <a:spAutoFit/>
          </a:bodyPr>
          <a:lstStyle/>
          <a:p>
            <a:pPr marL="92075" marR="93980">
              <a:lnSpc>
                <a:spcPct val="100000"/>
              </a:lnSpc>
              <a:spcBef>
                <a:spcPts val="320"/>
              </a:spcBef>
            </a:pPr>
            <a:r>
              <a:rPr sz="1400" b="1" spc="-5" dirty="0">
                <a:solidFill>
                  <a:srgbClr val="41546C"/>
                </a:solidFill>
                <a:latin typeface="Arial"/>
                <a:cs typeface="Arial"/>
              </a:rPr>
              <a:t>Программа </a:t>
            </a:r>
            <a:r>
              <a:rPr sz="1400" b="1" dirty="0">
                <a:solidFill>
                  <a:srgbClr val="41546C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41546C"/>
                </a:solidFill>
                <a:latin typeface="Arial"/>
                <a:cs typeface="Arial"/>
              </a:rPr>
              <a:t>кредитования</a:t>
            </a:r>
            <a:r>
              <a:rPr sz="1400" b="1" spc="-45" dirty="0">
                <a:solidFill>
                  <a:srgbClr val="41546C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41546C"/>
                </a:solidFill>
                <a:latin typeface="Arial"/>
                <a:cs typeface="Arial"/>
              </a:rPr>
              <a:t>ПСК+1764</a:t>
            </a:r>
            <a:endParaRPr sz="14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339846" y="4901564"/>
            <a:ext cx="4049395" cy="3473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050" spc="-5" dirty="0">
                <a:solidFill>
                  <a:srgbClr val="545454"/>
                </a:solidFill>
                <a:latin typeface="Microsoft Sans Serif"/>
                <a:cs typeface="Microsoft Sans Serif"/>
              </a:rPr>
              <a:t>Гарантированная</a:t>
            </a:r>
            <a:r>
              <a:rPr sz="1050" spc="175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050" spc="-5" dirty="0">
                <a:solidFill>
                  <a:srgbClr val="545454"/>
                </a:solidFill>
                <a:latin typeface="Microsoft Sans Serif"/>
                <a:cs typeface="Microsoft Sans Serif"/>
              </a:rPr>
              <a:t>льготная</a:t>
            </a:r>
            <a:r>
              <a:rPr sz="1050" spc="175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050" spc="-15" dirty="0">
                <a:solidFill>
                  <a:srgbClr val="545454"/>
                </a:solidFill>
                <a:latin typeface="Microsoft Sans Serif"/>
                <a:cs typeface="Microsoft Sans Serif"/>
              </a:rPr>
              <a:t>ставка</a:t>
            </a:r>
            <a:r>
              <a:rPr sz="1050" spc="175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050" spc="-5" dirty="0">
                <a:solidFill>
                  <a:srgbClr val="545454"/>
                </a:solidFill>
                <a:latin typeface="Microsoft Sans Serif"/>
                <a:cs typeface="Microsoft Sans Serif"/>
              </a:rPr>
              <a:t>для</a:t>
            </a:r>
            <a:r>
              <a:rPr sz="1050" spc="180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050" spc="-20" dirty="0">
                <a:solidFill>
                  <a:srgbClr val="545454"/>
                </a:solidFill>
                <a:latin typeface="Microsoft Sans Serif"/>
                <a:cs typeface="Microsoft Sans Serif"/>
              </a:rPr>
              <a:t>заемщика</a:t>
            </a:r>
            <a:r>
              <a:rPr sz="1050" spc="180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545454"/>
                </a:solidFill>
                <a:latin typeface="Microsoft Sans Serif"/>
                <a:cs typeface="Microsoft Sans Serif"/>
              </a:rPr>
              <a:t>на</a:t>
            </a:r>
            <a:r>
              <a:rPr sz="1050" spc="170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545454"/>
                </a:solidFill>
                <a:latin typeface="Microsoft Sans Serif"/>
                <a:cs typeface="Microsoft Sans Serif"/>
              </a:rPr>
              <a:t>5</a:t>
            </a:r>
            <a:r>
              <a:rPr sz="1050" spc="180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545454"/>
                </a:solidFill>
                <a:latin typeface="Microsoft Sans Serif"/>
                <a:cs typeface="Microsoft Sans Serif"/>
              </a:rPr>
              <a:t>лет</a:t>
            </a:r>
            <a:r>
              <a:rPr sz="1050" spc="170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050" spc="-5" dirty="0">
                <a:solidFill>
                  <a:srgbClr val="545454"/>
                </a:solidFill>
                <a:latin typeface="Microsoft Sans Serif"/>
                <a:cs typeface="Microsoft Sans Serif"/>
              </a:rPr>
              <a:t>для </a:t>
            </a:r>
            <a:r>
              <a:rPr sz="1050" spc="-265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050" spc="-5" dirty="0">
                <a:solidFill>
                  <a:srgbClr val="545454"/>
                </a:solidFill>
                <a:latin typeface="Microsoft Sans Serif"/>
                <a:cs typeface="Microsoft Sans Serif"/>
              </a:rPr>
              <a:t>приоритетных</a:t>
            </a:r>
            <a:r>
              <a:rPr sz="1050" spc="-30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050" spc="-5" dirty="0">
                <a:solidFill>
                  <a:srgbClr val="545454"/>
                </a:solidFill>
                <a:latin typeface="Microsoft Sans Serif"/>
                <a:cs typeface="Microsoft Sans Serif"/>
              </a:rPr>
              <a:t>отраслей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297428" y="5321300"/>
            <a:ext cx="1243330" cy="5886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30" dirty="0">
                <a:solidFill>
                  <a:srgbClr val="41546C"/>
                </a:solidFill>
                <a:latin typeface="Tahoma"/>
                <a:cs typeface="Tahoma"/>
              </a:rPr>
              <a:t>С</a:t>
            </a:r>
            <a:r>
              <a:rPr sz="1400" b="1" spc="-175" dirty="0">
                <a:solidFill>
                  <a:srgbClr val="41546C"/>
                </a:solidFill>
                <a:latin typeface="Tahoma"/>
                <a:cs typeface="Tahoma"/>
              </a:rPr>
              <a:t>у</a:t>
            </a:r>
            <a:r>
              <a:rPr sz="1400" b="1" spc="-140" dirty="0">
                <a:solidFill>
                  <a:srgbClr val="41546C"/>
                </a:solidFill>
                <a:latin typeface="Tahoma"/>
                <a:cs typeface="Tahoma"/>
              </a:rPr>
              <a:t>мм</a:t>
            </a:r>
            <a:r>
              <a:rPr sz="1400" b="1" spc="-100" dirty="0">
                <a:solidFill>
                  <a:srgbClr val="41546C"/>
                </a:solidFill>
                <a:latin typeface="Tahoma"/>
                <a:cs typeface="Tahoma"/>
              </a:rPr>
              <a:t>а</a:t>
            </a:r>
            <a:r>
              <a:rPr sz="1400" b="1" spc="-95" dirty="0">
                <a:solidFill>
                  <a:srgbClr val="41546C"/>
                </a:solidFill>
                <a:latin typeface="Tahoma"/>
                <a:cs typeface="Tahoma"/>
              </a:rPr>
              <a:t> </a:t>
            </a:r>
            <a:r>
              <a:rPr sz="1400" b="1" spc="-140" dirty="0">
                <a:solidFill>
                  <a:srgbClr val="41546C"/>
                </a:solidFill>
                <a:latin typeface="Tahoma"/>
                <a:cs typeface="Tahoma"/>
              </a:rPr>
              <a:t>к</a:t>
            </a:r>
            <a:r>
              <a:rPr sz="1400" b="1" spc="-110" dirty="0">
                <a:solidFill>
                  <a:srgbClr val="41546C"/>
                </a:solidFill>
                <a:latin typeface="Tahoma"/>
                <a:cs typeface="Tahoma"/>
              </a:rPr>
              <a:t>р</a:t>
            </a:r>
            <a:r>
              <a:rPr sz="1400" b="1" spc="-105" dirty="0">
                <a:solidFill>
                  <a:srgbClr val="41546C"/>
                </a:solidFill>
                <a:latin typeface="Tahoma"/>
                <a:cs typeface="Tahoma"/>
              </a:rPr>
              <a:t>ед</a:t>
            </a:r>
            <a:r>
              <a:rPr sz="1400" b="1" spc="-120" dirty="0">
                <a:solidFill>
                  <a:srgbClr val="41546C"/>
                </a:solidFill>
                <a:latin typeface="Tahoma"/>
                <a:cs typeface="Tahoma"/>
              </a:rPr>
              <a:t>и</a:t>
            </a:r>
            <a:r>
              <a:rPr sz="1400" b="1" spc="-145" dirty="0">
                <a:solidFill>
                  <a:srgbClr val="41546C"/>
                </a:solidFill>
                <a:latin typeface="Tahoma"/>
                <a:cs typeface="Tahoma"/>
              </a:rPr>
              <a:t>т</a:t>
            </a:r>
            <a:r>
              <a:rPr sz="1400" b="1" spc="-100" dirty="0">
                <a:solidFill>
                  <a:srgbClr val="41546C"/>
                </a:solidFill>
                <a:latin typeface="Tahoma"/>
                <a:cs typeface="Tahoma"/>
              </a:rPr>
              <a:t>а</a:t>
            </a:r>
            <a:endParaRPr sz="1400">
              <a:latin typeface="Tahoma"/>
              <a:cs typeface="Tahoma"/>
            </a:endParaRPr>
          </a:p>
          <a:p>
            <a:pPr marL="21590">
              <a:lnSpc>
                <a:spcPct val="100000"/>
              </a:lnSpc>
              <a:spcBef>
                <a:spcPts val="1070"/>
              </a:spcBef>
            </a:pPr>
            <a:r>
              <a:rPr sz="1400" b="1" spc="-105" dirty="0">
                <a:solidFill>
                  <a:srgbClr val="41546C"/>
                </a:solidFill>
                <a:latin typeface="Tahoma"/>
                <a:cs typeface="Tahoma"/>
              </a:rPr>
              <a:t>Ставка</a:t>
            </a:r>
            <a:endParaRPr sz="1400">
              <a:latin typeface="Tahoma"/>
              <a:cs typeface="Tahoma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3355340" y="6118352"/>
            <a:ext cx="45085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75" dirty="0">
                <a:solidFill>
                  <a:srgbClr val="41546C"/>
                </a:solidFill>
                <a:latin typeface="Tahoma"/>
                <a:cs typeface="Tahoma"/>
              </a:rPr>
              <a:t>Ц</a:t>
            </a:r>
            <a:r>
              <a:rPr sz="1400" b="1" spc="-85" dirty="0">
                <a:solidFill>
                  <a:srgbClr val="41546C"/>
                </a:solidFill>
                <a:latin typeface="Tahoma"/>
                <a:cs typeface="Tahoma"/>
              </a:rPr>
              <a:t>е</a:t>
            </a:r>
            <a:r>
              <a:rPr sz="1400" b="1" spc="-130" dirty="0">
                <a:solidFill>
                  <a:srgbClr val="41546C"/>
                </a:solidFill>
                <a:latin typeface="Tahoma"/>
                <a:cs typeface="Tahoma"/>
              </a:rPr>
              <a:t>ли</a:t>
            </a:r>
            <a:endParaRPr sz="1400">
              <a:latin typeface="Tahoma"/>
              <a:cs typeface="Tahoma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942079" y="5275833"/>
            <a:ext cx="3396615" cy="132905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17602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545454"/>
                </a:solidFill>
                <a:latin typeface="Arial"/>
                <a:cs typeface="Arial"/>
              </a:rPr>
              <a:t>0,5</a:t>
            </a:r>
            <a:r>
              <a:rPr sz="1600" b="1" spc="-100" dirty="0">
                <a:solidFill>
                  <a:srgbClr val="545454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545454"/>
                </a:solidFill>
                <a:latin typeface="Microsoft Sans Serif"/>
                <a:cs typeface="Microsoft Sans Serif"/>
              </a:rPr>
              <a:t>млн</a:t>
            </a:r>
            <a:r>
              <a:rPr sz="1200" spc="10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200" spc="315" dirty="0">
                <a:solidFill>
                  <a:srgbClr val="545454"/>
                </a:solidFill>
                <a:latin typeface="Microsoft Sans Serif"/>
                <a:cs typeface="Microsoft Sans Serif"/>
              </a:rPr>
              <a:t>–</a:t>
            </a:r>
            <a:r>
              <a:rPr sz="1200" spc="5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600" b="1" spc="-5" dirty="0">
                <a:solidFill>
                  <a:srgbClr val="545454"/>
                </a:solidFill>
                <a:latin typeface="Arial"/>
                <a:cs typeface="Arial"/>
              </a:rPr>
              <a:t>2</a:t>
            </a:r>
            <a:r>
              <a:rPr sz="1600" b="1" spc="-110" dirty="0">
                <a:solidFill>
                  <a:srgbClr val="545454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545454"/>
                </a:solidFill>
                <a:latin typeface="Microsoft Sans Serif"/>
                <a:cs typeface="Microsoft Sans Serif"/>
              </a:rPr>
              <a:t>мл</a:t>
            </a:r>
            <a:r>
              <a:rPr sz="1200" spc="-25" dirty="0">
                <a:solidFill>
                  <a:srgbClr val="545454"/>
                </a:solidFill>
                <a:latin typeface="Microsoft Sans Serif"/>
                <a:cs typeface="Microsoft Sans Serif"/>
              </a:rPr>
              <a:t>р</a:t>
            </a:r>
            <a:r>
              <a:rPr sz="1200" dirty="0">
                <a:solidFill>
                  <a:srgbClr val="545454"/>
                </a:solidFill>
                <a:latin typeface="Microsoft Sans Serif"/>
                <a:cs typeface="Microsoft Sans Serif"/>
              </a:rPr>
              <a:t>д</a:t>
            </a:r>
            <a:r>
              <a:rPr sz="1200" spc="10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200" dirty="0">
                <a:solidFill>
                  <a:srgbClr val="545454"/>
                </a:solidFill>
                <a:latin typeface="Microsoft Sans Serif"/>
                <a:cs typeface="Microsoft Sans Serif"/>
              </a:rPr>
              <a:t>₽</a:t>
            </a:r>
            <a:endParaRPr sz="1200">
              <a:latin typeface="Microsoft Sans Serif"/>
              <a:cs typeface="Microsoft Sans Serif"/>
            </a:endParaRPr>
          </a:p>
          <a:p>
            <a:pPr marL="1214120">
              <a:lnSpc>
                <a:spcPct val="100000"/>
              </a:lnSpc>
              <a:spcBef>
                <a:spcPts val="860"/>
              </a:spcBef>
            </a:pPr>
            <a:r>
              <a:rPr sz="1200" b="1" spc="-5" dirty="0">
                <a:solidFill>
                  <a:srgbClr val="545454"/>
                </a:solidFill>
                <a:latin typeface="Arial"/>
                <a:cs typeface="Arial"/>
              </a:rPr>
              <a:t>9%</a:t>
            </a:r>
            <a:r>
              <a:rPr sz="1200" b="1" spc="-30" dirty="0">
                <a:solidFill>
                  <a:srgbClr val="545454"/>
                </a:solidFill>
                <a:latin typeface="Arial"/>
                <a:cs typeface="Arial"/>
              </a:rPr>
              <a:t> </a:t>
            </a:r>
            <a:r>
              <a:rPr sz="1200" spc="-20" dirty="0">
                <a:solidFill>
                  <a:srgbClr val="545454"/>
                </a:solidFill>
                <a:latin typeface="Microsoft Sans Serif"/>
                <a:cs typeface="Microsoft Sans Serif"/>
              </a:rPr>
              <a:t>микро-</a:t>
            </a:r>
            <a:r>
              <a:rPr sz="1200" spc="-30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200" spc="-5" dirty="0">
                <a:solidFill>
                  <a:srgbClr val="545454"/>
                </a:solidFill>
                <a:latin typeface="Microsoft Sans Serif"/>
                <a:cs typeface="Microsoft Sans Serif"/>
              </a:rPr>
              <a:t>и</a:t>
            </a:r>
            <a:r>
              <a:rPr sz="1200" spc="10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200" spc="-5" dirty="0">
                <a:solidFill>
                  <a:srgbClr val="545454"/>
                </a:solidFill>
                <a:latin typeface="Microsoft Sans Serif"/>
                <a:cs typeface="Microsoft Sans Serif"/>
              </a:rPr>
              <a:t>малый</a:t>
            </a:r>
            <a:endParaRPr sz="1200">
              <a:latin typeface="Microsoft Sans Serif"/>
              <a:cs typeface="Microsoft Sans Serif"/>
            </a:endParaRPr>
          </a:p>
          <a:p>
            <a:pPr marL="1214120">
              <a:lnSpc>
                <a:spcPct val="100000"/>
              </a:lnSpc>
            </a:pPr>
            <a:r>
              <a:rPr sz="1200" b="1" dirty="0">
                <a:solidFill>
                  <a:srgbClr val="545454"/>
                </a:solidFill>
                <a:latin typeface="Arial"/>
                <a:cs typeface="Arial"/>
              </a:rPr>
              <a:t>7,5%</a:t>
            </a:r>
            <a:r>
              <a:rPr sz="1200" b="1" spc="-55" dirty="0">
                <a:solidFill>
                  <a:srgbClr val="545454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545454"/>
                </a:solidFill>
                <a:latin typeface="Microsoft Sans Serif"/>
                <a:cs typeface="Microsoft Sans Serif"/>
              </a:rPr>
              <a:t>средний</a:t>
            </a:r>
            <a:endParaRPr sz="1200">
              <a:latin typeface="Microsoft Sans Serif"/>
              <a:cs typeface="Microsoft Sans Serif"/>
            </a:endParaRPr>
          </a:p>
          <a:p>
            <a:pPr marL="12700" marR="5080" algn="just">
              <a:lnSpc>
                <a:spcPct val="100000"/>
              </a:lnSpc>
              <a:spcBef>
                <a:spcPts val="1005"/>
              </a:spcBef>
            </a:pPr>
            <a:r>
              <a:rPr sz="1000" spc="-5" dirty="0">
                <a:solidFill>
                  <a:srgbClr val="545454"/>
                </a:solidFill>
                <a:latin typeface="Microsoft Sans Serif"/>
                <a:cs typeface="Microsoft Sans Serif"/>
              </a:rPr>
              <a:t>Обрабатывающее</a:t>
            </a:r>
            <a:r>
              <a:rPr sz="1000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545454"/>
                </a:solidFill>
                <a:latin typeface="Microsoft Sans Serif"/>
                <a:cs typeface="Microsoft Sans Serif"/>
              </a:rPr>
              <a:t>производство,</a:t>
            </a:r>
            <a:r>
              <a:rPr sz="1000" spc="-5" dirty="0">
                <a:solidFill>
                  <a:srgbClr val="545454"/>
                </a:solidFill>
                <a:latin typeface="Microsoft Sans Serif"/>
                <a:cs typeface="Microsoft Sans Serif"/>
              </a:rPr>
              <a:t> гостиничный</a:t>
            </a:r>
            <a:r>
              <a:rPr sz="1000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545454"/>
                </a:solidFill>
                <a:latin typeface="Microsoft Sans Serif"/>
                <a:cs typeface="Microsoft Sans Serif"/>
              </a:rPr>
              <a:t>бизнес, </a:t>
            </a:r>
            <a:r>
              <a:rPr sz="1000" spc="-5" dirty="0">
                <a:solidFill>
                  <a:srgbClr val="545454"/>
                </a:solidFill>
                <a:latin typeface="Microsoft Sans Serif"/>
                <a:cs typeface="Microsoft Sans Serif"/>
              </a:rPr>
              <a:t> деятельность </a:t>
            </a:r>
            <a:r>
              <a:rPr sz="1000" spc="-10" dirty="0">
                <a:solidFill>
                  <a:srgbClr val="545454"/>
                </a:solidFill>
                <a:latin typeface="Microsoft Sans Serif"/>
                <a:cs typeface="Microsoft Sans Serif"/>
              </a:rPr>
              <a:t>проф., научная </a:t>
            </a:r>
            <a:r>
              <a:rPr sz="1000" spc="-5" dirty="0">
                <a:solidFill>
                  <a:srgbClr val="545454"/>
                </a:solidFill>
                <a:latin typeface="Microsoft Sans Serif"/>
                <a:cs typeface="Microsoft Sans Serif"/>
              </a:rPr>
              <a:t>и </a:t>
            </a:r>
            <a:r>
              <a:rPr sz="1000" spc="-10" dirty="0">
                <a:solidFill>
                  <a:srgbClr val="545454"/>
                </a:solidFill>
                <a:latin typeface="Microsoft Sans Serif"/>
                <a:cs typeface="Microsoft Sans Serif"/>
              </a:rPr>
              <a:t>техническая, </a:t>
            </a:r>
            <a:r>
              <a:rPr sz="1000" spc="-15" dirty="0">
                <a:solidFill>
                  <a:srgbClr val="545454"/>
                </a:solidFill>
                <a:latin typeface="Microsoft Sans Serif"/>
                <a:cs typeface="Microsoft Sans Serif"/>
              </a:rPr>
              <a:t>логистика </a:t>
            </a:r>
            <a:r>
              <a:rPr sz="1000" spc="-10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000" spc="-35" dirty="0">
                <a:solidFill>
                  <a:srgbClr val="545454"/>
                </a:solidFill>
                <a:latin typeface="Microsoft Sans Serif"/>
                <a:cs typeface="Microsoft Sans Serif"/>
              </a:rPr>
              <a:t>(СКФО,</a:t>
            </a:r>
            <a:r>
              <a:rPr sz="1000" spc="20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000" spc="-55" dirty="0">
                <a:solidFill>
                  <a:srgbClr val="545454"/>
                </a:solidFill>
                <a:latin typeface="Microsoft Sans Serif"/>
                <a:cs typeface="Microsoft Sans Serif"/>
              </a:rPr>
              <a:t>ДФО,</a:t>
            </a:r>
            <a:r>
              <a:rPr sz="1000" spc="20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000" spc="-30" dirty="0">
                <a:solidFill>
                  <a:srgbClr val="545454"/>
                </a:solidFill>
                <a:latin typeface="Microsoft Sans Serif"/>
                <a:cs typeface="Microsoft Sans Serif"/>
              </a:rPr>
              <a:t>Крым)</a:t>
            </a:r>
            <a:endParaRPr sz="1000">
              <a:latin typeface="Microsoft Sans Serif"/>
              <a:cs typeface="Microsoft Sans Serif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9913746" y="1236091"/>
            <a:ext cx="162115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latin typeface="Arial"/>
                <a:cs typeface="Arial"/>
              </a:rPr>
              <a:t>59</a:t>
            </a:r>
            <a:r>
              <a:rPr sz="1600" b="1" spc="-110" dirty="0">
                <a:latin typeface="Arial"/>
                <a:cs typeface="Arial"/>
              </a:rPr>
              <a:t> </a:t>
            </a:r>
            <a:r>
              <a:rPr sz="1200" spc="-35" dirty="0">
                <a:latin typeface="Microsoft Sans Serif"/>
                <a:cs typeface="Microsoft Sans Serif"/>
              </a:rPr>
              <a:t>б</a:t>
            </a:r>
            <a:r>
              <a:rPr sz="1200" dirty="0">
                <a:latin typeface="Microsoft Sans Serif"/>
                <a:cs typeface="Microsoft Sans Serif"/>
              </a:rPr>
              <a:t>а</a:t>
            </a:r>
            <a:r>
              <a:rPr sz="1200" spc="-50" dirty="0">
                <a:latin typeface="Microsoft Sans Serif"/>
                <a:cs typeface="Microsoft Sans Serif"/>
              </a:rPr>
              <a:t>н</a:t>
            </a:r>
            <a:r>
              <a:rPr sz="1200" spc="-30" dirty="0">
                <a:latin typeface="Microsoft Sans Serif"/>
                <a:cs typeface="Microsoft Sans Serif"/>
              </a:rPr>
              <a:t>к</a:t>
            </a:r>
            <a:r>
              <a:rPr sz="1200" dirty="0">
                <a:latin typeface="Microsoft Sans Serif"/>
                <a:cs typeface="Microsoft Sans Serif"/>
              </a:rPr>
              <a:t>о</a:t>
            </a:r>
            <a:r>
              <a:rPr sz="1200" spc="5" dirty="0">
                <a:latin typeface="Microsoft Sans Serif"/>
                <a:cs typeface="Microsoft Sans Serif"/>
              </a:rPr>
              <a:t>в</a:t>
            </a:r>
            <a:r>
              <a:rPr sz="1200" spc="-5" dirty="0">
                <a:latin typeface="Microsoft Sans Serif"/>
                <a:cs typeface="Microsoft Sans Serif"/>
              </a:rPr>
              <a:t>-</a:t>
            </a:r>
            <a:r>
              <a:rPr sz="1200" spc="-15" dirty="0">
                <a:latin typeface="Microsoft Sans Serif"/>
                <a:cs typeface="Microsoft Sans Serif"/>
              </a:rPr>
              <a:t>у</a:t>
            </a:r>
            <a:r>
              <a:rPr sz="1200" spc="-5" dirty="0">
                <a:latin typeface="Microsoft Sans Serif"/>
                <a:cs typeface="Microsoft Sans Serif"/>
              </a:rPr>
              <a:t>част</a:t>
            </a:r>
            <a:r>
              <a:rPr sz="1200" spc="-35" dirty="0">
                <a:latin typeface="Microsoft Sans Serif"/>
                <a:cs typeface="Microsoft Sans Serif"/>
              </a:rPr>
              <a:t>ни</a:t>
            </a:r>
            <a:r>
              <a:rPr sz="1200" spc="-15" dirty="0">
                <a:latin typeface="Microsoft Sans Serif"/>
                <a:cs typeface="Microsoft Sans Serif"/>
              </a:rPr>
              <a:t>к</a:t>
            </a:r>
            <a:r>
              <a:rPr sz="1200" dirty="0">
                <a:latin typeface="Microsoft Sans Serif"/>
                <a:cs typeface="Microsoft Sans Serif"/>
              </a:rPr>
              <a:t>ов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8565006" y="1830055"/>
            <a:ext cx="2666365" cy="1127125"/>
          </a:xfrm>
          <a:prstGeom prst="rect">
            <a:avLst/>
          </a:prstGeom>
        </p:spPr>
        <p:txBody>
          <a:bodyPr vert="horz" wrap="square" lIns="0" tIns="97155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765"/>
              </a:spcBef>
            </a:pPr>
            <a:r>
              <a:rPr sz="1400" b="1" spc="-120" dirty="0">
                <a:solidFill>
                  <a:srgbClr val="546973"/>
                </a:solidFill>
                <a:latin typeface="Tahoma"/>
                <a:cs typeface="Tahoma"/>
              </a:rPr>
              <a:t>К</a:t>
            </a:r>
            <a:r>
              <a:rPr sz="1400" b="1" spc="-85" dirty="0">
                <a:solidFill>
                  <a:srgbClr val="546973"/>
                </a:solidFill>
                <a:latin typeface="Tahoma"/>
                <a:cs typeface="Tahoma"/>
              </a:rPr>
              <a:t>а</a:t>
            </a:r>
            <a:r>
              <a:rPr sz="1400" b="1" spc="-145" dirty="0">
                <a:solidFill>
                  <a:srgbClr val="546973"/>
                </a:solidFill>
                <a:latin typeface="Tahoma"/>
                <a:cs typeface="Tahoma"/>
              </a:rPr>
              <a:t>к</a:t>
            </a:r>
            <a:r>
              <a:rPr sz="1400" b="1" spc="-80" dirty="0">
                <a:solidFill>
                  <a:srgbClr val="546973"/>
                </a:solidFill>
                <a:latin typeface="Tahoma"/>
                <a:cs typeface="Tahoma"/>
              </a:rPr>
              <a:t> </a:t>
            </a:r>
            <a:r>
              <a:rPr sz="1400" b="1" spc="-114" dirty="0">
                <a:solidFill>
                  <a:srgbClr val="546973"/>
                </a:solidFill>
                <a:latin typeface="Tahoma"/>
                <a:cs typeface="Tahoma"/>
              </a:rPr>
              <a:t>п</a:t>
            </a:r>
            <a:r>
              <a:rPr sz="1400" b="1" spc="-135" dirty="0">
                <a:solidFill>
                  <a:srgbClr val="546973"/>
                </a:solidFill>
                <a:latin typeface="Tahoma"/>
                <a:cs typeface="Tahoma"/>
              </a:rPr>
              <a:t>ол</a:t>
            </a:r>
            <a:r>
              <a:rPr sz="1400" b="1" spc="-150" dirty="0">
                <a:solidFill>
                  <a:srgbClr val="546973"/>
                </a:solidFill>
                <a:latin typeface="Tahoma"/>
                <a:cs typeface="Tahoma"/>
              </a:rPr>
              <a:t>у</a:t>
            </a:r>
            <a:r>
              <a:rPr sz="1400" b="1" spc="-155" dirty="0">
                <a:solidFill>
                  <a:srgbClr val="546973"/>
                </a:solidFill>
                <a:latin typeface="Tahoma"/>
                <a:cs typeface="Tahoma"/>
              </a:rPr>
              <a:t>ч</a:t>
            </a:r>
            <a:r>
              <a:rPr sz="1400" b="1" spc="-100" dirty="0">
                <a:solidFill>
                  <a:srgbClr val="546973"/>
                </a:solidFill>
                <a:latin typeface="Tahoma"/>
                <a:cs typeface="Tahoma"/>
              </a:rPr>
              <a:t>и</a:t>
            </a:r>
            <a:r>
              <a:rPr sz="1400" b="1" spc="-110" dirty="0">
                <a:solidFill>
                  <a:srgbClr val="546973"/>
                </a:solidFill>
                <a:latin typeface="Tahoma"/>
                <a:cs typeface="Tahoma"/>
              </a:rPr>
              <a:t>ть:</a:t>
            </a:r>
            <a:endParaRPr sz="1400">
              <a:latin typeface="Tahoma"/>
              <a:cs typeface="Tahoma"/>
            </a:endParaRPr>
          </a:p>
          <a:p>
            <a:pPr marL="12700" marR="5080" algn="just">
              <a:lnSpc>
                <a:spcPct val="100000"/>
              </a:lnSpc>
              <a:spcBef>
                <a:spcPts val="565"/>
              </a:spcBef>
            </a:pPr>
            <a:r>
              <a:rPr sz="1200" b="1" spc="-5" dirty="0">
                <a:solidFill>
                  <a:srgbClr val="181818"/>
                </a:solidFill>
                <a:latin typeface="Arial"/>
                <a:cs typeface="Arial"/>
              </a:rPr>
              <a:t>Обратиться за </a:t>
            </a:r>
            <a:r>
              <a:rPr sz="1200" b="1" spc="-10" dirty="0">
                <a:solidFill>
                  <a:srgbClr val="181818"/>
                </a:solidFill>
                <a:latin typeface="Arial"/>
                <a:cs typeface="Arial"/>
              </a:rPr>
              <a:t>кредитом </a:t>
            </a:r>
            <a:r>
              <a:rPr sz="1200" b="1" dirty="0">
                <a:solidFill>
                  <a:srgbClr val="181818"/>
                </a:solidFill>
                <a:latin typeface="Arial"/>
                <a:cs typeface="Arial"/>
              </a:rPr>
              <a:t>в </a:t>
            </a:r>
            <a:r>
              <a:rPr sz="1200" b="1" spc="-10" dirty="0">
                <a:solidFill>
                  <a:srgbClr val="181818"/>
                </a:solidFill>
                <a:latin typeface="Arial"/>
                <a:cs typeface="Arial"/>
              </a:rPr>
              <a:t>один </a:t>
            </a:r>
            <a:r>
              <a:rPr sz="1200" b="1" spc="-5" dirty="0">
                <a:solidFill>
                  <a:srgbClr val="181818"/>
                </a:solidFill>
                <a:latin typeface="Arial"/>
                <a:cs typeface="Arial"/>
              </a:rPr>
              <a:t>из </a:t>
            </a:r>
            <a:r>
              <a:rPr sz="1200" b="1" spc="-320" dirty="0">
                <a:solidFill>
                  <a:srgbClr val="181818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181818"/>
                </a:solidFill>
                <a:latin typeface="Arial"/>
                <a:cs typeface="Arial"/>
              </a:rPr>
              <a:t>банков-партнеров</a:t>
            </a:r>
            <a:r>
              <a:rPr sz="1200" spc="-5" dirty="0">
                <a:solidFill>
                  <a:srgbClr val="181818"/>
                </a:solidFill>
                <a:latin typeface="Microsoft Sans Serif"/>
                <a:cs typeface="Microsoft Sans Serif"/>
              </a:rPr>
              <a:t>, </a:t>
            </a:r>
            <a:r>
              <a:rPr sz="1200" spc="-15" dirty="0">
                <a:solidFill>
                  <a:srgbClr val="181818"/>
                </a:solidFill>
                <a:latin typeface="Microsoft Sans Serif"/>
                <a:cs typeface="Microsoft Sans Serif"/>
              </a:rPr>
              <a:t>там </a:t>
            </a:r>
            <a:r>
              <a:rPr sz="1200" spc="-25" dirty="0">
                <a:solidFill>
                  <a:srgbClr val="181818"/>
                </a:solidFill>
                <a:latin typeface="Microsoft Sans Serif"/>
                <a:cs typeface="Microsoft Sans Serif"/>
              </a:rPr>
              <a:t>же </a:t>
            </a:r>
            <a:r>
              <a:rPr sz="1200" spc="-10" dirty="0">
                <a:solidFill>
                  <a:srgbClr val="181818"/>
                </a:solidFill>
                <a:latin typeface="Microsoft Sans Serif"/>
                <a:cs typeface="Microsoft Sans Serif"/>
              </a:rPr>
              <a:t>написать </a:t>
            </a:r>
            <a:r>
              <a:rPr sz="1200" spc="-305" dirty="0">
                <a:solidFill>
                  <a:srgbClr val="181818"/>
                </a:solidFill>
                <a:latin typeface="Microsoft Sans Serif"/>
                <a:cs typeface="Microsoft Sans Serif"/>
              </a:rPr>
              <a:t> </a:t>
            </a:r>
            <a:r>
              <a:rPr sz="1200" spc="-10" dirty="0">
                <a:solidFill>
                  <a:srgbClr val="181818"/>
                </a:solidFill>
                <a:latin typeface="Microsoft Sans Serif"/>
                <a:cs typeface="Microsoft Sans Serif"/>
              </a:rPr>
              <a:t>заявление </a:t>
            </a:r>
            <a:r>
              <a:rPr sz="1200" spc="-5" dirty="0">
                <a:solidFill>
                  <a:srgbClr val="181818"/>
                </a:solidFill>
                <a:latin typeface="Microsoft Sans Serif"/>
                <a:cs typeface="Microsoft Sans Serif"/>
              </a:rPr>
              <a:t>на</a:t>
            </a:r>
            <a:r>
              <a:rPr sz="1200" spc="10" dirty="0">
                <a:solidFill>
                  <a:srgbClr val="181818"/>
                </a:solidFill>
                <a:latin typeface="Microsoft Sans Serif"/>
                <a:cs typeface="Microsoft Sans Serif"/>
              </a:rPr>
              <a:t> </a:t>
            </a:r>
            <a:r>
              <a:rPr sz="1200" spc="-10" dirty="0">
                <a:solidFill>
                  <a:srgbClr val="181818"/>
                </a:solidFill>
                <a:latin typeface="Microsoft Sans Serif"/>
                <a:cs typeface="Microsoft Sans Serif"/>
              </a:rPr>
              <a:t>получение</a:t>
            </a:r>
            <a:r>
              <a:rPr sz="1200" spc="15" dirty="0">
                <a:solidFill>
                  <a:srgbClr val="181818"/>
                </a:solidFill>
                <a:latin typeface="Microsoft Sans Serif"/>
                <a:cs typeface="Microsoft Sans Serif"/>
              </a:rPr>
              <a:t> </a:t>
            </a:r>
            <a:r>
              <a:rPr sz="1200" spc="-10" dirty="0">
                <a:solidFill>
                  <a:srgbClr val="181818"/>
                </a:solidFill>
                <a:latin typeface="Microsoft Sans Serif"/>
                <a:cs typeface="Microsoft Sans Serif"/>
              </a:rPr>
              <a:t>гарантии</a:t>
            </a:r>
            <a:endParaRPr sz="1200">
              <a:latin typeface="Microsoft Sans Serif"/>
              <a:cs typeface="Microsoft Sans Serif"/>
            </a:endParaRPr>
          </a:p>
          <a:p>
            <a:pPr marL="12700" algn="just">
              <a:lnSpc>
                <a:spcPct val="100000"/>
              </a:lnSpc>
            </a:pPr>
            <a:r>
              <a:rPr sz="1200" spc="-10" dirty="0">
                <a:solidFill>
                  <a:srgbClr val="181818"/>
                </a:solidFill>
                <a:latin typeface="Microsoft Sans Serif"/>
                <a:cs typeface="Microsoft Sans Serif"/>
              </a:rPr>
              <a:t>Корпорации</a:t>
            </a:r>
            <a:r>
              <a:rPr sz="1200" spc="-50" dirty="0">
                <a:solidFill>
                  <a:srgbClr val="181818"/>
                </a:solidFill>
                <a:latin typeface="Microsoft Sans Serif"/>
                <a:cs typeface="Microsoft Sans Serif"/>
              </a:rPr>
              <a:t> </a:t>
            </a:r>
            <a:r>
              <a:rPr sz="1200" spc="-5" dirty="0">
                <a:solidFill>
                  <a:srgbClr val="181818"/>
                </a:solidFill>
                <a:latin typeface="Microsoft Sans Serif"/>
                <a:cs typeface="Microsoft Sans Serif"/>
              </a:rPr>
              <a:t>МСП.</a:t>
            </a:r>
            <a:endParaRPr sz="1200">
              <a:latin typeface="Microsoft Sans Serif"/>
              <a:cs typeface="Microsoft Sans Serif"/>
            </a:endParaRPr>
          </a:p>
        </p:txBody>
      </p:sp>
      <p:pic>
        <p:nvPicPr>
          <p:cNvPr id="33" name="object 3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714158" y="3556941"/>
            <a:ext cx="1885336" cy="1885336"/>
          </a:xfrm>
          <a:prstGeom prst="rect">
            <a:avLst/>
          </a:prstGeom>
        </p:spPr>
      </p:pic>
      <p:sp>
        <p:nvSpPr>
          <p:cNvPr id="34" name="object 34"/>
          <p:cNvSpPr/>
          <p:nvPr/>
        </p:nvSpPr>
        <p:spPr>
          <a:xfrm>
            <a:off x="8683752" y="3201923"/>
            <a:ext cx="521334" cy="182880"/>
          </a:xfrm>
          <a:custGeom>
            <a:avLst/>
            <a:gdLst/>
            <a:ahLst/>
            <a:cxnLst/>
            <a:rect l="l" t="t" r="r" b="b"/>
            <a:pathLst>
              <a:path w="521334" h="182879">
                <a:moveTo>
                  <a:pt x="521207" y="0"/>
                </a:moveTo>
                <a:lnTo>
                  <a:pt x="0" y="0"/>
                </a:lnTo>
                <a:lnTo>
                  <a:pt x="260603" y="182879"/>
                </a:lnTo>
                <a:lnTo>
                  <a:pt x="521207" y="0"/>
                </a:lnTo>
                <a:close/>
              </a:path>
            </a:pathLst>
          </a:custGeom>
          <a:solidFill>
            <a:srgbClr val="F9824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12003175" y="2687436"/>
            <a:ext cx="152400" cy="365823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050"/>
              </a:lnSpc>
            </a:pP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Информация</a:t>
            </a:r>
            <a:r>
              <a:rPr sz="1000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в</a:t>
            </a:r>
            <a:r>
              <a:rPr sz="1000" spc="10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презентации</a:t>
            </a:r>
            <a:r>
              <a:rPr sz="1000" spc="30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актуальна</a:t>
            </a:r>
            <a:r>
              <a:rPr sz="1000" spc="10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по</a:t>
            </a:r>
            <a:r>
              <a:rPr sz="1000" spc="5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состоянию</a:t>
            </a:r>
            <a:r>
              <a:rPr sz="1000" spc="35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на</a:t>
            </a:r>
            <a:r>
              <a:rPr sz="1000" spc="5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01.03.2024</a:t>
            </a:r>
            <a:endParaRPr sz="1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27989" y="459993"/>
            <a:ext cx="123317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65" dirty="0">
                <a:solidFill>
                  <a:srgbClr val="FFFFFF"/>
                </a:solidFill>
                <a:latin typeface="Cambria"/>
                <a:cs typeface="Cambria"/>
              </a:rPr>
              <a:t>МСП</a:t>
            </a:r>
            <a:r>
              <a:rPr sz="2800" spc="-114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800" spc="-490" dirty="0">
                <a:solidFill>
                  <a:srgbClr val="FFFFFF"/>
                </a:solidFill>
                <a:latin typeface="Cambria"/>
                <a:cs typeface="Cambria"/>
              </a:rPr>
              <a:t>Банк</a:t>
            </a:r>
            <a:endParaRPr sz="2800">
              <a:latin typeface="Cambria"/>
              <a:cs typeface="Cambr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723132" y="2819400"/>
            <a:ext cx="7812405" cy="0"/>
          </a:xfrm>
          <a:custGeom>
            <a:avLst/>
            <a:gdLst/>
            <a:ahLst/>
            <a:cxnLst/>
            <a:rect l="l" t="t" r="r" b="b"/>
            <a:pathLst>
              <a:path w="7812405">
                <a:moveTo>
                  <a:pt x="781215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A2A1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49097" y="3826890"/>
            <a:ext cx="1450340" cy="6667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spc="-15" dirty="0">
                <a:solidFill>
                  <a:srgbClr val="FFFFFF"/>
                </a:solidFill>
                <a:latin typeface="Microsoft Sans Serif"/>
                <a:cs typeface="Microsoft Sans Serif"/>
              </a:rPr>
              <a:t>Электронная </a:t>
            </a:r>
            <a:r>
              <a:rPr sz="14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400" spc="-20" dirty="0">
                <a:solidFill>
                  <a:srgbClr val="FFFFFF"/>
                </a:solidFill>
                <a:latin typeface="Microsoft Sans Serif"/>
                <a:cs typeface="Microsoft Sans Serif"/>
              </a:rPr>
              <a:t>подача</a:t>
            </a:r>
            <a:r>
              <a:rPr sz="1400" spc="-2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400" spc="-30" dirty="0">
                <a:solidFill>
                  <a:srgbClr val="FFFFFF"/>
                </a:solidFill>
                <a:latin typeface="Microsoft Sans Serif"/>
                <a:cs typeface="Microsoft Sans Serif"/>
              </a:rPr>
              <a:t>заявки</a:t>
            </a:r>
            <a:r>
              <a:rPr sz="1400" spc="-2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400" spc="-5" dirty="0">
                <a:solidFill>
                  <a:srgbClr val="FFFFFF"/>
                </a:solidFill>
                <a:latin typeface="Microsoft Sans Serif"/>
                <a:cs typeface="Microsoft Sans Serif"/>
              </a:rPr>
              <a:t>на </a:t>
            </a:r>
            <a:r>
              <a:rPr sz="1400" spc="-36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льготный</a:t>
            </a:r>
            <a:r>
              <a:rPr sz="1400" spc="-7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400" spc="-20" dirty="0">
                <a:solidFill>
                  <a:srgbClr val="FFFFFF"/>
                </a:solidFill>
                <a:latin typeface="Microsoft Sans Serif"/>
                <a:cs typeface="Microsoft Sans Serif"/>
              </a:rPr>
              <a:t>кредит:</a:t>
            </a:r>
            <a:endParaRPr sz="1400">
              <a:latin typeface="Microsoft Sans Serif"/>
              <a:cs typeface="Microsoft Sans Serif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75310" y="1371980"/>
            <a:ext cx="1713230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indent="-635" algn="ctr">
              <a:lnSpc>
                <a:spcPct val="100000"/>
              </a:lnSpc>
              <a:spcBef>
                <a:spcPts val="100"/>
              </a:spcBef>
            </a:pPr>
            <a:r>
              <a:rPr sz="2400" b="1" spc="-415" dirty="0">
                <a:solidFill>
                  <a:srgbClr val="FFFFFF"/>
                </a:solidFill>
                <a:latin typeface="Cambria"/>
                <a:cs typeface="Cambria"/>
              </a:rPr>
              <a:t>креди</a:t>
            </a:r>
            <a:r>
              <a:rPr sz="2400" b="1" spc="-380" dirty="0">
                <a:solidFill>
                  <a:srgbClr val="FFFFFF"/>
                </a:solidFill>
                <a:latin typeface="Cambria"/>
                <a:cs typeface="Cambria"/>
              </a:rPr>
              <a:t>т</a:t>
            </a:r>
            <a:r>
              <a:rPr sz="2400" b="1" spc="-535" dirty="0">
                <a:solidFill>
                  <a:srgbClr val="FFFFFF"/>
                </a:solidFill>
                <a:latin typeface="Cambria"/>
                <a:cs typeface="Cambria"/>
              </a:rPr>
              <a:t>ы</a:t>
            </a:r>
            <a:r>
              <a:rPr sz="2400" b="1" spc="-9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400" b="1" spc="-350" dirty="0">
                <a:solidFill>
                  <a:srgbClr val="FFFFFF"/>
                </a:solidFill>
                <a:latin typeface="Cambria"/>
                <a:cs typeface="Cambria"/>
              </a:rPr>
              <a:t>д</a:t>
            </a:r>
            <a:r>
              <a:rPr sz="2400" b="1" spc="-370" dirty="0">
                <a:solidFill>
                  <a:srgbClr val="FFFFFF"/>
                </a:solidFill>
                <a:latin typeface="Cambria"/>
                <a:cs typeface="Cambria"/>
              </a:rPr>
              <a:t>л</a:t>
            </a:r>
            <a:r>
              <a:rPr sz="2400" b="1" spc="-245" dirty="0">
                <a:solidFill>
                  <a:srgbClr val="FFFFFF"/>
                </a:solidFill>
                <a:latin typeface="Cambria"/>
                <a:cs typeface="Cambria"/>
              </a:rPr>
              <a:t>я  </a:t>
            </a:r>
            <a:r>
              <a:rPr sz="2400" b="1" spc="-360" dirty="0">
                <a:solidFill>
                  <a:srgbClr val="FFFFFF"/>
                </a:solidFill>
                <a:latin typeface="Cambria"/>
                <a:cs typeface="Cambria"/>
              </a:rPr>
              <a:t>бизнес</a:t>
            </a:r>
            <a:r>
              <a:rPr sz="2400" b="1" spc="-330" dirty="0">
                <a:solidFill>
                  <a:srgbClr val="FFFFFF"/>
                </a:solidFill>
                <a:latin typeface="Cambria"/>
                <a:cs typeface="Cambria"/>
              </a:rPr>
              <a:t>а</a:t>
            </a:r>
            <a:r>
              <a:rPr sz="2400" b="1" spc="-10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400" b="1" spc="-135" dirty="0">
                <a:solidFill>
                  <a:srgbClr val="FFFFFF"/>
                </a:solidFill>
                <a:latin typeface="Cambria"/>
                <a:cs typeface="Cambria"/>
              </a:rPr>
              <a:t>с  </a:t>
            </a:r>
            <a:r>
              <a:rPr sz="2400" b="1" spc="-340" dirty="0">
                <a:solidFill>
                  <a:srgbClr val="FFFFFF"/>
                </a:solidFill>
                <a:latin typeface="Cambria"/>
                <a:cs typeface="Cambria"/>
              </a:rPr>
              <a:t>господ</a:t>
            </a:r>
            <a:r>
              <a:rPr sz="2400" b="1" spc="-390" dirty="0">
                <a:solidFill>
                  <a:srgbClr val="FFFFFF"/>
                </a:solidFill>
                <a:latin typeface="Cambria"/>
                <a:cs typeface="Cambria"/>
              </a:rPr>
              <a:t>д</a:t>
            </a:r>
            <a:r>
              <a:rPr sz="2400" b="1" spc="-420" dirty="0">
                <a:solidFill>
                  <a:srgbClr val="FFFFFF"/>
                </a:solidFill>
                <a:latin typeface="Cambria"/>
                <a:cs typeface="Cambria"/>
              </a:rPr>
              <a:t>ержкой</a:t>
            </a:r>
            <a:endParaRPr sz="2400">
              <a:latin typeface="Cambria"/>
              <a:cs typeface="Cambria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23444" y="1124711"/>
            <a:ext cx="2241550" cy="5499100"/>
            <a:chOff x="123444" y="1124711"/>
            <a:chExt cx="2241550" cy="5499100"/>
          </a:xfrm>
        </p:grpSpPr>
        <p:sp>
          <p:nvSpPr>
            <p:cNvPr id="7" name="object 7"/>
            <p:cNvSpPr/>
            <p:nvPr/>
          </p:nvSpPr>
          <p:spPr>
            <a:xfrm>
              <a:off x="123444" y="1132331"/>
              <a:ext cx="2241550" cy="0"/>
            </a:xfrm>
            <a:custGeom>
              <a:avLst/>
              <a:gdLst/>
              <a:ahLst/>
              <a:cxnLst/>
              <a:rect l="l" t="t" r="r" b="b"/>
              <a:pathLst>
                <a:path w="2241550">
                  <a:moveTo>
                    <a:pt x="0" y="0"/>
                  </a:moveTo>
                  <a:lnTo>
                    <a:pt x="2241169" y="0"/>
                  </a:lnTo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66700" y="4623815"/>
              <a:ext cx="1999488" cy="1999488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909571" y="4408932"/>
              <a:ext cx="356870" cy="114300"/>
            </a:xfrm>
            <a:custGeom>
              <a:avLst/>
              <a:gdLst/>
              <a:ahLst/>
              <a:cxnLst/>
              <a:rect l="l" t="t" r="r" b="b"/>
              <a:pathLst>
                <a:path w="356869" h="114300">
                  <a:moveTo>
                    <a:pt x="356615" y="0"/>
                  </a:moveTo>
                  <a:lnTo>
                    <a:pt x="0" y="0"/>
                  </a:lnTo>
                  <a:lnTo>
                    <a:pt x="178307" y="114300"/>
                  </a:lnTo>
                  <a:lnTo>
                    <a:pt x="35661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0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264140" y="266700"/>
            <a:ext cx="1575816" cy="341375"/>
          </a:xfrm>
          <a:prstGeom prst="rect">
            <a:avLst/>
          </a:prstGeom>
        </p:spPr>
      </p:pic>
      <p:grpSp>
        <p:nvGrpSpPr>
          <p:cNvPr id="11" name="object 11"/>
          <p:cNvGrpSpPr/>
          <p:nvPr/>
        </p:nvGrpSpPr>
        <p:grpSpPr>
          <a:xfrm>
            <a:off x="2586227" y="1063752"/>
            <a:ext cx="2164080" cy="1508760"/>
            <a:chOff x="2586227" y="1063752"/>
            <a:chExt cx="2164080" cy="1508760"/>
          </a:xfrm>
        </p:grpSpPr>
        <p:sp>
          <p:nvSpPr>
            <p:cNvPr id="12" name="object 12"/>
            <p:cNvSpPr/>
            <p:nvPr/>
          </p:nvSpPr>
          <p:spPr>
            <a:xfrm>
              <a:off x="2686811" y="1275588"/>
              <a:ext cx="2057400" cy="1290955"/>
            </a:xfrm>
            <a:custGeom>
              <a:avLst/>
              <a:gdLst/>
              <a:ahLst/>
              <a:cxnLst/>
              <a:rect l="l" t="t" r="r" b="b"/>
              <a:pathLst>
                <a:path w="2057400" h="1290955">
                  <a:moveTo>
                    <a:pt x="0" y="0"/>
                  </a:moveTo>
                  <a:lnTo>
                    <a:pt x="1842262" y="0"/>
                  </a:lnTo>
                  <a:lnTo>
                    <a:pt x="1891608" y="5679"/>
                  </a:lnTo>
                  <a:lnTo>
                    <a:pt x="1936898" y="21857"/>
                  </a:lnTo>
                  <a:lnTo>
                    <a:pt x="1976842" y="47246"/>
                  </a:lnTo>
                  <a:lnTo>
                    <a:pt x="2010153" y="80557"/>
                  </a:lnTo>
                  <a:lnTo>
                    <a:pt x="2035542" y="120501"/>
                  </a:lnTo>
                  <a:lnTo>
                    <a:pt x="2051720" y="165791"/>
                  </a:lnTo>
                  <a:lnTo>
                    <a:pt x="2057400" y="215137"/>
                  </a:lnTo>
                  <a:lnTo>
                    <a:pt x="2057400" y="1290827"/>
                  </a:lnTo>
                  <a:lnTo>
                    <a:pt x="0" y="1290827"/>
                  </a:lnTo>
                  <a:lnTo>
                    <a:pt x="0" y="0"/>
                  </a:lnTo>
                  <a:close/>
                </a:path>
              </a:pathLst>
            </a:custGeom>
            <a:ln w="12192">
              <a:solidFill>
                <a:srgbClr val="41546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2586227" y="1063752"/>
              <a:ext cx="1407160" cy="512445"/>
            </a:xfrm>
            <a:custGeom>
              <a:avLst/>
              <a:gdLst/>
              <a:ahLst/>
              <a:cxnLst/>
              <a:rect l="l" t="t" r="r" b="b"/>
              <a:pathLst>
                <a:path w="1407160" h="512444">
                  <a:moveTo>
                    <a:pt x="1321308" y="0"/>
                  </a:moveTo>
                  <a:lnTo>
                    <a:pt x="85344" y="0"/>
                  </a:lnTo>
                  <a:lnTo>
                    <a:pt x="52131" y="6709"/>
                  </a:lnTo>
                  <a:lnTo>
                    <a:pt x="25003" y="25003"/>
                  </a:lnTo>
                  <a:lnTo>
                    <a:pt x="6709" y="52131"/>
                  </a:lnTo>
                  <a:lnTo>
                    <a:pt x="0" y="85344"/>
                  </a:lnTo>
                  <a:lnTo>
                    <a:pt x="0" y="426720"/>
                  </a:lnTo>
                  <a:lnTo>
                    <a:pt x="6709" y="459932"/>
                  </a:lnTo>
                  <a:lnTo>
                    <a:pt x="25003" y="487060"/>
                  </a:lnTo>
                  <a:lnTo>
                    <a:pt x="52131" y="505354"/>
                  </a:lnTo>
                  <a:lnTo>
                    <a:pt x="85344" y="512063"/>
                  </a:lnTo>
                  <a:lnTo>
                    <a:pt x="1321308" y="512063"/>
                  </a:lnTo>
                  <a:lnTo>
                    <a:pt x="1354520" y="505354"/>
                  </a:lnTo>
                  <a:lnTo>
                    <a:pt x="1381648" y="487060"/>
                  </a:lnTo>
                  <a:lnTo>
                    <a:pt x="1399942" y="459932"/>
                  </a:lnTo>
                  <a:lnTo>
                    <a:pt x="1406652" y="426720"/>
                  </a:lnTo>
                  <a:lnTo>
                    <a:pt x="1406652" y="85344"/>
                  </a:lnTo>
                  <a:lnTo>
                    <a:pt x="1399942" y="52131"/>
                  </a:lnTo>
                  <a:lnTo>
                    <a:pt x="1381648" y="25003"/>
                  </a:lnTo>
                  <a:lnTo>
                    <a:pt x="1354520" y="6709"/>
                  </a:lnTo>
                  <a:lnTo>
                    <a:pt x="1321308" y="0"/>
                  </a:lnTo>
                  <a:close/>
                </a:path>
              </a:pathLst>
            </a:custGeom>
            <a:solidFill>
              <a:srgbClr val="0AB3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" name="object 14"/>
          <p:cNvGrpSpPr/>
          <p:nvPr/>
        </p:nvGrpSpPr>
        <p:grpSpPr>
          <a:xfrm>
            <a:off x="5050535" y="1063752"/>
            <a:ext cx="2123440" cy="1508760"/>
            <a:chOff x="5050535" y="1063752"/>
            <a:chExt cx="2123440" cy="1508760"/>
          </a:xfrm>
        </p:grpSpPr>
        <p:sp>
          <p:nvSpPr>
            <p:cNvPr id="15" name="object 15"/>
            <p:cNvSpPr/>
            <p:nvPr/>
          </p:nvSpPr>
          <p:spPr>
            <a:xfrm>
              <a:off x="5109971" y="1275588"/>
              <a:ext cx="2057400" cy="1290955"/>
            </a:xfrm>
            <a:custGeom>
              <a:avLst/>
              <a:gdLst/>
              <a:ahLst/>
              <a:cxnLst/>
              <a:rect l="l" t="t" r="r" b="b"/>
              <a:pathLst>
                <a:path w="2057400" h="1290955">
                  <a:moveTo>
                    <a:pt x="0" y="0"/>
                  </a:moveTo>
                  <a:lnTo>
                    <a:pt x="1842261" y="0"/>
                  </a:lnTo>
                  <a:lnTo>
                    <a:pt x="1891608" y="5679"/>
                  </a:lnTo>
                  <a:lnTo>
                    <a:pt x="1936898" y="21857"/>
                  </a:lnTo>
                  <a:lnTo>
                    <a:pt x="1976842" y="47246"/>
                  </a:lnTo>
                  <a:lnTo>
                    <a:pt x="2010153" y="80557"/>
                  </a:lnTo>
                  <a:lnTo>
                    <a:pt x="2035542" y="120501"/>
                  </a:lnTo>
                  <a:lnTo>
                    <a:pt x="2051720" y="165791"/>
                  </a:lnTo>
                  <a:lnTo>
                    <a:pt x="2057400" y="215137"/>
                  </a:lnTo>
                  <a:lnTo>
                    <a:pt x="2057400" y="1290827"/>
                  </a:lnTo>
                  <a:lnTo>
                    <a:pt x="0" y="1290827"/>
                  </a:lnTo>
                  <a:lnTo>
                    <a:pt x="0" y="0"/>
                  </a:lnTo>
                  <a:close/>
                </a:path>
              </a:pathLst>
            </a:custGeom>
            <a:ln w="12192">
              <a:solidFill>
                <a:srgbClr val="41546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5050535" y="1063752"/>
              <a:ext cx="1407160" cy="512445"/>
            </a:xfrm>
            <a:custGeom>
              <a:avLst/>
              <a:gdLst/>
              <a:ahLst/>
              <a:cxnLst/>
              <a:rect l="l" t="t" r="r" b="b"/>
              <a:pathLst>
                <a:path w="1407160" h="512444">
                  <a:moveTo>
                    <a:pt x="1321308" y="0"/>
                  </a:moveTo>
                  <a:lnTo>
                    <a:pt x="85343" y="0"/>
                  </a:lnTo>
                  <a:lnTo>
                    <a:pt x="52131" y="6709"/>
                  </a:lnTo>
                  <a:lnTo>
                    <a:pt x="25003" y="25003"/>
                  </a:lnTo>
                  <a:lnTo>
                    <a:pt x="6709" y="52131"/>
                  </a:lnTo>
                  <a:lnTo>
                    <a:pt x="0" y="85344"/>
                  </a:lnTo>
                  <a:lnTo>
                    <a:pt x="0" y="426720"/>
                  </a:lnTo>
                  <a:lnTo>
                    <a:pt x="6709" y="459932"/>
                  </a:lnTo>
                  <a:lnTo>
                    <a:pt x="25003" y="487060"/>
                  </a:lnTo>
                  <a:lnTo>
                    <a:pt x="52131" y="505354"/>
                  </a:lnTo>
                  <a:lnTo>
                    <a:pt x="85343" y="512063"/>
                  </a:lnTo>
                  <a:lnTo>
                    <a:pt x="1321308" y="512063"/>
                  </a:lnTo>
                  <a:lnTo>
                    <a:pt x="1354520" y="505354"/>
                  </a:lnTo>
                  <a:lnTo>
                    <a:pt x="1381648" y="487060"/>
                  </a:lnTo>
                  <a:lnTo>
                    <a:pt x="1399942" y="459932"/>
                  </a:lnTo>
                  <a:lnTo>
                    <a:pt x="1406652" y="426720"/>
                  </a:lnTo>
                  <a:lnTo>
                    <a:pt x="1406652" y="85344"/>
                  </a:lnTo>
                  <a:lnTo>
                    <a:pt x="1399942" y="52131"/>
                  </a:lnTo>
                  <a:lnTo>
                    <a:pt x="1381648" y="25003"/>
                  </a:lnTo>
                  <a:lnTo>
                    <a:pt x="1354520" y="6709"/>
                  </a:lnTo>
                  <a:lnTo>
                    <a:pt x="1321308" y="0"/>
                  </a:lnTo>
                  <a:close/>
                </a:path>
              </a:pathLst>
            </a:custGeom>
            <a:solidFill>
              <a:srgbClr val="0AB3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object 17"/>
          <p:cNvGrpSpPr/>
          <p:nvPr/>
        </p:nvGrpSpPr>
        <p:grpSpPr>
          <a:xfrm>
            <a:off x="7476743" y="1063752"/>
            <a:ext cx="2120265" cy="1498600"/>
            <a:chOff x="7476743" y="1063752"/>
            <a:chExt cx="2120265" cy="1498600"/>
          </a:xfrm>
        </p:grpSpPr>
        <p:sp>
          <p:nvSpPr>
            <p:cNvPr id="18" name="object 18"/>
            <p:cNvSpPr/>
            <p:nvPr/>
          </p:nvSpPr>
          <p:spPr>
            <a:xfrm>
              <a:off x="7533131" y="1263396"/>
              <a:ext cx="2057400" cy="1292860"/>
            </a:xfrm>
            <a:custGeom>
              <a:avLst/>
              <a:gdLst/>
              <a:ahLst/>
              <a:cxnLst/>
              <a:rect l="l" t="t" r="r" b="b"/>
              <a:pathLst>
                <a:path w="2057400" h="1292860">
                  <a:moveTo>
                    <a:pt x="0" y="0"/>
                  </a:moveTo>
                  <a:lnTo>
                    <a:pt x="1842008" y="0"/>
                  </a:lnTo>
                  <a:lnTo>
                    <a:pt x="1891408" y="5686"/>
                  </a:lnTo>
                  <a:lnTo>
                    <a:pt x="1936750" y="21885"/>
                  </a:lnTo>
                  <a:lnTo>
                    <a:pt x="1976742" y="47306"/>
                  </a:lnTo>
                  <a:lnTo>
                    <a:pt x="2010093" y="80657"/>
                  </a:lnTo>
                  <a:lnTo>
                    <a:pt x="2035514" y="120649"/>
                  </a:lnTo>
                  <a:lnTo>
                    <a:pt x="2051713" y="165991"/>
                  </a:lnTo>
                  <a:lnTo>
                    <a:pt x="2057400" y="215391"/>
                  </a:lnTo>
                  <a:lnTo>
                    <a:pt x="2057400" y="1292352"/>
                  </a:lnTo>
                  <a:lnTo>
                    <a:pt x="0" y="1292352"/>
                  </a:lnTo>
                  <a:lnTo>
                    <a:pt x="0" y="0"/>
                  </a:lnTo>
                  <a:close/>
                </a:path>
              </a:pathLst>
            </a:custGeom>
            <a:ln w="12192">
              <a:solidFill>
                <a:srgbClr val="41546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7476743" y="1063752"/>
              <a:ext cx="1407160" cy="512445"/>
            </a:xfrm>
            <a:custGeom>
              <a:avLst/>
              <a:gdLst/>
              <a:ahLst/>
              <a:cxnLst/>
              <a:rect l="l" t="t" r="r" b="b"/>
              <a:pathLst>
                <a:path w="1407159" h="512444">
                  <a:moveTo>
                    <a:pt x="1321307" y="0"/>
                  </a:moveTo>
                  <a:lnTo>
                    <a:pt x="85344" y="0"/>
                  </a:lnTo>
                  <a:lnTo>
                    <a:pt x="52131" y="6709"/>
                  </a:lnTo>
                  <a:lnTo>
                    <a:pt x="25003" y="25003"/>
                  </a:lnTo>
                  <a:lnTo>
                    <a:pt x="6709" y="52131"/>
                  </a:lnTo>
                  <a:lnTo>
                    <a:pt x="0" y="85344"/>
                  </a:lnTo>
                  <a:lnTo>
                    <a:pt x="0" y="426720"/>
                  </a:lnTo>
                  <a:lnTo>
                    <a:pt x="6709" y="459932"/>
                  </a:lnTo>
                  <a:lnTo>
                    <a:pt x="25003" y="487060"/>
                  </a:lnTo>
                  <a:lnTo>
                    <a:pt x="52131" y="505354"/>
                  </a:lnTo>
                  <a:lnTo>
                    <a:pt x="85344" y="512063"/>
                  </a:lnTo>
                  <a:lnTo>
                    <a:pt x="1321307" y="512063"/>
                  </a:lnTo>
                  <a:lnTo>
                    <a:pt x="1354520" y="505354"/>
                  </a:lnTo>
                  <a:lnTo>
                    <a:pt x="1381648" y="487060"/>
                  </a:lnTo>
                  <a:lnTo>
                    <a:pt x="1399942" y="459932"/>
                  </a:lnTo>
                  <a:lnTo>
                    <a:pt x="1406652" y="426720"/>
                  </a:lnTo>
                  <a:lnTo>
                    <a:pt x="1406652" y="85344"/>
                  </a:lnTo>
                  <a:lnTo>
                    <a:pt x="1399942" y="52131"/>
                  </a:lnTo>
                  <a:lnTo>
                    <a:pt x="1381648" y="25003"/>
                  </a:lnTo>
                  <a:lnTo>
                    <a:pt x="1354520" y="6709"/>
                  </a:lnTo>
                  <a:lnTo>
                    <a:pt x="1321307" y="0"/>
                  </a:lnTo>
                  <a:close/>
                </a:path>
              </a:pathLst>
            </a:custGeom>
            <a:solidFill>
              <a:srgbClr val="0AB3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0" name="object 20"/>
          <p:cNvGrpSpPr/>
          <p:nvPr/>
        </p:nvGrpSpPr>
        <p:grpSpPr>
          <a:xfrm>
            <a:off x="9855707" y="1063752"/>
            <a:ext cx="2164080" cy="1498600"/>
            <a:chOff x="9855707" y="1063752"/>
            <a:chExt cx="2164080" cy="1498600"/>
          </a:xfrm>
        </p:grpSpPr>
        <p:sp>
          <p:nvSpPr>
            <p:cNvPr id="21" name="object 21"/>
            <p:cNvSpPr/>
            <p:nvPr/>
          </p:nvSpPr>
          <p:spPr>
            <a:xfrm>
              <a:off x="9956291" y="1263396"/>
              <a:ext cx="2057400" cy="1292860"/>
            </a:xfrm>
            <a:custGeom>
              <a:avLst/>
              <a:gdLst/>
              <a:ahLst/>
              <a:cxnLst/>
              <a:rect l="l" t="t" r="r" b="b"/>
              <a:pathLst>
                <a:path w="2057400" h="1292860">
                  <a:moveTo>
                    <a:pt x="0" y="0"/>
                  </a:moveTo>
                  <a:lnTo>
                    <a:pt x="1842007" y="0"/>
                  </a:lnTo>
                  <a:lnTo>
                    <a:pt x="1891408" y="5686"/>
                  </a:lnTo>
                  <a:lnTo>
                    <a:pt x="1936750" y="21885"/>
                  </a:lnTo>
                  <a:lnTo>
                    <a:pt x="1976742" y="47306"/>
                  </a:lnTo>
                  <a:lnTo>
                    <a:pt x="2010093" y="80657"/>
                  </a:lnTo>
                  <a:lnTo>
                    <a:pt x="2035514" y="120649"/>
                  </a:lnTo>
                  <a:lnTo>
                    <a:pt x="2051713" y="165991"/>
                  </a:lnTo>
                  <a:lnTo>
                    <a:pt x="2057400" y="215391"/>
                  </a:lnTo>
                  <a:lnTo>
                    <a:pt x="2057400" y="1292352"/>
                  </a:lnTo>
                  <a:lnTo>
                    <a:pt x="0" y="1292352"/>
                  </a:lnTo>
                  <a:lnTo>
                    <a:pt x="0" y="0"/>
                  </a:lnTo>
                  <a:close/>
                </a:path>
              </a:pathLst>
            </a:custGeom>
            <a:ln w="12192">
              <a:solidFill>
                <a:srgbClr val="41546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9855707" y="1063752"/>
              <a:ext cx="1405255" cy="512445"/>
            </a:xfrm>
            <a:custGeom>
              <a:avLst/>
              <a:gdLst/>
              <a:ahLst/>
              <a:cxnLst/>
              <a:rect l="l" t="t" r="r" b="b"/>
              <a:pathLst>
                <a:path w="1405254" h="512444">
                  <a:moveTo>
                    <a:pt x="1319784" y="0"/>
                  </a:moveTo>
                  <a:lnTo>
                    <a:pt x="85344" y="0"/>
                  </a:lnTo>
                  <a:lnTo>
                    <a:pt x="52131" y="6709"/>
                  </a:lnTo>
                  <a:lnTo>
                    <a:pt x="25003" y="25003"/>
                  </a:lnTo>
                  <a:lnTo>
                    <a:pt x="6709" y="52131"/>
                  </a:lnTo>
                  <a:lnTo>
                    <a:pt x="0" y="85344"/>
                  </a:lnTo>
                  <a:lnTo>
                    <a:pt x="0" y="426720"/>
                  </a:lnTo>
                  <a:lnTo>
                    <a:pt x="6709" y="459932"/>
                  </a:lnTo>
                  <a:lnTo>
                    <a:pt x="25003" y="487060"/>
                  </a:lnTo>
                  <a:lnTo>
                    <a:pt x="52131" y="505354"/>
                  </a:lnTo>
                  <a:lnTo>
                    <a:pt x="85344" y="512063"/>
                  </a:lnTo>
                  <a:lnTo>
                    <a:pt x="1319784" y="512063"/>
                  </a:lnTo>
                  <a:lnTo>
                    <a:pt x="1352996" y="505354"/>
                  </a:lnTo>
                  <a:lnTo>
                    <a:pt x="1380124" y="487060"/>
                  </a:lnTo>
                  <a:lnTo>
                    <a:pt x="1398418" y="459932"/>
                  </a:lnTo>
                  <a:lnTo>
                    <a:pt x="1405127" y="426720"/>
                  </a:lnTo>
                  <a:lnTo>
                    <a:pt x="1405127" y="85344"/>
                  </a:lnTo>
                  <a:lnTo>
                    <a:pt x="1398418" y="52131"/>
                  </a:lnTo>
                  <a:lnTo>
                    <a:pt x="1380124" y="25003"/>
                  </a:lnTo>
                  <a:lnTo>
                    <a:pt x="1352996" y="6709"/>
                  </a:lnTo>
                  <a:lnTo>
                    <a:pt x="1319784" y="0"/>
                  </a:lnTo>
                  <a:close/>
                </a:path>
              </a:pathLst>
            </a:custGeom>
            <a:solidFill>
              <a:srgbClr val="0AB3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3" name="object 23"/>
          <p:cNvGrpSpPr/>
          <p:nvPr/>
        </p:nvGrpSpPr>
        <p:grpSpPr>
          <a:xfrm>
            <a:off x="2619755" y="3040379"/>
            <a:ext cx="2131060" cy="1473835"/>
            <a:chOff x="2619755" y="3040379"/>
            <a:chExt cx="2131060" cy="1473835"/>
          </a:xfrm>
        </p:grpSpPr>
        <p:sp>
          <p:nvSpPr>
            <p:cNvPr id="24" name="object 24"/>
            <p:cNvSpPr/>
            <p:nvPr/>
          </p:nvSpPr>
          <p:spPr>
            <a:xfrm>
              <a:off x="2686811" y="3215639"/>
              <a:ext cx="2057400" cy="1292860"/>
            </a:xfrm>
            <a:custGeom>
              <a:avLst/>
              <a:gdLst/>
              <a:ahLst/>
              <a:cxnLst/>
              <a:rect l="l" t="t" r="r" b="b"/>
              <a:pathLst>
                <a:path w="2057400" h="1292860">
                  <a:moveTo>
                    <a:pt x="0" y="0"/>
                  </a:moveTo>
                  <a:lnTo>
                    <a:pt x="1842008" y="0"/>
                  </a:lnTo>
                  <a:lnTo>
                    <a:pt x="1891408" y="5686"/>
                  </a:lnTo>
                  <a:lnTo>
                    <a:pt x="1936750" y="21885"/>
                  </a:lnTo>
                  <a:lnTo>
                    <a:pt x="1976742" y="47306"/>
                  </a:lnTo>
                  <a:lnTo>
                    <a:pt x="2010093" y="80657"/>
                  </a:lnTo>
                  <a:lnTo>
                    <a:pt x="2035514" y="120650"/>
                  </a:lnTo>
                  <a:lnTo>
                    <a:pt x="2051713" y="165991"/>
                  </a:lnTo>
                  <a:lnTo>
                    <a:pt x="2057400" y="215392"/>
                  </a:lnTo>
                  <a:lnTo>
                    <a:pt x="2057400" y="1292352"/>
                  </a:lnTo>
                  <a:lnTo>
                    <a:pt x="0" y="1292352"/>
                  </a:lnTo>
                  <a:lnTo>
                    <a:pt x="0" y="0"/>
                  </a:lnTo>
                  <a:close/>
                </a:path>
              </a:pathLst>
            </a:custGeom>
            <a:ln w="12191">
              <a:solidFill>
                <a:srgbClr val="41546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2619755" y="3040379"/>
              <a:ext cx="1407160" cy="510540"/>
            </a:xfrm>
            <a:custGeom>
              <a:avLst/>
              <a:gdLst/>
              <a:ahLst/>
              <a:cxnLst/>
              <a:rect l="l" t="t" r="r" b="b"/>
              <a:pathLst>
                <a:path w="1407160" h="510539">
                  <a:moveTo>
                    <a:pt x="1321561" y="0"/>
                  </a:moveTo>
                  <a:lnTo>
                    <a:pt x="85089" y="0"/>
                  </a:lnTo>
                  <a:lnTo>
                    <a:pt x="51970" y="6687"/>
                  </a:lnTo>
                  <a:lnTo>
                    <a:pt x="24923" y="24923"/>
                  </a:lnTo>
                  <a:lnTo>
                    <a:pt x="6687" y="51970"/>
                  </a:lnTo>
                  <a:lnTo>
                    <a:pt x="0" y="85090"/>
                  </a:lnTo>
                  <a:lnTo>
                    <a:pt x="0" y="425450"/>
                  </a:lnTo>
                  <a:lnTo>
                    <a:pt x="6687" y="458569"/>
                  </a:lnTo>
                  <a:lnTo>
                    <a:pt x="24923" y="485616"/>
                  </a:lnTo>
                  <a:lnTo>
                    <a:pt x="51970" y="503852"/>
                  </a:lnTo>
                  <a:lnTo>
                    <a:pt x="85089" y="510540"/>
                  </a:lnTo>
                  <a:lnTo>
                    <a:pt x="1321561" y="510540"/>
                  </a:lnTo>
                  <a:lnTo>
                    <a:pt x="1354681" y="503852"/>
                  </a:lnTo>
                  <a:lnTo>
                    <a:pt x="1381728" y="485616"/>
                  </a:lnTo>
                  <a:lnTo>
                    <a:pt x="1399964" y="458569"/>
                  </a:lnTo>
                  <a:lnTo>
                    <a:pt x="1406652" y="425450"/>
                  </a:lnTo>
                  <a:lnTo>
                    <a:pt x="1406652" y="85090"/>
                  </a:lnTo>
                  <a:lnTo>
                    <a:pt x="1399964" y="51970"/>
                  </a:lnTo>
                  <a:lnTo>
                    <a:pt x="1381728" y="24923"/>
                  </a:lnTo>
                  <a:lnTo>
                    <a:pt x="1354681" y="6687"/>
                  </a:lnTo>
                  <a:lnTo>
                    <a:pt x="1321561" y="0"/>
                  </a:lnTo>
                  <a:close/>
                </a:path>
              </a:pathLst>
            </a:custGeom>
            <a:solidFill>
              <a:srgbClr val="EC7C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6" name="object 26"/>
          <p:cNvGrpSpPr/>
          <p:nvPr/>
        </p:nvGrpSpPr>
        <p:grpSpPr>
          <a:xfrm>
            <a:off x="4998720" y="3043427"/>
            <a:ext cx="2174875" cy="1470660"/>
            <a:chOff x="4998720" y="3043427"/>
            <a:chExt cx="2174875" cy="1470660"/>
          </a:xfrm>
        </p:grpSpPr>
        <p:sp>
          <p:nvSpPr>
            <p:cNvPr id="27" name="object 27"/>
            <p:cNvSpPr/>
            <p:nvPr/>
          </p:nvSpPr>
          <p:spPr>
            <a:xfrm>
              <a:off x="5109972" y="3215639"/>
              <a:ext cx="2057400" cy="1292860"/>
            </a:xfrm>
            <a:custGeom>
              <a:avLst/>
              <a:gdLst/>
              <a:ahLst/>
              <a:cxnLst/>
              <a:rect l="l" t="t" r="r" b="b"/>
              <a:pathLst>
                <a:path w="2057400" h="1292860">
                  <a:moveTo>
                    <a:pt x="0" y="0"/>
                  </a:moveTo>
                  <a:lnTo>
                    <a:pt x="1842007" y="0"/>
                  </a:lnTo>
                  <a:lnTo>
                    <a:pt x="1891408" y="5686"/>
                  </a:lnTo>
                  <a:lnTo>
                    <a:pt x="1936750" y="21885"/>
                  </a:lnTo>
                  <a:lnTo>
                    <a:pt x="1976742" y="47306"/>
                  </a:lnTo>
                  <a:lnTo>
                    <a:pt x="2010093" y="80657"/>
                  </a:lnTo>
                  <a:lnTo>
                    <a:pt x="2035514" y="120650"/>
                  </a:lnTo>
                  <a:lnTo>
                    <a:pt x="2051713" y="165991"/>
                  </a:lnTo>
                  <a:lnTo>
                    <a:pt x="2057400" y="215392"/>
                  </a:lnTo>
                  <a:lnTo>
                    <a:pt x="2057400" y="1292352"/>
                  </a:lnTo>
                  <a:lnTo>
                    <a:pt x="0" y="1292352"/>
                  </a:lnTo>
                  <a:lnTo>
                    <a:pt x="0" y="0"/>
                  </a:lnTo>
                  <a:close/>
                </a:path>
              </a:pathLst>
            </a:custGeom>
            <a:ln w="12191">
              <a:solidFill>
                <a:srgbClr val="41546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4998720" y="3043427"/>
              <a:ext cx="1571625" cy="510540"/>
            </a:xfrm>
            <a:custGeom>
              <a:avLst/>
              <a:gdLst/>
              <a:ahLst/>
              <a:cxnLst/>
              <a:rect l="l" t="t" r="r" b="b"/>
              <a:pathLst>
                <a:path w="1571625" h="510539">
                  <a:moveTo>
                    <a:pt x="1486153" y="0"/>
                  </a:moveTo>
                  <a:lnTo>
                    <a:pt x="85089" y="0"/>
                  </a:lnTo>
                  <a:lnTo>
                    <a:pt x="51970" y="6687"/>
                  </a:lnTo>
                  <a:lnTo>
                    <a:pt x="24923" y="24923"/>
                  </a:lnTo>
                  <a:lnTo>
                    <a:pt x="6687" y="51970"/>
                  </a:lnTo>
                  <a:lnTo>
                    <a:pt x="0" y="85089"/>
                  </a:lnTo>
                  <a:lnTo>
                    <a:pt x="0" y="425450"/>
                  </a:lnTo>
                  <a:lnTo>
                    <a:pt x="6687" y="458569"/>
                  </a:lnTo>
                  <a:lnTo>
                    <a:pt x="24923" y="485616"/>
                  </a:lnTo>
                  <a:lnTo>
                    <a:pt x="51970" y="503852"/>
                  </a:lnTo>
                  <a:lnTo>
                    <a:pt x="85089" y="510539"/>
                  </a:lnTo>
                  <a:lnTo>
                    <a:pt x="1486153" y="510539"/>
                  </a:lnTo>
                  <a:lnTo>
                    <a:pt x="1519273" y="503852"/>
                  </a:lnTo>
                  <a:lnTo>
                    <a:pt x="1546320" y="485616"/>
                  </a:lnTo>
                  <a:lnTo>
                    <a:pt x="1564556" y="458569"/>
                  </a:lnTo>
                  <a:lnTo>
                    <a:pt x="1571244" y="425450"/>
                  </a:lnTo>
                  <a:lnTo>
                    <a:pt x="1571244" y="85089"/>
                  </a:lnTo>
                  <a:lnTo>
                    <a:pt x="1564556" y="51970"/>
                  </a:lnTo>
                  <a:lnTo>
                    <a:pt x="1546320" y="24923"/>
                  </a:lnTo>
                  <a:lnTo>
                    <a:pt x="1519273" y="6687"/>
                  </a:lnTo>
                  <a:lnTo>
                    <a:pt x="1486153" y="0"/>
                  </a:lnTo>
                  <a:close/>
                </a:path>
              </a:pathLst>
            </a:custGeom>
            <a:solidFill>
              <a:srgbClr val="EC7C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9" name="object 29"/>
          <p:cNvGrpSpPr/>
          <p:nvPr/>
        </p:nvGrpSpPr>
        <p:grpSpPr>
          <a:xfrm>
            <a:off x="7476743" y="3043427"/>
            <a:ext cx="2120265" cy="1458595"/>
            <a:chOff x="7476743" y="3043427"/>
            <a:chExt cx="2120265" cy="1458595"/>
          </a:xfrm>
        </p:grpSpPr>
        <p:sp>
          <p:nvSpPr>
            <p:cNvPr id="30" name="object 30"/>
            <p:cNvSpPr/>
            <p:nvPr/>
          </p:nvSpPr>
          <p:spPr>
            <a:xfrm>
              <a:off x="7533131" y="3204971"/>
              <a:ext cx="2057400" cy="1290955"/>
            </a:xfrm>
            <a:custGeom>
              <a:avLst/>
              <a:gdLst/>
              <a:ahLst/>
              <a:cxnLst/>
              <a:rect l="l" t="t" r="r" b="b"/>
              <a:pathLst>
                <a:path w="2057400" h="1290954">
                  <a:moveTo>
                    <a:pt x="0" y="0"/>
                  </a:moveTo>
                  <a:lnTo>
                    <a:pt x="1842262" y="0"/>
                  </a:lnTo>
                  <a:lnTo>
                    <a:pt x="1891608" y="5679"/>
                  </a:lnTo>
                  <a:lnTo>
                    <a:pt x="1936898" y="21857"/>
                  </a:lnTo>
                  <a:lnTo>
                    <a:pt x="1976842" y="47246"/>
                  </a:lnTo>
                  <a:lnTo>
                    <a:pt x="2010153" y="80557"/>
                  </a:lnTo>
                  <a:lnTo>
                    <a:pt x="2035542" y="120501"/>
                  </a:lnTo>
                  <a:lnTo>
                    <a:pt x="2051720" y="165791"/>
                  </a:lnTo>
                  <a:lnTo>
                    <a:pt x="2057400" y="215137"/>
                  </a:lnTo>
                  <a:lnTo>
                    <a:pt x="2057400" y="1290827"/>
                  </a:lnTo>
                  <a:lnTo>
                    <a:pt x="0" y="1290827"/>
                  </a:lnTo>
                  <a:lnTo>
                    <a:pt x="0" y="0"/>
                  </a:lnTo>
                  <a:close/>
                </a:path>
              </a:pathLst>
            </a:custGeom>
            <a:ln w="12192">
              <a:solidFill>
                <a:srgbClr val="41546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7476743" y="3043427"/>
              <a:ext cx="1407160" cy="510540"/>
            </a:xfrm>
            <a:custGeom>
              <a:avLst/>
              <a:gdLst/>
              <a:ahLst/>
              <a:cxnLst/>
              <a:rect l="l" t="t" r="r" b="b"/>
              <a:pathLst>
                <a:path w="1407159" h="510539">
                  <a:moveTo>
                    <a:pt x="1321561" y="0"/>
                  </a:moveTo>
                  <a:lnTo>
                    <a:pt x="85089" y="0"/>
                  </a:lnTo>
                  <a:lnTo>
                    <a:pt x="51970" y="6687"/>
                  </a:lnTo>
                  <a:lnTo>
                    <a:pt x="24923" y="24923"/>
                  </a:lnTo>
                  <a:lnTo>
                    <a:pt x="6687" y="51970"/>
                  </a:lnTo>
                  <a:lnTo>
                    <a:pt x="0" y="85089"/>
                  </a:lnTo>
                  <a:lnTo>
                    <a:pt x="0" y="425450"/>
                  </a:lnTo>
                  <a:lnTo>
                    <a:pt x="6687" y="458569"/>
                  </a:lnTo>
                  <a:lnTo>
                    <a:pt x="24923" y="485616"/>
                  </a:lnTo>
                  <a:lnTo>
                    <a:pt x="51970" y="503852"/>
                  </a:lnTo>
                  <a:lnTo>
                    <a:pt x="85089" y="510539"/>
                  </a:lnTo>
                  <a:lnTo>
                    <a:pt x="1321561" y="510539"/>
                  </a:lnTo>
                  <a:lnTo>
                    <a:pt x="1354681" y="503852"/>
                  </a:lnTo>
                  <a:lnTo>
                    <a:pt x="1381728" y="485616"/>
                  </a:lnTo>
                  <a:lnTo>
                    <a:pt x="1399964" y="458569"/>
                  </a:lnTo>
                  <a:lnTo>
                    <a:pt x="1406652" y="425450"/>
                  </a:lnTo>
                  <a:lnTo>
                    <a:pt x="1406652" y="85089"/>
                  </a:lnTo>
                  <a:lnTo>
                    <a:pt x="1399964" y="51970"/>
                  </a:lnTo>
                  <a:lnTo>
                    <a:pt x="1381728" y="24923"/>
                  </a:lnTo>
                  <a:lnTo>
                    <a:pt x="1354681" y="6687"/>
                  </a:lnTo>
                  <a:lnTo>
                    <a:pt x="1321561" y="0"/>
                  </a:lnTo>
                  <a:close/>
                </a:path>
              </a:pathLst>
            </a:custGeom>
            <a:solidFill>
              <a:srgbClr val="EC7C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2" name="object 32"/>
          <p:cNvGrpSpPr/>
          <p:nvPr/>
        </p:nvGrpSpPr>
        <p:grpSpPr>
          <a:xfrm>
            <a:off x="9855707" y="3043427"/>
            <a:ext cx="2164080" cy="1458595"/>
            <a:chOff x="9855707" y="3043427"/>
            <a:chExt cx="2164080" cy="1458595"/>
          </a:xfrm>
        </p:grpSpPr>
        <p:sp>
          <p:nvSpPr>
            <p:cNvPr id="33" name="object 33"/>
            <p:cNvSpPr/>
            <p:nvPr/>
          </p:nvSpPr>
          <p:spPr>
            <a:xfrm>
              <a:off x="9956291" y="3204971"/>
              <a:ext cx="2057400" cy="1290955"/>
            </a:xfrm>
            <a:custGeom>
              <a:avLst/>
              <a:gdLst/>
              <a:ahLst/>
              <a:cxnLst/>
              <a:rect l="l" t="t" r="r" b="b"/>
              <a:pathLst>
                <a:path w="2057400" h="1290954">
                  <a:moveTo>
                    <a:pt x="0" y="0"/>
                  </a:moveTo>
                  <a:lnTo>
                    <a:pt x="1842261" y="0"/>
                  </a:lnTo>
                  <a:lnTo>
                    <a:pt x="1891608" y="5679"/>
                  </a:lnTo>
                  <a:lnTo>
                    <a:pt x="1936898" y="21857"/>
                  </a:lnTo>
                  <a:lnTo>
                    <a:pt x="1976842" y="47246"/>
                  </a:lnTo>
                  <a:lnTo>
                    <a:pt x="2010153" y="80557"/>
                  </a:lnTo>
                  <a:lnTo>
                    <a:pt x="2035542" y="120501"/>
                  </a:lnTo>
                  <a:lnTo>
                    <a:pt x="2051720" y="165791"/>
                  </a:lnTo>
                  <a:lnTo>
                    <a:pt x="2057400" y="215137"/>
                  </a:lnTo>
                  <a:lnTo>
                    <a:pt x="2057400" y="1290827"/>
                  </a:lnTo>
                  <a:lnTo>
                    <a:pt x="0" y="1290827"/>
                  </a:lnTo>
                  <a:lnTo>
                    <a:pt x="0" y="0"/>
                  </a:lnTo>
                  <a:close/>
                </a:path>
              </a:pathLst>
            </a:custGeom>
            <a:ln w="12192">
              <a:solidFill>
                <a:srgbClr val="41546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9855707" y="3043427"/>
              <a:ext cx="1405255" cy="510540"/>
            </a:xfrm>
            <a:custGeom>
              <a:avLst/>
              <a:gdLst/>
              <a:ahLst/>
              <a:cxnLst/>
              <a:rect l="l" t="t" r="r" b="b"/>
              <a:pathLst>
                <a:path w="1405254" h="510539">
                  <a:moveTo>
                    <a:pt x="1320038" y="0"/>
                  </a:moveTo>
                  <a:lnTo>
                    <a:pt x="85090" y="0"/>
                  </a:lnTo>
                  <a:lnTo>
                    <a:pt x="51970" y="6687"/>
                  </a:lnTo>
                  <a:lnTo>
                    <a:pt x="24923" y="24923"/>
                  </a:lnTo>
                  <a:lnTo>
                    <a:pt x="6687" y="51970"/>
                  </a:lnTo>
                  <a:lnTo>
                    <a:pt x="0" y="85089"/>
                  </a:lnTo>
                  <a:lnTo>
                    <a:pt x="0" y="425450"/>
                  </a:lnTo>
                  <a:lnTo>
                    <a:pt x="6687" y="458569"/>
                  </a:lnTo>
                  <a:lnTo>
                    <a:pt x="24923" y="485616"/>
                  </a:lnTo>
                  <a:lnTo>
                    <a:pt x="51970" y="503852"/>
                  </a:lnTo>
                  <a:lnTo>
                    <a:pt x="85090" y="510539"/>
                  </a:lnTo>
                  <a:lnTo>
                    <a:pt x="1320038" y="510539"/>
                  </a:lnTo>
                  <a:lnTo>
                    <a:pt x="1353157" y="503852"/>
                  </a:lnTo>
                  <a:lnTo>
                    <a:pt x="1380204" y="485616"/>
                  </a:lnTo>
                  <a:lnTo>
                    <a:pt x="1398440" y="458569"/>
                  </a:lnTo>
                  <a:lnTo>
                    <a:pt x="1405127" y="425450"/>
                  </a:lnTo>
                  <a:lnTo>
                    <a:pt x="1405127" y="85089"/>
                  </a:lnTo>
                  <a:lnTo>
                    <a:pt x="1398440" y="51970"/>
                  </a:lnTo>
                  <a:lnTo>
                    <a:pt x="1380204" y="24923"/>
                  </a:lnTo>
                  <a:lnTo>
                    <a:pt x="1353157" y="6687"/>
                  </a:lnTo>
                  <a:lnTo>
                    <a:pt x="1320038" y="0"/>
                  </a:lnTo>
                  <a:close/>
                </a:path>
              </a:pathLst>
            </a:custGeom>
            <a:solidFill>
              <a:srgbClr val="EC7C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5" name="object 35"/>
          <p:cNvGrpSpPr/>
          <p:nvPr/>
        </p:nvGrpSpPr>
        <p:grpSpPr>
          <a:xfrm>
            <a:off x="4985003" y="4995671"/>
            <a:ext cx="2188845" cy="1480185"/>
            <a:chOff x="4985003" y="4995671"/>
            <a:chExt cx="2188845" cy="1480185"/>
          </a:xfrm>
        </p:grpSpPr>
        <p:sp>
          <p:nvSpPr>
            <p:cNvPr id="36" name="object 36"/>
            <p:cNvSpPr/>
            <p:nvPr/>
          </p:nvSpPr>
          <p:spPr>
            <a:xfrm>
              <a:off x="5109971" y="5178551"/>
              <a:ext cx="2057400" cy="1290955"/>
            </a:xfrm>
            <a:custGeom>
              <a:avLst/>
              <a:gdLst/>
              <a:ahLst/>
              <a:cxnLst/>
              <a:rect l="l" t="t" r="r" b="b"/>
              <a:pathLst>
                <a:path w="2057400" h="1290954">
                  <a:moveTo>
                    <a:pt x="0" y="0"/>
                  </a:moveTo>
                  <a:lnTo>
                    <a:pt x="1842261" y="0"/>
                  </a:lnTo>
                  <a:lnTo>
                    <a:pt x="1891608" y="5679"/>
                  </a:lnTo>
                  <a:lnTo>
                    <a:pt x="1936898" y="21857"/>
                  </a:lnTo>
                  <a:lnTo>
                    <a:pt x="1976842" y="47246"/>
                  </a:lnTo>
                  <a:lnTo>
                    <a:pt x="2010153" y="80557"/>
                  </a:lnTo>
                  <a:lnTo>
                    <a:pt x="2035542" y="120501"/>
                  </a:lnTo>
                  <a:lnTo>
                    <a:pt x="2051720" y="165791"/>
                  </a:lnTo>
                  <a:lnTo>
                    <a:pt x="2057400" y="215138"/>
                  </a:lnTo>
                  <a:lnTo>
                    <a:pt x="2057400" y="1290828"/>
                  </a:lnTo>
                  <a:lnTo>
                    <a:pt x="0" y="1290828"/>
                  </a:lnTo>
                  <a:lnTo>
                    <a:pt x="0" y="0"/>
                  </a:lnTo>
                  <a:close/>
                </a:path>
              </a:pathLst>
            </a:custGeom>
            <a:ln w="12192">
              <a:solidFill>
                <a:srgbClr val="41546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4985003" y="4995671"/>
              <a:ext cx="1740535" cy="512445"/>
            </a:xfrm>
            <a:custGeom>
              <a:avLst/>
              <a:gdLst/>
              <a:ahLst/>
              <a:cxnLst/>
              <a:rect l="l" t="t" r="r" b="b"/>
              <a:pathLst>
                <a:path w="1740534" h="512445">
                  <a:moveTo>
                    <a:pt x="1655064" y="0"/>
                  </a:moveTo>
                  <a:lnTo>
                    <a:pt x="85344" y="0"/>
                  </a:lnTo>
                  <a:lnTo>
                    <a:pt x="52131" y="6709"/>
                  </a:lnTo>
                  <a:lnTo>
                    <a:pt x="25003" y="25003"/>
                  </a:lnTo>
                  <a:lnTo>
                    <a:pt x="6709" y="52131"/>
                  </a:lnTo>
                  <a:lnTo>
                    <a:pt x="0" y="85343"/>
                  </a:lnTo>
                  <a:lnTo>
                    <a:pt x="0" y="426719"/>
                  </a:lnTo>
                  <a:lnTo>
                    <a:pt x="6709" y="459932"/>
                  </a:lnTo>
                  <a:lnTo>
                    <a:pt x="25003" y="487060"/>
                  </a:lnTo>
                  <a:lnTo>
                    <a:pt x="52131" y="505354"/>
                  </a:lnTo>
                  <a:lnTo>
                    <a:pt x="85344" y="512063"/>
                  </a:lnTo>
                  <a:lnTo>
                    <a:pt x="1655064" y="512063"/>
                  </a:lnTo>
                  <a:lnTo>
                    <a:pt x="1688276" y="505354"/>
                  </a:lnTo>
                  <a:lnTo>
                    <a:pt x="1715404" y="487060"/>
                  </a:lnTo>
                  <a:lnTo>
                    <a:pt x="1733698" y="459932"/>
                  </a:lnTo>
                  <a:lnTo>
                    <a:pt x="1740407" y="426719"/>
                  </a:lnTo>
                  <a:lnTo>
                    <a:pt x="1740407" y="85343"/>
                  </a:lnTo>
                  <a:lnTo>
                    <a:pt x="1733698" y="52131"/>
                  </a:lnTo>
                  <a:lnTo>
                    <a:pt x="1715404" y="25003"/>
                  </a:lnTo>
                  <a:lnTo>
                    <a:pt x="1688276" y="6709"/>
                  </a:lnTo>
                  <a:lnTo>
                    <a:pt x="1655064" y="0"/>
                  </a:lnTo>
                  <a:close/>
                </a:path>
              </a:pathLst>
            </a:custGeom>
            <a:solidFill>
              <a:srgbClr val="A6A6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8" name="object 38"/>
          <p:cNvGrpSpPr/>
          <p:nvPr/>
        </p:nvGrpSpPr>
        <p:grpSpPr>
          <a:xfrm>
            <a:off x="7476743" y="4995671"/>
            <a:ext cx="2120265" cy="1469390"/>
            <a:chOff x="7476743" y="4995671"/>
            <a:chExt cx="2120265" cy="1469390"/>
          </a:xfrm>
        </p:grpSpPr>
        <p:sp>
          <p:nvSpPr>
            <p:cNvPr id="39" name="object 39"/>
            <p:cNvSpPr/>
            <p:nvPr/>
          </p:nvSpPr>
          <p:spPr>
            <a:xfrm>
              <a:off x="7533131" y="5166359"/>
              <a:ext cx="2057400" cy="1292860"/>
            </a:xfrm>
            <a:custGeom>
              <a:avLst/>
              <a:gdLst/>
              <a:ahLst/>
              <a:cxnLst/>
              <a:rect l="l" t="t" r="r" b="b"/>
              <a:pathLst>
                <a:path w="2057400" h="1292860">
                  <a:moveTo>
                    <a:pt x="0" y="0"/>
                  </a:moveTo>
                  <a:lnTo>
                    <a:pt x="1842008" y="0"/>
                  </a:lnTo>
                  <a:lnTo>
                    <a:pt x="1891408" y="5686"/>
                  </a:lnTo>
                  <a:lnTo>
                    <a:pt x="1936750" y="21885"/>
                  </a:lnTo>
                  <a:lnTo>
                    <a:pt x="1976742" y="47306"/>
                  </a:lnTo>
                  <a:lnTo>
                    <a:pt x="2010093" y="80657"/>
                  </a:lnTo>
                  <a:lnTo>
                    <a:pt x="2035514" y="120649"/>
                  </a:lnTo>
                  <a:lnTo>
                    <a:pt x="2051713" y="165991"/>
                  </a:lnTo>
                  <a:lnTo>
                    <a:pt x="2057400" y="215391"/>
                  </a:lnTo>
                  <a:lnTo>
                    <a:pt x="2057400" y="1292352"/>
                  </a:lnTo>
                  <a:lnTo>
                    <a:pt x="0" y="1292352"/>
                  </a:lnTo>
                  <a:lnTo>
                    <a:pt x="0" y="0"/>
                  </a:lnTo>
                  <a:close/>
                </a:path>
              </a:pathLst>
            </a:custGeom>
            <a:ln w="12192">
              <a:solidFill>
                <a:srgbClr val="41546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7476743" y="4995671"/>
              <a:ext cx="1407160" cy="512445"/>
            </a:xfrm>
            <a:custGeom>
              <a:avLst/>
              <a:gdLst/>
              <a:ahLst/>
              <a:cxnLst/>
              <a:rect l="l" t="t" r="r" b="b"/>
              <a:pathLst>
                <a:path w="1407159" h="512445">
                  <a:moveTo>
                    <a:pt x="1321307" y="0"/>
                  </a:moveTo>
                  <a:lnTo>
                    <a:pt x="85344" y="0"/>
                  </a:lnTo>
                  <a:lnTo>
                    <a:pt x="52131" y="6709"/>
                  </a:lnTo>
                  <a:lnTo>
                    <a:pt x="25003" y="25003"/>
                  </a:lnTo>
                  <a:lnTo>
                    <a:pt x="6709" y="52131"/>
                  </a:lnTo>
                  <a:lnTo>
                    <a:pt x="0" y="85343"/>
                  </a:lnTo>
                  <a:lnTo>
                    <a:pt x="0" y="426719"/>
                  </a:lnTo>
                  <a:lnTo>
                    <a:pt x="6709" y="459932"/>
                  </a:lnTo>
                  <a:lnTo>
                    <a:pt x="25003" y="487060"/>
                  </a:lnTo>
                  <a:lnTo>
                    <a:pt x="52131" y="505354"/>
                  </a:lnTo>
                  <a:lnTo>
                    <a:pt x="85344" y="512063"/>
                  </a:lnTo>
                  <a:lnTo>
                    <a:pt x="1321307" y="512063"/>
                  </a:lnTo>
                  <a:lnTo>
                    <a:pt x="1354520" y="505354"/>
                  </a:lnTo>
                  <a:lnTo>
                    <a:pt x="1381648" y="487060"/>
                  </a:lnTo>
                  <a:lnTo>
                    <a:pt x="1399942" y="459932"/>
                  </a:lnTo>
                  <a:lnTo>
                    <a:pt x="1406652" y="426719"/>
                  </a:lnTo>
                  <a:lnTo>
                    <a:pt x="1406652" y="85343"/>
                  </a:lnTo>
                  <a:lnTo>
                    <a:pt x="1399942" y="52131"/>
                  </a:lnTo>
                  <a:lnTo>
                    <a:pt x="1381648" y="25003"/>
                  </a:lnTo>
                  <a:lnTo>
                    <a:pt x="1354520" y="6709"/>
                  </a:lnTo>
                  <a:lnTo>
                    <a:pt x="1321307" y="0"/>
                  </a:lnTo>
                  <a:close/>
                </a:path>
              </a:pathLst>
            </a:custGeom>
            <a:solidFill>
              <a:srgbClr val="A6A6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1" name="object 41"/>
          <p:cNvGrpSpPr/>
          <p:nvPr/>
        </p:nvGrpSpPr>
        <p:grpSpPr>
          <a:xfrm>
            <a:off x="9855707" y="4995671"/>
            <a:ext cx="2164080" cy="1468120"/>
            <a:chOff x="9855707" y="4995671"/>
            <a:chExt cx="2164080" cy="1468120"/>
          </a:xfrm>
        </p:grpSpPr>
        <p:sp>
          <p:nvSpPr>
            <p:cNvPr id="42" name="object 42"/>
            <p:cNvSpPr/>
            <p:nvPr/>
          </p:nvSpPr>
          <p:spPr>
            <a:xfrm>
              <a:off x="9956291" y="5166359"/>
              <a:ext cx="2057400" cy="1290955"/>
            </a:xfrm>
            <a:custGeom>
              <a:avLst/>
              <a:gdLst/>
              <a:ahLst/>
              <a:cxnLst/>
              <a:rect l="l" t="t" r="r" b="b"/>
              <a:pathLst>
                <a:path w="2057400" h="1290954">
                  <a:moveTo>
                    <a:pt x="0" y="0"/>
                  </a:moveTo>
                  <a:lnTo>
                    <a:pt x="1842261" y="0"/>
                  </a:lnTo>
                  <a:lnTo>
                    <a:pt x="1891608" y="5679"/>
                  </a:lnTo>
                  <a:lnTo>
                    <a:pt x="1936898" y="21857"/>
                  </a:lnTo>
                  <a:lnTo>
                    <a:pt x="1976842" y="47246"/>
                  </a:lnTo>
                  <a:lnTo>
                    <a:pt x="2010153" y="80557"/>
                  </a:lnTo>
                  <a:lnTo>
                    <a:pt x="2035542" y="120501"/>
                  </a:lnTo>
                  <a:lnTo>
                    <a:pt x="2051720" y="165791"/>
                  </a:lnTo>
                  <a:lnTo>
                    <a:pt x="2057400" y="215137"/>
                  </a:lnTo>
                  <a:lnTo>
                    <a:pt x="2057400" y="1290827"/>
                  </a:lnTo>
                  <a:lnTo>
                    <a:pt x="0" y="1290827"/>
                  </a:lnTo>
                  <a:lnTo>
                    <a:pt x="0" y="0"/>
                  </a:lnTo>
                  <a:close/>
                </a:path>
              </a:pathLst>
            </a:custGeom>
            <a:ln w="12192">
              <a:solidFill>
                <a:srgbClr val="41546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9855707" y="4995671"/>
              <a:ext cx="1405255" cy="512445"/>
            </a:xfrm>
            <a:custGeom>
              <a:avLst/>
              <a:gdLst/>
              <a:ahLst/>
              <a:cxnLst/>
              <a:rect l="l" t="t" r="r" b="b"/>
              <a:pathLst>
                <a:path w="1405254" h="512445">
                  <a:moveTo>
                    <a:pt x="1319784" y="0"/>
                  </a:moveTo>
                  <a:lnTo>
                    <a:pt x="85344" y="0"/>
                  </a:lnTo>
                  <a:lnTo>
                    <a:pt x="52131" y="6709"/>
                  </a:lnTo>
                  <a:lnTo>
                    <a:pt x="25003" y="25003"/>
                  </a:lnTo>
                  <a:lnTo>
                    <a:pt x="6709" y="52131"/>
                  </a:lnTo>
                  <a:lnTo>
                    <a:pt x="0" y="85343"/>
                  </a:lnTo>
                  <a:lnTo>
                    <a:pt x="0" y="426719"/>
                  </a:lnTo>
                  <a:lnTo>
                    <a:pt x="6709" y="459932"/>
                  </a:lnTo>
                  <a:lnTo>
                    <a:pt x="25003" y="487060"/>
                  </a:lnTo>
                  <a:lnTo>
                    <a:pt x="52131" y="505354"/>
                  </a:lnTo>
                  <a:lnTo>
                    <a:pt x="85344" y="512063"/>
                  </a:lnTo>
                  <a:lnTo>
                    <a:pt x="1319784" y="512063"/>
                  </a:lnTo>
                  <a:lnTo>
                    <a:pt x="1352996" y="505354"/>
                  </a:lnTo>
                  <a:lnTo>
                    <a:pt x="1380124" y="487060"/>
                  </a:lnTo>
                  <a:lnTo>
                    <a:pt x="1398418" y="459932"/>
                  </a:lnTo>
                  <a:lnTo>
                    <a:pt x="1405127" y="426719"/>
                  </a:lnTo>
                  <a:lnTo>
                    <a:pt x="1405127" y="85343"/>
                  </a:lnTo>
                  <a:lnTo>
                    <a:pt x="1398418" y="52131"/>
                  </a:lnTo>
                  <a:lnTo>
                    <a:pt x="1380124" y="25003"/>
                  </a:lnTo>
                  <a:lnTo>
                    <a:pt x="1352996" y="6709"/>
                  </a:lnTo>
                  <a:lnTo>
                    <a:pt x="1319784" y="0"/>
                  </a:lnTo>
                  <a:close/>
                </a:path>
              </a:pathLst>
            </a:custGeom>
            <a:solidFill>
              <a:srgbClr val="A6A6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4" name="object 44"/>
          <p:cNvSpPr txBox="1"/>
          <p:nvPr/>
        </p:nvSpPr>
        <p:spPr>
          <a:xfrm>
            <a:off x="2690241" y="1118108"/>
            <a:ext cx="87693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Экспресс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- </a:t>
            </a:r>
            <a:r>
              <a:rPr sz="120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обор</a:t>
            </a:r>
            <a:r>
              <a:rPr sz="1200" b="1" spc="-30" dirty="0">
                <a:solidFill>
                  <a:srgbClr val="FFFFFF"/>
                </a:solidFill>
                <a:latin typeface="Arial"/>
                <a:cs typeface="Arial"/>
              </a:rPr>
              <a:t>о</a:t>
            </a:r>
            <a:r>
              <a:rPr sz="1200" b="1" spc="-15" dirty="0">
                <a:solidFill>
                  <a:srgbClr val="FFFFFF"/>
                </a:solidFill>
                <a:latin typeface="Arial"/>
                <a:cs typeface="Arial"/>
              </a:rPr>
              <a:t>т</a:t>
            </a: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ны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й</a:t>
            </a:r>
            <a:endParaRPr sz="120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4195317" y="1297051"/>
            <a:ext cx="45974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b="1" spc="-15" dirty="0">
                <a:solidFill>
                  <a:srgbClr val="C00000"/>
                </a:solidFill>
                <a:latin typeface="Arial"/>
                <a:cs typeface="Arial"/>
              </a:rPr>
              <a:t>от </a:t>
            </a:r>
            <a:r>
              <a:rPr sz="1200" b="1" spc="-10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13</a:t>
            </a:r>
            <a:r>
              <a:rPr sz="1200" b="1" dirty="0">
                <a:solidFill>
                  <a:srgbClr val="C00000"/>
                </a:solidFill>
                <a:latin typeface="Arial"/>
                <a:cs typeface="Arial"/>
              </a:rPr>
              <a:t>,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0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%</a:t>
            </a:r>
            <a:endParaRPr sz="1200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2741802" y="1832711"/>
            <a:ext cx="1868170" cy="631190"/>
          </a:xfrm>
          <a:prstGeom prst="rect">
            <a:avLst/>
          </a:prstGeom>
        </p:spPr>
        <p:txBody>
          <a:bodyPr vert="horz" wrap="square" lIns="0" tIns="38735" rIns="0" bIns="0" rtlCol="0">
            <a:spAutoFit/>
          </a:bodyPr>
          <a:lstStyle/>
          <a:p>
            <a:pPr marL="184785" indent="-172720">
              <a:lnSpc>
                <a:spcPct val="100000"/>
              </a:lnSpc>
              <a:spcBef>
                <a:spcPts val="305"/>
              </a:spcBef>
              <a:buFont typeface="Wingdings"/>
              <a:buChar char=""/>
              <a:tabLst>
                <a:tab pos="185420" algn="l"/>
              </a:tabLst>
            </a:pPr>
            <a:r>
              <a:rPr sz="1100" spc="-5" dirty="0">
                <a:latin typeface="Microsoft Sans Serif"/>
                <a:cs typeface="Microsoft Sans Serif"/>
              </a:rPr>
              <a:t>от</a:t>
            </a:r>
            <a:r>
              <a:rPr sz="1100" spc="-10" dirty="0">
                <a:latin typeface="Microsoft Sans Serif"/>
                <a:cs typeface="Microsoft Sans Serif"/>
              </a:rPr>
              <a:t> </a:t>
            </a:r>
            <a:r>
              <a:rPr sz="1100" spc="-5" dirty="0">
                <a:latin typeface="Microsoft Sans Serif"/>
                <a:cs typeface="Microsoft Sans Serif"/>
              </a:rPr>
              <a:t>50 </a:t>
            </a:r>
            <a:r>
              <a:rPr sz="1100" dirty="0">
                <a:latin typeface="Microsoft Sans Serif"/>
                <a:cs typeface="Microsoft Sans Serif"/>
              </a:rPr>
              <a:t>тыс.</a:t>
            </a:r>
            <a:r>
              <a:rPr sz="1100" spc="28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до</a:t>
            </a:r>
            <a:r>
              <a:rPr sz="1100" spc="-25" dirty="0">
                <a:latin typeface="Microsoft Sans Serif"/>
                <a:cs typeface="Microsoft Sans Serif"/>
              </a:rPr>
              <a:t> </a:t>
            </a:r>
            <a:r>
              <a:rPr sz="1100" spc="-5" dirty="0">
                <a:latin typeface="Microsoft Sans Serif"/>
                <a:cs typeface="Microsoft Sans Serif"/>
              </a:rPr>
              <a:t>50 </a:t>
            </a:r>
            <a:r>
              <a:rPr sz="1100" spc="-10" dirty="0">
                <a:latin typeface="Microsoft Sans Serif"/>
                <a:cs typeface="Microsoft Sans Serif"/>
              </a:rPr>
              <a:t>млн</a:t>
            </a:r>
            <a:r>
              <a:rPr sz="1100" dirty="0">
                <a:latin typeface="Microsoft Sans Serif"/>
                <a:cs typeface="Microsoft Sans Serif"/>
              </a:rPr>
              <a:t> </a:t>
            </a:r>
            <a:r>
              <a:rPr sz="1100" spc="-5" dirty="0">
                <a:latin typeface="Microsoft Sans Serif"/>
                <a:cs typeface="Microsoft Sans Serif"/>
              </a:rPr>
              <a:t>руб.</a:t>
            </a:r>
            <a:endParaRPr sz="1100">
              <a:latin typeface="Microsoft Sans Serif"/>
              <a:cs typeface="Microsoft Sans Serif"/>
            </a:endParaRPr>
          </a:p>
          <a:p>
            <a:pPr marL="184785" indent="-172720">
              <a:lnSpc>
                <a:spcPct val="100000"/>
              </a:lnSpc>
              <a:spcBef>
                <a:spcPts val="210"/>
              </a:spcBef>
              <a:buFont typeface="Wingdings"/>
              <a:buChar char=""/>
              <a:tabLst>
                <a:tab pos="185420" algn="l"/>
              </a:tabLst>
            </a:pPr>
            <a:r>
              <a:rPr sz="1100" dirty="0">
                <a:latin typeface="Microsoft Sans Serif"/>
                <a:cs typeface="Microsoft Sans Serif"/>
              </a:rPr>
              <a:t>до</a:t>
            </a:r>
            <a:r>
              <a:rPr sz="1100" spc="-30" dirty="0">
                <a:latin typeface="Microsoft Sans Serif"/>
                <a:cs typeface="Microsoft Sans Serif"/>
              </a:rPr>
              <a:t> </a:t>
            </a:r>
            <a:r>
              <a:rPr sz="1100" spc="-5" dirty="0">
                <a:latin typeface="Microsoft Sans Serif"/>
                <a:cs typeface="Microsoft Sans Serif"/>
              </a:rPr>
              <a:t>36</a:t>
            </a:r>
            <a:r>
              <a:rPr sz="1100" spc="-20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месяцев</a:t>
            </a:r>
            <a:endParaRPr sz="1100">
              <a:latin typeface="Microsoft Sans Serif"/>
              <a:cs typeface="Microsoft Sans Serif"/>
            </a:endParaRPr>
          </a:p>
          <a:p>
            <a:pPr marL="184785" indent="-172720">
              <a:lnSpc>
                <a:spcPct val="100000"/>
              </a:lnSpc>
              <a:spcBef>
                <a:spcPts val="395"/>
              </a:spcBef>
              <a:buFont typeface="Wingdings"/>
              <a:buChar char=""/>
              <a:tabLst>
                <a:tab pos="185420" algn="l"/>
              </a:tabLst>
            </a:pPr>
            <a:r>
              <a:rPr sz="1100" b="1" spc="-5" dirty="0">
                <a:latin typeface="Arial"/>
                <a:cs typeface="Arial"/>
              </a:rPr>
              <a:t>Оборотка</a:t>
            </a:r>
            <a:endParaRPr sz="1100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5155184" y="1118108"/>
            <a:ext cx="84772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Э</a:t>
            </a:r>
            <a:r>
              <a:rPr sz="1200" b="1" spc="-15" dirty="0">
                <a:solidFill>
                  <a:srgbClr val="FFFFFF"/>
                </a:solidFill>
                <a:latin typeface="Arial"/>
                <a:cs typeface="Arial"/>
              </a:rPr>
              <a:t>к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с</a:t>
            </a: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п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р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е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сс</a:t>
            </a:r>
            <a:r>
              <a:rPr sz="12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-  </a:t>
            </a: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п</a:t>
            </a:r>
            <a:r>
              <a:rPr sz="1200" b="1" spc="-15" dirty="0">
                <a:solidFill>
                  <a:srgbClr val="FFFFFF"/>
                </a:solidFill>
                <a:latin typeface="Arial"/>
                <a:cs typeface="Arial"/>
              </a:rPr>
              <a:t>о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дд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е</a:t>
            </a:r>
            <a:r>
              <a:rPr sz="1200" b="1" spc="-15" dirty="0">
                <a:solidFill>
                  <a:srgbClr val="FFFFFF"/>
                </a:solidFill>
                <a:latin typeface="Arial"/>
                <a:cs typeface="Arial"/>
              </a:rPr>
              <a:t>р</a:t>
            </a:r>
            <a:r>
              <a:rPr sz="1200" b="1" spc="10" dirty="0">
                <a:solidFill>
                  <a:srgbClr val="FFFFFF"/>
                </a:solidFill>
                <a:latin typeface="Arial"/>
                <a:cs typeface="Arial"/>
              </a:rPr>
              <a:t>ж</a:t>
            </a: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ка</a:t>
            </a:r>
            <a:endParaRPr sz="1200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6660260" y="1297051"/>
            <a:ext cx="45974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b="1" spc="-15" dirty="0">
                <a:solidFill>
                  <a:srgbClr val="C00000"/>
                </a:solidFill>
                <a:latin typeface="Arial"/>
                <a:cs typeface="Arial"/>
              </a:rPr>
              <a:t>от </a:t>
            </a:r>
            <a:r>
              <a:rPr sz="1200" b="1" spc="-10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13</a:t>
            </a:r>
            <a:r>
              <a:rPr sz="1200" b="1" dirty="0">
                <a:solidFill>
                  <a:srgbClr val="C00000"/>
                </a:solidFill>
                <a:latin typeface="Arial"/>
                <a:cs typeface="Arial"/>
              </a:rPr>
              <a:t>,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0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%</a:t>
            </a:r>
            <a:endParaRPr sz="1200">
              <a:latin typeface="Arial"/>
              <a:cs typeface="Arial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5158866" y="1832711"/>
            <a:ext cx="1868170" cy="631190"/>
          </a:xfrm>
          <a:prstGeom prst="rect">
            <a:avLst/>
          </a:prstGeom>
        </p:spPr>
        <p:txBody>
          <a:bodyPr vert="horz" wrap="square" lIns="0" tIns="38735" rIns="0" bIns="0" rtlCol="0">
            <a:spAutoFit/>
          </a:bodyPr>
          <a:lstStyle/>
          <a:p>
            <a:pPr marL="184785" indent="-172720">
              <a:lnSpc>
                <a:spcPct val="100000"/>
              </a:lnSpc>
              <a:spcBef>
                <a:spcPts val="305"/>
              </a:spcBef>
              <a:buFont typeface="Wingdings"/>
              <a:buChar char=""/>
              <a:tabLst>
                <a:tab pos="185420" algn="l"/>
              </a:tabLst>
            </a:pPr>
            <a:r>
              <a:rPr sz="1100" spc="-5" dirty="0">
                <a:latin typeface="Microsoft Sans Serif"/>
                <a:cs typeface="Microsoft Sans Serif"/>
              </a:rPr>
              <a:t>от</a:t>
            </a:r>
            <a:r>
              <a:rPr sz="1100" spc="-10" dirty="0">
                <a:latin typeface="Microsoft Sans Serif"/>
                <a:cs typeface="Microsoft Sans Serif"/>
              </a:rPr>
              <a:t> </a:t>
            </a:r>
            <a:r>
              <a:rPr sz="1100" spc="-5" dirty="0">
                <a:latin typeface="Microsoft Sans Serif"/>
                <a:cs typeface="Microsoft Sans Serif"/>
              </a:rPr>
              <a:t>50 </a:t>
            </a:r>
            <a:r>
              <a:rPr sz="1100" dirty="0">
                <a:latin typeface="Microsoft Sans Serif"/>
                <a:cs typeface="Microsoft Sans Serif"/>
              </a:rPr>
              <a:t>тыс.</a:t>
            </a:r>
            <a:r>
              <a:rPr sz="1100" spc="28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до</a:t>
            </a:r>
            <a:r>
              <a:rPr sz="1100" spc="-25" dirty="0">
                <a:latin typeface="Microsoft Sans Serif"/>
                <a:cs typeface="Microsoft Sans Serif"/>
              </a:rPr>
              <a:t> </a:t>
            </a:r>
            <a:r>
              <a:rPr sz="1100" spc="-5" dirty="0">
                <a:latin typeface="Microsoft Sans Serif"/>
                <a:cs typeface="Microsoft Sans Serif"/>
              </a:rPr>
              <a:t>50 </a:t>
            </a:r>
            <a:r>
              <a:rPr sz="1100" spc="-10" dirty="0">
                <a:latin typeface="Microsoft Sans Serif"/>
                <a:cs typeface="Microsoft Sans Serif"/>
              </a:rPr>
              <a:t>млн</a:t>
            </a:r>
            <a:r>
              <a:rPr sz="1100" dirty="0">
                <a:latin typeface="Microsoft Sans Serif"/>
                <a:cs typeface="Microsoft Sans Serif"/>
              </a:rPr>
              <a:t> </a:t>
            </a:r>
            <a:r>
              <a:rPr sz="1100" spc="-5" dirty="0">
                <a:latin typeface="Microsoft Sans Serif"/>
                <a:cs typeface="Microsoft Sans Serif"/>
              </a:rPr>
              <a:t>руб.</a:t>
            </a:r>
            <a:endParaRPr sz="1100">
              <a:latin typeface="Microsoft Sans Serif"/>
              <a:cs typeface="Microsoft Sans Serif"/>
            </a:endParaRPr>
          </a:p>
          <a:p>
            <a:pPr marL="184785" indent="-172720">
              <a:lnSpc>
                <a:spcPct val="100000"/>
              </a:lnSpc>
              <a:spcBef>
                <a:spcPts val="210"/>
              </a:spcBef>
              <a:buFont typeface="Wingdings"/>
              <a:buChar char=""/>
              <a:tabLst>
                <a:tab pos="185420" algn="l"/>
              </a:tabLst>
            </a:pPr>
            <a:r>
              <a:rPr sz="1100" dirty="0">
                <a:latin typeface="Microsoft Sans Serif"/>
                <a:cs typeface="Microsoft Sans Serif"/>
              </a:rPr>
              <a:t>до</a:t>
            </a:r>
            <a:r>
              <a:rPr sz="1100" spc="-30" dirty="0">
                <a:latin typeface="Microsoft Sans Serif"/>
                <a:cs typeface="Microsoft Sans Serif"/>
              </a:rPr>
              <a:t> </a:t>
            </a:r>
            <a:r>
              <a:rPr sz="1100" spc="-5" dirty="0">
                <a:latin typeface="Microsoft Sans Serif"/>
                <a:cs typeface="Microsoft Sans Serif"/>
              </a:rPr>
              <a:t>36</a:t>
            </a:r>
            <a:r>
              <a:rPr sz="1100" spc="-20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месяцев</a:t>
            </a:r>
            <a:endParaRPr sz="1100">
              <a:latin typeface="Microsoft Sans Serif"/>
              <a:cs typeface="Microsoft Sans Serif"/>
            </a:endParaRPr>
          </a:p>
          <a:p>
            <a:pPr marL="184785" indent="-172720">
              <a:lnSpc>
                <a:spcPct val="100000"/>
              </a:lnSpc>
              <a:spcBef>
                <a:spcPts val="395"/>
              </a:spcBef>
              <a:buFont typeface="Wingdings"/>
              <a:buChar char=""/>
              <a:tabLst>
                <a:tab pos="185420" algn="l"/>
              </a:tabLst>
            </a:pPr>
            <a:r>
              <a:rPr sz="1100" b="1" dirty="0">
                <a:latin typeface="Arial"/>
                <a:cs typeface="Arial"/>
              </a:rPr>
              <a:t>Любые</a:t>
            </a:r>
            <a:r>
              <a:rPr sz="1100" b="1" spc="-75" dirty="0">
                <a:latin typeface="Arial"/>
                <a:cs typeface="Arial"/>
              </a:rPr>
              <a:t> </a:t>
            </a:r>
            <a:r>
              <a:rPr sz="1100" b="1" spc="-5" dirty="0">
                <a:latin typeface="Arial"/>
                <a:cs typeface="Arial"/>
              </a:rPr>
              <a:t>цели</a:t>
            </a:r>
            <a:endParaRPr sz="1100">
              <a:latin typeface="Arial"/>
              <a:cs typeface="Arial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7582027" y="1118108"/>
            <a:ext cx="1149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15" dirty="0">
                <a:solidFill>
                  <a:srgbClr val="FFFFFF"/>
                </a:solidFill>
                <a:latin typeface="Arial"/>
                <a:cs typeface="Arial"/>
              </a:rPr>
              <a:t>Туристический</a:t>
            </a:r>
            <a:endParaRPr sz="1200">
              <a:latin typeface="Arial"/>
              <a:cs typeface="Arial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8990203" y="1297051"/>
            <a:ext cx="54483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b="1" spc="-15" dirty="0">
                <a:solidFill>
                  <a:srgbClr val="C00000"/>
                </a:solidFill>
                <a:latin typeface="Arial"/>
                <a:cs typeface="Arial"/>
              </a:rPr>
              <a:t>от </a:t>
            </a:r>
            <a:r>
              <a:rPr sz="1200" b="1" spc="-10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15</a:t>
            </a:r>
            <a:r>
              <a:rPr sz="1200" b="1" dirty="0">
                <a:solidFill>
                  <a:srgbClr val="C00000"/>
                </a:solidFill>
                <a:latin typeface="Arial"/>
                <a:cs typeface="Arial"/>
              </a:rPr>
              <a:t>,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7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5%</a:t>
            </a:r>
            <a:endParaRPr sz="1200">
              <a:latin typeface="Arial"/>
              <a:cs typeface="Arial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7585709" y="1832711"/>
            <a:ext cx="1868805" cy="631190"/>
          </a:xfrm>
          <a:prstGeom prst="rect">
            <a:avLst/>
          </a:prstGeom>
        </p:spPr>
        <p:txBody>
          <a:bodyPr vert="horz" wrap="square" lIns="0" tIns="38735" rIns="0" bIns="0" rtlCol="0">
            <a:spAutoFit/>
          </a:bodyPr>
          <a:lstStyle/>
          <a:p>
            <a:pPr marL="184785" indent="-172720">
              <a:lnSpc>
                <a:spcPct val="100000"/>
              </a:lnSpc>
              <a:spcBef>
                <a:spcPts val="305"/>
              </a:spcBef>
              <a:buFont typeface="Wingdings"/>
              <a:buChar char=""/>
              <a:tabLst>
                <a:tab pos="185420" algn="l"/>
              </a:tabLst>
            </a:pPr>
            <a:r>
              <a:rPr sz="1100" spc="-5" dirty="0">
                <a:latin typeface="Microsoft Sans Serif"/>
                <a:cs typeface="Microsoft Sans Serif"/>
              </a:rPr>
              <a:t>от</a:t>
            </a:r>
            <a:r>
              <a:rPr sz="1100" spc="-10" dirty="0">
                <a:latin typeface="Microsoft Sans Serif"/>
                <a:cs typeface="Microsoft Sans Serif"/>
              </a:rPr>
              <a:t> </a:t>
            </a:r>
            <a:r>
              <a:rPr sz="1100" spc="-5" dirty="0">
                <a:latin typeface="Microsoft Sans Serif"/>
                <a:cs typeface="Microsoft Sans Serif"/>
              </a:rPr>
              <a:t>50 </a:t>
            </a:r>
            <a:r>
              <a:rPr sz="1100" dirty="0">
                <a:latin typeface="Microsoft Sans Serif"/>
                <a:cs typeface="Microsoft Sans Serif"/>
              </a:rPr>
              <a:t>тыс.</a:t>
            </a:r>
            <a:r>
              <a:rPr sz="1100" spc="28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до</a:t>
            </a:r>
            <a:r>
              <a:rPr sz="1100" spc="-25" dirty="0">
                <a:latin typeface="Microsoft Sans Serif"/>
                <a:cs typeface="Microsoft Sans Serif"/>
              </a:rPr>
              <a:t> </a:t>
            </a:r>
            <a:r>
              <a:rPr sz="1100" spc="-5" dirty="0">
                <a:latin typeface="Microsoft Sans Serif"/>
                <a:cs typeface="Microsoft Sans Serif"/>
              </a:rPr>
              <a:t>50 </a:t>
            </a:r>
            <a:r>
              <a:rPr sz="1100" spc="-10" dirty="0">
                <a:latin typeface="Microsoft Sans Serif"/>
                <a:cs typeface="Microsoft Sans Serif"/>
              </a:rPr>
              <a:t>млн</a:t>
            </a:r>
            <a:r>
              <a:rPr sz="1100" dirty="0">
                <a:latin typeface="Microsoft Sans Serif"/>
                <a:cs typeface="Microsoft Sans Serif"/>
              </a:rPr>
              <a:t> </a:t>
            </a:r>
            <a:r>
              <a:rPr sz="1100" spc="-5" dirty="0">
                <a:latin typeface="Microsoft Sans Serif"/>
                <a:cs typeface="Microsoft Sans Serif"/>
              </a:rPr>
              <a:t>руб.</a:t>
            </a:r>
            <a:endParaRPr sz="1100">
              <a:latin typeface="Microsoft Sans Serif"/>
              <a:cs typeface="Microsoft Sans Serif"/>
            </a:endParaRPr>
          </a:p>
          <a:p>
            <a:pPr marL="184785" indent="-172720">
              <a:lnSpc>
                <a:spcPct val="100000"/>
              </a:lnSpc>
              <a:spcBef>
                <a:spcPts val="210"/>
              </a:spcBef>
              <a:buFont typeface="Wingdings"/>
              <a:buChar char=""/>
              <a:tabLst>
                <a:tab pos="185420" algn="l"/>
              </a:tabLst>
            </a:pPr>
            <a:r>
              <a:rPr sz="1100" dirty="0">
                <a:latin typeface="Microsoft Sans Serif"/>
                <a:cs typeface="Microsoft Sans Serif"/>
              </a:rPr>
              <a:t>до</a:t>
            </a:r>
            <a:r>
              <a:rPr sz="1100" spc="-30" dirty="0">
                <a:latin typeface="Microsoft Sans Serif"/>
                <a:cs typeface="Microsoft Sans Serif"/>
              </a:rPr>
              <a:t> </a:t>
            </a:r>
            <a:r>
              <a:rPr sz="1100" spc="-5" dirty="0">
                <a:latin typeface="Microsoft Sans Serif"/>
                <a:cs typeface="Microsoft Sans Serif"/>
              </a:rPr>
              <a:t>36</a:t>
            </a:r>
            <a:r>
              <a:rPr sz="1100" spc="-20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месяцев</a:t>
            </a:r>
            <a:endParaRPr sz="1100">
              <a:latin typeface="Microsoft Sans Serif"/>
              <a:cs typeface="Microsoft Sans Serif"/>
            </a:endParaRPr>
          </a:p>
          <a:p>
            <a:pPr marL="184785" indent="-172720">
              <a:lnSpc>
                <a:spcPct val="100000"/>
              </a:lnSpc>
              <a:spcBef>
                <a:spcPts val="395"/>
              </a:spcBef>
              <a:buFont typeface="Wingdings"/>
              <a:buChar char=""/>
              <a:tabLst>
                <a:tab pos="185420" algn="l"/>
              </a:tabLst>
            </a:pPr>
            <a:r>
              <a:rPr sz="1100" b="1" spc="-10" dirty="0">
                <a:latin typeface="Arial"/>
                <a:cs typeface="Arial"/>
              </a:rPr>
              <a:t>Тур.</a:t>
            </a:r>
            <a:r>
              <a:rPr sz="1100" b="1" spc="-5" dirty="0">
                <a:latin typeface="Arial"/>
                <a:cs typeface="Arial"/>
              </a:rPr>
              <a:t> отрасль</a:t>
            </a:r>
            <a:endParaRPr sz="1100">
              <a:latin typeface="Arial"/>
              <a:cs typeface="Arial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9960102" y="1118108"/>
            <a:ext cx="11099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Б/у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обо</a:t>
            </a:r>
            <a:r>
              <a:rPr sz="1200" b="1" spc="-15" dirty="0">
                <a:solidFill>
                  <a:srgbClr val="FFFFFF"/>
                </a:solidFill>
                <a:latin typeface="Arial"/>
                <a:cs typeface="Arial"/>
              </a:rPr>
              <a:t>р</a:t>
            </a:r>
            <a:r>
              <a:rPr sz="1200" b="1" spc="-60" dirty="0">
                <a:solidFill>
                  <a:srgbClr val="FFFFFF"/>
                </a:solidFill>
                <a:latin typeface="Arial"/>
                <a:cs typeface="Arial"/>
              </a:rPr>
              <a:t>у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д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о</a:t>
            </a:r>
            <a:r>
              <a:rPr sz="1200" b="1" spc="-20" dirty="0">
                <a:solidFill>
                  <a:srgbClr val="FFFFFF"/>
                </a:solidFill>
                <a:latin typeface="Arial"/>
                <a:cs typeface="Arial"/>
              </a:rPr>
              <a:t>в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а</a:t>
            </a: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н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и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е</a:t>
            </a:r>
            <a:endParaRPr sz="1200">
              <a:latin typeface="Arial"/>
              <a:cs typeface="Arial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11465179" y="1297051"/>
            <a:ext cx="45974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b="1" spc="-15" dirty="0">
                <a:solidFill>
                  <a:srgbClr val="C00000"/>
                </a:solidFill>
                <a:latin typeface="Arial"/>
                <a:cs typeface="Arial"/>
              </a:rPr>
              <a:t>от </a:t>
            </a:r>
            <a:r>
              <a:rPr sz="1200" b="1" spc="-10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13</a:t>
            </a:r>
            <a:r>
              <a:rPr sz="1200" b="1" dirty="0">
                <a:solidFill>
                  <a:srgbClr val="C00000"/>
                </a:solidFill>
                <a:latin typeface="Arial"/>
                <a:cs typeface="Arial"/>
              </a:rPr>
              <a:t>,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5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%</a:t>
            </a:r>
            <a:endParaRPr sz="1200">
              <a:latin typeface="Arial"/>
              <a:cs typeface="Arial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9963657" y="1668561"/>
            <a:ext cx="1988820" cy="825500"/>
          </a:xfrm>
          <a:prstGeom prst="rect">
            <a:avLst/>
          </a:prstGeom>
        </p:spPr>
        <p:txBody>
          <a:bodyPr vert="horz" wrap="square" lIns="0" tIns="69215" rIns="0" bIns="0" rtlCol="0">
            <a:spAutoFit/>
          </a:bodyPr>
          <a:lstStyle/>
          <a:p>
            <a:pPr marL="196850" indent="-173355">
              <a:lnSpc>
                <a:spcPct val="100000"/>
              </a:lnSpc>
              <a:spcBef>
                <a:spcPts val="545"/>
              </a:spcBef>
              <a:buFont typeface="Wingdings"/>
              <a:buChar char=""/>
              <a:tabLst>
                <a:tab pos="197485" algn="l"/>
              </a:tabLst>
            </a:pPr>
            <a:r>
              <a:rPr sz="1100" dirty="0">
                <a:latin typeface="Microsoft Sans Serif"/>
                <a:cs typeface="Microsoft Sans Serif"/>
              </a:rPr>
              <a:t>от</a:t>
            </a:r>
            <a:r>
              <a:rPr sz="1100" spc="-1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50</a:t>
            </a:r>
            <a:r>
              <a:rPr sz="1100" spc="-1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тыс.</a:t>
            </a:r>
            <a:r>
              <a:rPr sz="1100" spc="28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до</a:t>
            </a:r>
            <a:r>
              <a:rPr sz="1100" spc="-2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15</a:t>
            </a:r>
            <a:r>
              <a:rPr sz="1100" spc="-10" dirty="0">
                <a:latin typeface="Microsoft Sans Serif"/>
                <a:cs typeface="Microsoft Sans Serif"/>
              </a:rPr>
              <a:t> млн</a:t>
            </a:r>
            <a:r>
              <a:rPr sz="1100" dirty="0">
                <a:latin typeface="Microsoft Sans Serif"/>
                <a:cs typeface="Microsoft Sans Serif"/>
              </a:rPr>
              <a:t> </a:t>
            </a:r>
            <a:r>
              <a:rPr sz="1100" spc="-5" dirty="0">
                <a:latin typeface="Microsoft Sans Serif"/>
                <a:cs typeface="Microsoft Sans Serif"/>
              </a:rPr>
              <a:t>руб.</a:t>
            </a:r>
            <a:endParaRPr sz="1100">
              <a:latin typeface="Microsoft Sans Serif"/>
              <a:cs typeface="Microsoft Sans Serif"/>
            </a:endParaRPr>
          </a:p>
          <a:p>
            <a:pPr marL="184785" indent="-172720">
              <a:lnSpc>
                <a:spcPct val="100000"/>
              </a:lnSpc>
              <a:spcBef>
                <a:spcPts val="450"/>
              </a:spcBef>
              <a:buFont typeface="Wingdings"/>
              <a:buChar char=""/>
              <a:tabLst>
                <a:tab pos="185420" algn="l"/>
              </a:tabLst>
            </a:pPr>
            <a:r>
              <a:rPr sz="1100" dirty="0">
                <a:latin typeface="Microsoft Sans Serif"/>
                <a:cs typeface="Microsoft Sans Serif"/>
              </a:rPr>
              <a:t>до</a:t>
            </a:r>
            <a:r>
              <a:rPr sz="1100" spc="-3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60</a:t>
            </a:r>
            <a:r>
              <a:rPr sz="1100" spc="-25" dirty="0">
                <a:latin typeface="Microsoft Sans Serif"/>
                <a:cs typeface="Microsoft Sans Serif"/>
              </a:rPr>
              <a:t> </a:t>
            </a:r>
            <a:r>
              <a:rPr sz="1100" spc="-5" dirty="0">
                <a:latin typeface="Microsoft Sans Serif"/>
                <a:cs typeface="Microsoft Sans Serif"/>
              </a:rPr>
              <a:t>месяцев</a:t>
            </a:r>
            <a:endParaRPr sz="1100">
              <a:latin typeface="Microsoft Sans Serif"/>
              <a:cs typeface="Microsoft Sans Serif"/>
            </a:endParaRPr>
          </a:p>
          <a:p>
            <a:pPr marL="184785" indent="-172720">
              <a:lnSpc>
                <a:spcPct val="100000"/>
              </a:lnSpc>
              <a:spcBef>
                <a:spcPts val="114"/>
              </a:spcBef>
              <a:buFont typeface="Wingdings"/>
              <a:buChar char=""/>
              <a:tabLst>
                <a:tab pos="185420" algn="l"/>
              </a:tabLst>
            </a:pPr>
            <a:r>
              <a:rPr sz="1100" b="1" dirty="0">
                <a:latin typeface="Arial"/>
                <a:cs typeface="Arial"/>
              </a:rPr>
              <a:t>Б/у</a:t>
            </a:r>
            <a:r>
              <a:rPr sz="1100" b="1" spc="-55" dirty="0">
                <a:latin typeface="Arial"/>
                <a:cs typeface="Arial"/>
              </a:rPr>
              <a:t> </a:t>
            </a:r>
            <a:r>
              <a:rPr sz="1100" b="1" spc="-5" dirty="0">
                <a:latin typeface="Arial"/>
                <a:cs typeface="Arial"/>
              </a:rPr>
              <a:t>оборудование</a:t>
            </a:r>
            <a:endParaRPr sz="1100">
              <a:latin typeface="Arial"/>
              <a:cs typeface="Arial"/>
            </a:endParaRPr>
          </a:p>
          <a:p>
            <a:pPr marL="184785">
              <a:lnSpc>
                <a:spcPct val="100000"/>
              </a:lnSpc>
              <a:spcBef>
                <a:spcPts val="5"/>
              </a:spcBef>
            </a:pPr>
            <a:r>
              <a:rPr sz="1100" b="1" spc="-5" dirty="0">
                <a:latin typeface="Arial"/>
                <a:cs typeface="Arial"/>
              </a:rPr>
              <a:t>+доставка+</a:t>
            </a:r>
            <a:r>
              <a:rPr sz="1100" b="1" spc="-60" dirty="0">
                <a:latin typeface="Arial"/>
                <a:cs typeface="Arial"/>
              </a:rPr>
              <a:t> </a:t>
            </a:r>
            <a:r>
              <a:rPr sz="1100" b="1" spc="-5" dirty="0">
                <a:latin typeface="Arial"/>
                <a:cs typeface="Arial"/>
              </a:rPr>
              <a:t>пусконаладка</a:t>
            </a:r>
            <a:endParaRPr sz="1100">
              <a:latin typeface="Arial"/>
              <a:cs typeface="Arial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2724404" y="3093846"/>
            <a:ext cx="82169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Э</a:t>
            </a:r>
            <a:r>
              <a:rPr sz="1200" b="1" spc="-15" dirty="0">
                <a:solidFill>
                  <a:srgbClr val="FFFFFF"/>
                </a:solidFill>
                <a:latin typeface="Arial"/>
                <a:cs typeface="Arial"/>
              </a:rPr>
              <a:t>к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с</a:t>
            </a: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п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р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е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сс</a:t>
            </a:r>
            <a:r>
              <a:rPr sz="12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-  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франшиза</a:t>
            </a:r>
            <a:endParaRPr sz="1200">
              <a:latin typeface="Arial"/>
              <a:cs typeface="Arial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4211192" y="3226689"/>
            <a:ext cx="45974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b="1" spc="-15" dirty="0">
                <a:solidFill>
                  <a:srgbClr val="C00000"/>
                </a:solidFill>
                <a:latin typeface="Arial"/>
                <a:cs typeface="Arial"/>
              </a:rPr>
              <a:t>от </a:t>
            </a:r>
            <a:r>
              <a:rPr sz="1200" b="1" spc="-10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13</a:t>
            </a:r>
            <a:r>
              <a:rPr sz="1200" b="1" dirty="0">
                <a:solidFill>
                  <a:srgbClr val="C00000"/>
                </a:solidFill>
                <a:latin typeface="Arial"/>
                <a:cs typeface="Arial"/>
              </a:rPr>
              <a:t>,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5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%</a:t>
            </a:r>
            <a:endParaRPr sz="1200">
              <a:latin typeface="Arial"/>
              <a:cs typeface="Arial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2775966" y="3808557"/>
            <a:ext cx="1868170" cy="631190"/>
          </a:xfrm>
          <a:prstGeom prst="rect">
            <a:avLst/>
          </a:prstGeom>
        </p:spPr>
        <p:txBody>
          <a:bodyPr vert="horz" wrap="square" lIns="0" tIns="38735" rIns="0" bIns="0" rtlCol="0">
            <a:spAutoFit/>
          </a:bodyPr>
          <a:lstStyle/>
          <a:p>
            <a:pPr marL="184785" indent="-172720">
              <a:lnSpc>
                <a:spcPct val="100000"/>
              </a:lnSpc>
              <a:spcBef>
                <a:spcPts val="305"/>
              </a:spcBef>
              <a:buFont typeface="Wingdings"/>
              <a:buChar char=""/>
              <a:tabLst>
                <a:tab pos="185420" algn="l"/>
              </a:tabLst>
            </a:pPr>
            <a:r>
              <a:rPr sz="1100" spc="-5" dirty="0">
                <a:latin typeface="Microsoft Sans Serif"/>
                <a:cs typeface="Microsoft Sans Serif"/>
              </a:rPr>
              <a:t>от</a:t>
            </a:r>
            <a:r>
              <a:rPr sz="1100" spc="-10" dirty="0">
                <a:latin typeface="Microsoft Sans Serif"/>
                <a:cs typeface="Microsoft Sans Serif"/>
              </a:rPr>
              <a:t> </a:t>
            </a:r>
            <a:r>
              <a:rPr sz="1100" spc="-5" dirty="0">
                <a:latin typeface="Microsoft Sans Serif"/>
                <a:cs typeface="Microsoft Sans Serif"/>
              </a:rPr>
              <a:t>50 </a:t>
            </a:r>
            <a:r>
              <a:rPr sz="1100" dirty="0">
                <a:latin typeface="Microsoft Sans Serif"/>
                <a:cs typeface="Microsoft Sans Serif"/>
              </a:rPr>
              <a:t>тыс.</a:t>
            </a:r>
            <a:r>
              <a:rPr sz="1100" spc="28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до</a:t>
            </a:r>
            <a:r>
              <a:rPr sz="1100" spc="-25" dirty="0">
                <a:latin typeface="Microsoft Sans Serif"/>
                <a:cs typeface="Microsoft Sans Serif"/>
              </a:rPr>
              <a:t> </a:t>
            </a:r>
            <a:r>
              <a:rPr sz="1100" spc="-5" dirty="0">
                <a:latin typeface="Microsoft Sans Serif"/>
                <a:cs typeface="Microsoft Sans Serif"/>
              </a:rPr>
              <a:t>50 </a:t>
            </a:r>
            <a:r>
              <a:rPr sz="1100" spc="-10" dirty="0">
                <a:latin typeface="Microsoft Sans Serif"/>
                <a:cs typeface="Microsoft Sans Serif"/>
              </a:rPr>
              <a:t>млн</a:t>
            </a:r>
            <a:r>
              <a:rPr sz="1100" dirty="0">
                <a:latin typeface="Microsoft Sans Serif"/>
                <a:cs typeface="Microsoft Sans Serif"/>
              </a:rPr>
              <a:t> </a:t>
            </a:r>
            <a:r>
              <a:rPr sz="1100" spc="-5" dirty="0">
                <a:latin typeface="Microsoft Sans Serif"/>
                <a:cs typeface="Microsoft Sans Serif"/>
              </a:rPr>
              <a:t>руб.</a:t>
            </a:r>
            <a:endParaRPr sz="1100">
              <a:latin typeface="Microsoft Sans Serif"/>
              <a:cs typeface="Microsoft Sans Serif"/>
            </a:endParaRPr>
          </a:p>
          <a:p>
            <a:pPr marL="184785" indent="-172720">
              <a:lnSpc>
                <a:spcPct val="100000"/>
              </a:lnSpc>
              <a:spcBef>
                <a:spcPts val="209"/>
              </a:spcBef>
              <a:buFont typeface="Wingdings"/>
              <a:buChar char=""/>
              <a:tabLst>
                <a:tab pos="185420" algn="l"/>
              </a:tabLst>
            </a:pPr>
            <a:r>
              <a:rPr sz="1100" dirty="0">
                <a:latin typeface="Microsoft Sans Serif"/>
                <a:cs typeface="Microsoft Sans Serif"/>
              </a:rPr>
              <a:t>до</a:t>
            </a:r>
            <a:r>
              <a:rPr sz="1100" spc="-3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36</a:t>
            </a:r>
            <a:r>
              <a:rPr sz="1100" spc="-25" dirty="0">
                <a:latin typeface="Microsoft Sans Serif"/>
                <a:cs typeface="Microsoft Sans Serif"/>
              </a:rPr>
              <a:t> </a:t>
            </a:r>
            <a:r>
              <a:rPr sz="1100" spc="-5" dirty="0">
                <a:latin typeface="Microsoft Sans Serif"/>
                <a:cs typeface="Microsoft Sans Serif"/>
              </a:rPr>
              <a:t>месяцев</a:t>
            </a:r>
            <a:endParaRPr sz="1100">
              <a:latin typeface="Microsoft Sans Serif"/>
              <a:cs typeface="Microsoft Sans Serif"/>
            </a:endParaRPr>
          </a:p>
          <a:p>
            <a:pPr marL="184785" indent="-172720">
              <a:lnSpc>
                <a:spcPct val="100000"/>
              </a:lnSpc>
              <a:spcBef>
                <a:spcPts val="390"/>
              </a:spcBef>
              <a:buFont typeface="Wingdings"/>
              <a:buChar char=""/>
              <a:tabLst>
                <a:tab pos="185420" algn="l"/>
              </a:tabLst>
            </a:pPr>
            <a:r>
              <a:rPr sz="1100" b="1" dirty="0">
                <a:latin typeface="Arial"/>
                <a:cs typeface="Arial"/>
              </a:rPr>
              <a:t>Бизнес</a:t>
            </a:r>
            <a:r>
              <a:rPr sz="1100" b="1" spc="-55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по</a:t>
            </a:r>
            <a:r>
              <a:rPr sz="1100" b="1" spc="-35" dirty="0">
                <a:latin typeface="Arial"/>
                <a:cs typeface="Arial"/>
              </a:rPr>
              <a:t> </a:t>
            </a:r>
            <a:r>
              <a:rPr sz="1100" b="1" spc="-5" dirty="0">
                <a:latin typeface="Arial"/>
                <a:cs typeface="Arial"/>
              </a:rPr>
              <a:t>франшизе</a:t>
            </a:r>
            <a:endParaRPr sz="1100">
              <a:latin typeface="Arial"/>
              <a:cs typeface="Arial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5102478" y="3097529"/>
            <a:ext cx="129349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И</a:t>
            </a: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н</a:t>
            </a:r>
            <a:r>
              <a:rPr sz="1200" b="1" spc="-20" dirty="0">
                <a:solidFill>
                  <a:srgbClr val="FFFFFF"/>
                </a:solidFill>
                <a:latin typeface="Arial"/>
                <a:cs typeface="Arial"/>
              </a:rPr>
              <a:t>в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е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с</a:t>
            </a:r>
            <a:r>
              <a:rPr sz="1200" b="1" spc="-15" dirty="0">
                <a:solidFill>
                  <a:srgbClr val="FFFFFF"/>
                </a:solidFill>
                <a:latin typeface="Arial"/>
                <a:cs typeface="Arial"/>
              </a:rPr>
              <a:t>т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ици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о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н</a:t>
            </a: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н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ое  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кредитование</a:t>
            </a:r>
            <a:endParaRPr sz="1200">
              <a:latin typeface="Arial"/>
              <a:cs typeface="Arial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6660260" y="3209671"/>
            <a:ext cx="45974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b="1" spc="-15" dirty="0">
                <a:solidFill>
                  <a:srgbClr val="C00000"/>
                </a:solidFill>
                <a:latin typeface="Arial"/>
                <a:cs typeface="Arial"/>
              </a:rPr>
              <a:t>от </a:t>
            </a:r>
            <a:r>
              <a:rPr sz="1200" b="1" spc="-10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13</a:t>
            </a:r>
            <a:r>
              <a:rPr sz="1200" b="1" dirty="0">
                <a:solidFill>
                  <a:srgbClr val="C00000"/>
                </a:solidFill>
                <a:latin typeface="Arial"/>
                <a:cs typeface="Arial"/>
              </a:rPr>
              <a:t>,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5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%</a:t>
            </a:r>
            <a:endParaRPr sz="1200">
              <a:latin typeface="Arial"/>
              <a:cs typeface="Arial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5158866" y="3582471"/>
            <a:ext cx="1924050" cy="920115"/>
          </a:xfrm>
          <a:prstGeom prst="rect">
            <a:avLst/>
          </a:prstGeom>
        </p:spPr>
        <p:txBody>
          <a:bodyPr vert="horz" wrap="square" lIns="0" tIns="39370" rIns="0" bIns="0" rtlCol="0">
            <a:spAutoFit/>
          </a:bodyPr>
          <a:lstStyle/>
          <a:p>
            <a:pPr marL="184785" indent="-172720">
              <a:lnSpc>
                <a:spcPct val="100000"/>
              </a:lnSpc>
              <a:spcBef>
                <a:spcPts val="310"/>
              </a:spcBef>
              <a:buFont typeface="Wingdings"/>
              <a:buChar char=""/>
              <a:tabLst>
                <a:tab pos="185420" algn="l"/>
              </a:tabLst>
            </a:pPr>
            <a:r>
              <a:rPr sz="1100" dirty="0">
                <a:latin typeface="Microsoft Sans Serif"/>
                <a:cs typeface="Microsoft Sans Serif"/>
              </a:rPr>
              <a:t>от</a:t>
            </a:r>
            <a:r>
              <a:rPr sz="1100" spc="-1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10</a:t>
            </a:r>
            <a:r>
              <a:rPr sz="1100" spc="-10" dirty="0">
                <a:latin typeface="Microsoft Sans Serif"/>
                <a:cs typeface="Microsoft Sans Serif"/>
              </a:rPr>
              <a:t> млн</a:t>
            </a:r>
            <a:r>
              <a:rPr sz="1100" spc="29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до</a:t>
            </a:r>
            <a:r>
              <a:rPr sz="1100" spc="-2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2</a:t>
            </a:r>
            <a:r>
              <a:rPr sz="1100" spc="-10" dirty="0">
                <a:latin typeface="Microsoft Sans Serif"/>
                <a:cs typeface="Microsoft Sans Serif"/>
              </a:rPr>
              <a:t> </a:t>
            </a:r>
            <a:r>
              <a:rPr sz="1100" spc="-5" dirty="0">
                <a:latin typeface="Microsoft Sans Serif"/>
                <a:cs typeface="Microsoft Sans Serif"/>
              </a:rPr>
              <a:t>млрд</a:t>
            </a:r>
            <a:r>
              <a:rPr sz="1100" spc="-10" dirty="0">
                <a:latin typeface="Microsoft Sans Serif"/>
                <a:cs typeface="Microsoft Sans Serif"/>
              </a:rPr>
              <a:t> </a:t>
            </a:r>
            <a:r>
              <a:rPr sz="1100" spc="-5" dirty="0">
                <a:latin typeface="Microsoft Sans Serif"/>
                <a:cs typeface="Microsoft Sans Serif"/>
              </a:rPr>
              <a:t>руб.</a:t>
            </a:r>
            <a:endParaRPr sz="1100">
              <a:latin typeface="Microsoft Sans Serif"/>
              <a:cs typeface="Microsoft Sans Serif"/>
            </a:endParaRPr>
          </a:p>
          <a:p>
            <a:pPr marL="184785" indent="-172720">
              <a:lnSpc>
                <a:spcPct val="100000"/>
              </a:lnSpc>
              <a:spcBef>
                <a:spcPts val="210"/>
              </a:spcBef>
              <a:buFont typeface="Wingdings"/>
              <a:buChar char=""/>
              <a:tabLst>
                <a:tab pos="185420" algn="l"/>
              </a:tabLst>
            </a:pPr>
            <a:r>
              <a:rPr sz="1100" dirty="0">
                <a:latin typeface="Microsoft Sans Serif"/>
                <a:cs typeface="Microsoft Sans Serif"/>
              </a:rPr>
              <a:t>до</a:t>
            </a:r>
            <a:r>
              <a:rPr sz="1100" spc="-30" dirty="0">
                <a:latin typeface="Microsoft Sans Serif"/>
                <a:cs typeface="Microsoft Sans Serif"/>
              </a:rPr>
              <a:t> </a:t>
            </a:r>
            <a:r>
              <a:rPr sz="1100" spc="-5" dirty="0">
                <a:latin typeface="Microsoft Sans Serif"/>
                <a:cs typeface="Microsoft Sans Serif"/>
              </a:rPr>
              <a:t>120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месяцев</a:t>
            </a:r>
            <a:endParaRPr sz="1100">
              <a:latin typeface="Microsoft Sans Serif"/>
              <a:cs typeface="Microsoft Sans Serif"/>
            </a:endParaRPr>
          </a:p>
          <a:p>
            <a:pPr marL="184785" marR="5080" indent="-172720">
              <a:lnSpc>
                <a:spcPct val="100000"/>
              </a:lnSpc>
              <a:spcBef>
                <a:spcPts val="20"/>
              </a:spcBef>
              <a:buFont typeface="Wingdings"/>
              <a:buChar char=""/>
              <a:tabLst>
                <a:tab pos="185420" algn="l"/>
              </a:tabLst>
            </a:pPr>
            <a:r>
              <a:rPr sz="1100" b="1" spc="-5" dirty="0">
                <a:latin typeface="Arial"/>
                <a:cs typeface="Arial"/>
              </a:rPr>
              <a:t>строительство, </a:t>
            </a:r>
            <a:r>
              <a:rPr sz="1100" b="1" dirty="0">
                <a:latin typeface="Arial"/>
                <a:cs typeface="Arial"/>
              </a:rPr>
              <a:t>ремонт, </a:t>
            </a:r>
            <a:r>
              <a:rPr sz="1100" b="1" spc="5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приобре</a:t>
            </a:r>
            <a:r>
              <a:rPr sz="1100" b="1" spc="-5" dirty="0">
                <a:latin typeface="Arial"/>
                <a:cs typeface="Arial"/>
              </a:rPr>
              <a:t>те</a:t>
            </a:r>
            <a:r>
              <a:rPr sz="1100" b="1" dirty="0">
                <a:latin typeface="Arial"/>
                <a:cs typeface="Arial"/>
              </a:rPr>
              <a:t>ние</a:t>
            </a:r>
            <a:r>
              <a:rPr sz="1100" b="1" spc="-45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о</a:t>
            </a:r>
            <a:r>
              <a:rPr sz="1100" b="1" spc="-5" dirty="0">
                <a:latin typeface="Arial"/>
                <a:cs typeface="Arial"/>
              </a:rPr>
              <a:t>с</a:t>
            </a:r>
            <a:r>
              <a:rPr sz="1100" b="1" dirty="0">
                <a:latin typeface="Arial"/>
                <a:cs typeface="Arial"/>
              </a:rPr>
              <a:t>нов</a:t>
            </a:r>
            <a:r>
              <a:rPr sz="1100" b="1" spc="5" dirty="0">
                <a:latin typeface="Arial"/>
                <a:cs typeface="Arial"/>
              </a:rPr>
              <a:t>н</a:t>
            </a:r>
            <a:r>
              <a:rPr sz="1100" b="1" dirty="0">
                <a:latin typeface="Arial"/>
                <a:cs typeface="Arial"/>
              </a:rPr>
              <a:t>ых  </a:t>
            </a:r>
            <a:r>
              <a:rPr sz="1100" b="1" spc="-5" dirty="0">
                <a:latin typeface="Arial"/>
                <a:cs typeface="Arial"/>
              </a:rPr>
              <a:t>средств</a:t>
            </a:r>
            <a:r>
              <a:rPr sz="1100" b="1" spc="-15" dirty="0">
                <a:latin typeface="Arial"/>
                <a:cs typeface="Arial"/>
              </a:rPr>
              <a:t> </a:t>
            </a:r>
            <a:r>
              <a:rPr sz="1100" b="1" spc="-5" dirty="0">
                <a:latin typeface="Arial"/>
                <a:cs typeface="Arial"/>
              </a:rPr>
              <a:t>для</a:t>
            </a:r>
            <a:r>
              <a:rPr sz="1100" b="1" spc="-15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бизнеса</a:t>
            </a:r>
            <a:endParaRPr sz="1100">
              <a:latin typeface="Arial"/>
              <a:cs typeface="Arial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7582027" y="3097529"/>
            <a:ext cx="10795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Оборотное </a:t>
            </a: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 кр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е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ди</a:t>
            </a:r>
            <a:r>
              <a:rPr sz="1200" b="1" spc="-25" dirty="0">
                <a:solidFill>
                  <a:srgbClr val="FFFFFF"/>
                </a:solidFill>
                <a:latin typeface="Arial"/>
                <a:cs typeface="Arial"/>
              </a:rPr>
              <a:t>т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о</a:t>
            </a:r>
            <a:r>
              <a:rPr sz="1200" b="1" spc="-20" dirty="0">
                <a:solidFill>
                  <a:srgbClr val="FFFFFF"/>
                </a:solidFill>
                <a:latin typeface="Arial"/>
                <a:cs typeface="Arial"/>
              </a:rPr>
              <a:t>в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а</a:t>
            </a: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н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и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е</a:t>
            </a:r>
            <a:endParaRPr sz="1200">
              <a:latin typeface="Arial"/>
              <a:cs typeface="Arial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8981058" y="3222116"/>
            <a:ext cx="45974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b="1" spc="-15" dirty="0">
                <a:solidFill>
                  <a:srgbClr val="C00000"/>
                </a:solidFill>
                <a:latin typeface="Arial"/>
                <a:cs typeface="Arial"/>
              </a:rPr>
              <a:t>от </a:t>
            </a:r>
            <a:r>
              <a:rPr sz="1200" b="1" spc="-10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13</a:t>
            </a:r>
            <a:r>
              <a:rPr sz="1200" b="1" dirty="0">
                <a:solidFill>
                  <a:srgbClr val="C00000"/>
                </a:solidFill>
                <a:latin typeface="Arial"/>
                <a:cs typeface="Arial"/>
              </a:rPr>
              <a:t>,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5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%</a:t>
            </a:r>
            <a:endParaRPr sz="1200">
              <a:latin typeface="Arial"/>
              <a:cs typeface="Arial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7576566" y="3629507"/>
            <a:ext cx="1818005" cy="800100"/>
          </a:xfrm>
          <a:prstGeom prst="rect">
            <a:avLst/>
          </a:prstGeom>
        </p:spPr>
        <p:txBody>
          <a:bodyPr vert="horz" wrap="square" lIns="0" tIns="39370" rIns="0" bIns="0" rtlCol="0">
            <a:spAutoFit/>
          </a:bodyPr>
          <a:lstStyle/>
          <a:p>
            <a:pPr marL="184785" indent="-172720">
              <a:lnSpc>
                <a:spcPct val="100000"/>
              </a:lnSpc>
              <a:spcBef>
                <a:spcPts val="310"/>
              </a:spcBef>
              <a:buFont typeface="Wingdings"/>
              <a:buChar char=""/>
              <a:tabLst>
                <a:tab pos="185420" algn="l"/>
              </a:tabLst>
            </a:pPr>
            <a:r>
              <a:rPr sz="1100" spc="-5" dirty="0">
                <a:latin typeface="Microsoft Sans Serif"/>
                <a:cs typeface="Microsoft Sans Serif"/>
              </a:rPr>
              <a:t>от</a:t>
            </a:r>
            <a:r>
              <a:rPr sz="1100" spc="-10" dirty="0">
                <a:latin typeface="Microsoft Sans Serif"/>
                <a:cs typeface="Microsoft Sans Serif"/>
              </a:rPr>
              <a:t> </a:t>
            </a:r>
            <a:r>
              <a:rPr sz="1100" spc="-5" dirty="0">
                <a:latin typeface="Microsoft Sans Serif"/>
                <a:cs typeface="Microsoft Sans Serif"/>
              </a:rPr>
              <a:t>30 </a:t>
            </a:r>
            <a:r>
              <a:rPr sz="1100" spc="-10" dirty="0">
                <a:latin typeface="Microsoft Sans Serif"/>
                <a:cs typeface="Microsoft Sans Serif"/>
              </a:rPr>
              <a:t>млн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до 2</a:t>
            </a:r>
            <a:r>
              <a:rPr sz="1100" spc="-5" dirty="0">
                <a:latin typeface="Microsoft Sans Serif"/>
                <a:cs typeface="Microsoft Sans Serif"/>
              </a:rPr>
              <a:t> млрд</a:t>
            </a:r>
            <a:r>
              <a:rPr sz="1100" spc="-10" dirty="0">
                <a:latin typeface="Microsoft Sans Serif"/>
                <a:cs typeface="Microsoft Sans Serif"/>
              </a:rPr>
              <a:t> </a:t>
            </a:r>
            <a:r>
              <a:rPr sz="1100" spc="-5" dirty="0">
                <a:latin typeface="Microsoft Sans Serif"/>
                <a:cs typeface="Microsoft Sans Serif"/>
              </a:rPr>
              <a:t>руб.</a:t>
            </a:r>
            <a:endParaRPr sz="1100">
              <a:latin typeface="Microsoft Sans Serif"/>
              <a:cs typeface="Microsoft Sans Serif"/>
            </a:endParaRPr>
          </a:p>
          <a:p>
            <a:pPr marL="184785" indent="-172720">
              <a:lnSpc>
                <a:spcPct val="100000"/>
              </a:lnSpc>
              <a:spcBef>
                <a:spcPts val="210"/>
              </a:spcBef>
              <a:buFont typeface="Wingdings"/>
              <a:buChar char=""/>
              <a:tabLst>
                <a:tab pos="185420" algn="l"/>
              </a:tabLst>
            </a:pPr>
            <a:r>
              <a:rPr sz="1100" dirty="0">
                <a:latin typeface="Microsoft Sans Serif"/>
                <a:cs typeface="Microsoft Sans Serif"/>
              </a:rPr>
              <a:t>до</a:t>
            </a:r>
            <a:r>
              <a:rPr sz="1100" spc="-30" dirty="0">
                <a:latin typeface="Microsoft Sans Serif"/>
                <a:cs typeface="Microsoft Sans Serif"/>
              </a:rPr>
              <a:t> </a:t>
            </a:r>
            <a:r>
              <a:rPr sz="1100" spc="-5" dirty="0">
                <a:latin typeface="Microsoft Sans Serif"/>
                <a:cs typeface="Microsoft Sans Serif"/>
              </a:rPr>
              <a:t>36</a:t>
            </a:r>
            <a:r>
              <a:rPr sz="1100" spc="-20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месяцев</a:t>
            </a:r>
            <a:endParaRPr sz="1100">
              <a:latin typeface="Microsoft Sans Serif"/>
              <a:cs typeface="Microsoft Sans Serif"/>
            </a:endParaRPr>
          </a:p>
          <a:p>
            <a:pPr marL="184785" indent="-172720">
              <a:lnSpc>
                <a:spcPct val="100000"/>
              </a:lnSpc>
              <a:spcBef>
                <a:spcPts val="395"/>
              </a:spcBef>
              <a:buFont typeface="Wingdings"/>
              <a:buChar char=""/>
              <a:tabLst>
                <a:tab pos="185420" algn="l"/>
              </a:tabLst>
            </a:pPr>
            <a:r>
              <a:rPr sz="1100" b="1" dirty="0">
                <a:latin typeface="Arial"/>
                <a:cs typeface="Arial"/>
              </a:rPr>
              <a:t>Оборотка,</a:t>
            </a:r>
            <a:r>
              <a:rPr sz="1100" b="1" spc="-75" dirty="0">
                <a:latin typeface="Arial"/>
                <a:cs typeface="Arial"/>
              </a:rPr>
              <a:t> </a:t>
            </a:r>
            <a:r>
              <a:rPr sz="1100" b="1" spc="-10" dirty="0">
                <a:latin typeface="Arial"/>
                <a:cs typeface="Arial"/>
              </a:rPr>
              <a:t>текущая</a:t>
            </a:r>
            <a:endParaRPr sz="1100">
              <a:latin typeface="Arial"/>
              <a:cs typeface="Arial"/>
            </a:endParaRPr>
          </a:p>
          <a:p>
            <a:pPr marL="184785">
              <a:lnSpc>
                <a:spcPct val="100000"/>
              </a:lnSpc>
            </a:pPr>
            <a:r>
              <a:rPr sz="1100" b="1" spc="-5" dirty="0">
                <a:latin typeface="Arial"/>
                <a:cs typeface="Arial"/>
              </a:rPr>
              <a:t>деятельность</a:t>
            </a:r>
            <a:endParaRPr sz="1100">
              <a:latin typeface="Arial"/>
              <a:cs typeface="Arial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9960102" y="3097529"/>
            <a:ext cx="10795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Контрактное </a:t>
            </a: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 кр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е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ди</a:t>
            </a:r>
            <a:r>
              <a:rPr sz="1200" b="1" spc="-25" dirty="0">
                <a:solidFill>
                  <a:srgbClr val="FFFFFF"/>
                </a:solidFill>
                <a:latin typeface="Arial"/>
                <a:cs typeface="Arial"/>
              </a:rPr>
              <a:t>т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о</a:t>
            </a:r>
            <a:r>
              <a:rPr sz="1200" b="1" spc="-20" dirty="0">
                <a:solidFill>
                  <a:srgbClr val="FFFFFF"/>
                </a:solidFill>
                <a:latin typeface="Arial"/>
                <a:cs typeface="Arial"/>
              </a:rPr>
              <a:t>в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а</a:t>
            </a: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н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и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е</a:t>
            </a:r>
            <a:endParaRPr sz="1200">
              <a:latin typeface="Arial"/>
              <a:cs typeface="Arial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11431269" y="3209671"/>
            <a:ext cx="45974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b="1" spc="-15" dirty="0">
                <a:solidFill>
                  <a:srgbClr val="C00000"/>
                </a:solidFill>
                <a:latin typeface="Arial"/>
                <a:cs typeface="Arial"/>
              </a:rPr>
              <a:t>от </a:t>
            </a:r>
            <a:r>
              <a:rPr sz="1200" b="1" spc="-10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13</a:t>
            </a:r>
            <a:r>
              <a:rPr sz="1200" b="1" dirty="0">
                <a:solidFill>
                  <a:srgbClr val="C00000"/>
                </a:solidFill>
                <a:latin typeface="Arial"/>
                <a:cs typeface="Arial"/>
              </a:rPr>
              <a:t>,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5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%</a:t>
            </a:r>
            <a:endParaRPr sz="1200">
              <a:latin typeface="Arial"/>
              <a:cs typeface="Arial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9941432" y="3569309"/>
            <a:ext cx="2025014" cy="824865"/>
          </a:xfrm>
          <a:prstGeom prst="rect">
            <a:avLst/>
          </a:prstGeom>
        </p:spPr>
        <p:txBody>
          <a:bodyPr vert="horz" wrap="square" lIns="0" tIns="69215" rIns="0" bIns="0" rtlCol="0">
            <a:spAutoFit/>
          </a:bodyPr>
          <a:lstStyle/>
          <a:p>
            <a:pPr marL="207010" indent="-172720">
              <a:lnSpc>
                <a:spcPct val="100000"/>
              </a:lnSpc>
              <a:spcBef>
                <a:spcPts val="545"/>
              </a:spcBef>
              <a:buFont typeface="Wingdings"/>
              <a:buChar char=""/>
              <a:tabLst>
                <a:tab pos="207645" algn="l"/>
              </a:tabLst>
            </a:pPr>
            <a:r>
              <a:rPr sz="1100" spc="-5" dirty="0">
                <a:latin typeface="Microsoft Sans Serif"/>
                <a:cs typeface="Microsoft Sans Serif"/>
              </a:rPr>
              <a:t>от</a:t>
            </a:r>
            <a:r>
              <a:rPr sz="1100" spc="-10" dirty="0">
                <a:latin typeface="Microsoft Sans Serif"/>
                <a:cs typeface="Microsoft Sans Serif"/>
              </a:rPr>
              <a:t> </a:t>
            </a:r>
            <a:r>
              <a:rPr sz="1100" spc="-5" dirty="0">
                <a:latin typeface="Microsoft Sans Serif"/>
                <a:cs typeface="Microsoft Sans Serif"/>
              </a:rPr>
              <a:t>10 </a:t>
            </a:r>
            <a:r>
              <a:rPr sz="1100" spc="-10" dirty="0">
                <a:latin typeface="Microsoft Sans Serif"/>
                <a:cs typeface="Microsoft Sans Serif"/>
              </a:rPr>
              <a:t>млн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до 2 </a:t>
            </a:r>
            <a:r>
              <a:rPr sz="1100" spc="-5" dirty="0">
                <a:latin typeface="Microsoft Sans Serif"/>
                <a:cs typeface="Microsoft Sans Serif"/>
              </a:rPr>
              <a:t>млрд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spc="-5" dirty="0">
                <a:latin typeface="Microsoft Sans Serif"/>
                <a:cs typeface="Microsoft Sans Serif"/>
              </a:rPr>
              <a:t>руб.</a:t>
            </a:r>
            <a:endParaRPr sz="1100">
              <a:latin typeface="Microsoft Sans Serif"/>
              <a:cs typeface="Microsoft Sans Serif"/>
            </a:endParaRPr>
          </a:p>
          <a:p>
            <a:pPr marL="194945" indent="-172720">
              <a:lnSpc>
                <a:spcPct val="100000"/>
              </a:lnSpc>
              <a:spcBef>
                <a:spcPts val="450"/>
              </a:spcBef>
              <a:buFont typeface="Wingdings"/>
              <a:buChar char=""/>
              <a:tabLst>
                <a:tab pos="195580" algn="l"/>
              </a:tabLst>
            </a:pPr>
            <a:r>
              <a:rPr sz="1100" dirty="0">
                <a:latin typeface="Microsoft Sans Serif"/>
                <a:cs typeface="Microsoft Sans Serif"/>
              </a:rPr>
              <a:t>до</a:t>
            </a:r>
            <a:r>
              <a:rPr sz="1100" spc="-30" dirty="0">
                <a:latin typeface="Microsoft Sans Serif"/>
                <a:cs typeface="Microsoft Sans Serif"/>
              </a:rPr>
              <a:t> </a:t>
            </a:r>
            <a:r>
              <a:rPr sz="1100" spc="-5" dirty="0">
                <a:latin typeface="Microsoft Sans Serif"/>
                <a:cs typeface="Microsoft Sans Serif"/>
              </a:rPr>
              <a:t>60</a:t>
            </a:r>
            <a:r>
              <a:rPr sz="1100" spc="-20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месяцев</a:t>
            </a:r>
            <a:endParaRPr sz="1100">
              <a:latin typeface="Microsoft Sans Serif"/>
              <a:cs typeface="Microsoft Sans Serif"/>
            </a:endParaRPr>
          </a:p>
          <a:p>
            <a:pPr marL="184785" marR="5080" indent="-172720">
              <a:lnSpc>
                <a:spcPct val="100000"/>
              </a:lnSpc>
              <a:spcBef>
                <a:spcPts val="120"/>
              </a:spcBef>
              <a:buFont typeface="Wingdings"/>
              <a:buChar char=""/>
              <a:tabLst>
                <a:tab pos="185420" algn="l"/>
              </a:tabLst>
            </a:pPr>
            <a:r>
              <a:rPr sz="1100" b="1" dirty="0">
                <a:latin typeface="Arial"/>
                <a:cs typeface="Arial"/>
              </a:rPr>
              <a:t>Исполнение</a:t>
            </a:r>
            <a:r>
              <a:rPr sz="1100" b="1" spc="-70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гос</a:t>
            </a:r>
            <a:r>
              <a:rPr sz="1100" b="1" spc="-25" dirty="0">
                <a:latin typeface="Arial"/>
                <a:cs typeface="Arial"/>
              </a:rPr>
              <a:t> </a:t>
            </a:r>
            <a:r>
              <a:rPr sz="1100" b="1" spc="-5" dirty="0">
                <a:latin typeface="Arial"/>
                <a:cs typeface="Arial"/>
              </a:rPr>
              <a:t>контр-тов </a:t>
            </a:r>
            <a:r>
              <a:rPr sz="1100" b="1" spc="-290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по</a:t>
            </a:r>
            <a:r>
              <a:rPr sz="1100" b="1" spc="-30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223-ФЗ,</a:t>
            </a:r>
            <a:r>
              <a:rPr sz="1100" b="1" spc="-50" dirty="0">
                <a:latin typeface="Arial"/>
                <a:cs typeface="Arial"/>
              </a:rPr>
              <a:t> </a:t>
            </a:r>
            <a:r>
              <a:rPr sz="1100" b="1" spc="-5" dirty="0">
                <a:latin typeface="Arial"/>
                <a:cs typeface="Arial"/>
              </a:rPr>
              <a:t>44-ФЗ,185-ФЗ</a:t>
            </a:r>
            <a:endParaRPr sz="1100">
              <a:latin typeface="Arial"/>
              <a:cs typeface="Arial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5089905" y="5050663"/>
            <a:ext cx="151193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Рефинансирование</a:t>
            </a:r>
            <a:endParaRPr sz="1200">
              <a:latin typeface="Arial"/>
              <a:cs typeface="Arial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6725157" y="5202682"/>
            <a:ext cx="45974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b="1" spc="-15" dirty="0">
                <a:solidFill>
                  <a:srgbClr val="C00000"/>
                </a:solidFill>
                <a:latin typeface="Arial"/>
                <a:cs typeface="Arial"/>
              </a:rPr>
              <a:t>от </a:t>
            </a:r>
            <a:r>
              <a:rPr sz="1200" b="1" spc="-10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13</a:t>
            </a:r>
            <a:r>
              <a:rPr sz="1200" b="1" dirty="0">
                <a:solidFill>
                  <a:srgbClr val="C00000"/>
                </a:solidFill>
                <a:latin typeface="Arial"/>
                <a:cs typeface="Arial"/>
              </a:rPr>
              <a:t>,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0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%</a:t>
            </a:r>
            <a:endParaRPr sz="1200">
              <a:latin typeface="Arial"/>
              <a:cs typeface="Arial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5158866" y="5592881"/>
            <a:ext cx="1818005" cy="800100"/>
          </a:xfrm>
          <a:prstGeom prst="rect">
            <a:avLst/>
          </a:prstGeom>
        </p:spPr>
        <p:txBody>
          <a:bodyPr vert="horz" wrap="square" lIns="0" tIns="39370" rIns="0" bIns="0" rtlCol="0">
            <a:spAutoFit/>
          </a:bodyPr>
          <a:lstStyle/>
          <a:p>
            <a:pPr marL="184785" indent="-172720">
              <a:lnSpc>
                <a:spcPct val="100000"/>
              </a:lnSpc>
              <a:spcBef>
                <a:spcPts val="310"/>
              </a:spcBef>
              <a:buFont typeface="Wingdings"/>
              <a:buChar char=""/>
              <a:tabLst>
                <a:tab pos="185420" algn="l"/>
              </a:tabLst>
            </a:pPr>
            <a:r>
              <a:rPr sz="1100" dirty="0">
                <a:latin typeface="Microsoft Sans Serif"/>
                <a:cs typeface="Microsoft Sans Serif"/>
              </a:rPr>
              <a:t>от</a:t>
            </a:r>
            <a:r>
              <a:rPr sz="1100" spc="-1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10</a:t>
            </a:r>
            <a:r>
              <a:rPr sz="1100" spc="-10" dirty="0">
                <a:latin typeface="Microsoft Sans Serif"/>
                <a:cs typeface="Microsoft Sans Serif"/>
              </a:rPr>
              <a:t> млн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до</a:t>
            </a:r>
            <a:r>
              <a:rPr sz="1100" spc="-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2</a:t>
            </a:r>
            <a:r>
              <a:rPr sz="1100" spc="-10" dirty="0">
                <a:latin typeface="Microsoft Sans Serif"/>
                <a:cs typeface="Microsoft Sans Serif"/>
              </a:rPr>
              <a:t> </a:t>
            </a:r>
            <a:r>
              <a:rPr sz="1100" spc="-5" dirty="0">
                <a:latin typeface="Microsoft Sans Serif"/>
                <a:cs typeface="Microsoft Sans Serif"/>
              </a:rPr>
              <a:t>млрд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spc="-5" dirty="0">
                <a:latin typeface="Microsoft Sans Serif"/>
                <a:cs typeface="Microsoft Sans Serif"/>
              </a:rPr>
              <a:t>руб.</a:t>
            </a:r>
            <a:endParaRPr sz="1100">
              <a:latin typeface="Microsoft Sans Serif"/>
              <a:cs typeface="Microsoft Sans Serif"/>
            </a:endParaRPr>
          </a:p>
          <a:p>
            <a:pPr marL="184785" indent="-172720">
              <a:lnSpc>
                <a:spcPct val="100000"/>
              </a:lnSpc>
              <a:spcBef>
                <a:spcPts val="210"/>
              </a:spcBef>
              <a:buFont typeface="Wingdings"/>
              <a:buChar char=""/>
              <a:tabLst>
                <a:tab pos="185420" algn="l"/>
              </a:tabLst>
            </a:pPr>
            <a:r>
              <a:rPr sz="1100" dirty="0">
                <a:latin typeface="Microsoft Sans Serif"/>
                <a:cs typeface="Microsoft Sans Serif"/>
              </a:rPr>
              <a:t>до</a:t>
            </a:r>
            <a:r>
              <a:rPr sz="1100" spc="-30" dirty="0">
                <a:latin typeface="Microsoft Sans Serif"/>
                <a:cs typeface="Microsoft Sans Serif"/>
              </a:rPr>
              <a:t> </a:t>
            </a:r>
            <a:r>
              <a:rPr sz="1100" spc="-5" dirty="0">
                <a:latin typeface="Microsoft Sans Serif"/>
                <a:cs typeface="Microsoft Sans Serif"/>
              </a:rPr>
              <a:t>84</a:t>
            </a:r>
            <a:r>
              <a:rPr sz="1100" spc="-20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месяцев</a:t>
            </a:r>
            <a:endParaRPr sz="1100">
              <a:latin typeface="Microsoft Sans Serif"/>
              <a:cs typeface="Microsoft Sans Serif"/>
            </a:endParaRPr>
          </a:p>
          <a:p>
            <a:pPr marL="184785" indent="-172720">
              <a:lnSpc>
                <a:spcPct val="100000"/>
              </a:lnSpc>
              <a:spcBef>
                <a:spcPts val="395"/>
              </a:spcBef>
              <a:buFont typeface="Wingdings"/>
              <a:buChar char=""/>
              <a:tabLst>
                <a:tab pos="185420" algn="l"/>
              </a:tabLst>
            </a:pPr>
            <a:r>
              <a:rPr sz="1100" b="1" spc="-5" dirty="0">
                <a:latin typeface="Arial"/>
                <a:cs typeface="Arial"/>
              </a:rPr>
              <a:t>Рефинансирование</a:t>
            </a:r>
            <a:endParaRPr sz="1100">
              <a:latin typeface="Arial"/>
              <a:cs typeface="Arial"/>
            </a:endParaRPr>
          </a:p>
          <a:p>
            <a:pPr marL="184785">
              <a:lnSpc>
                <a:spcPct val="100000"/>
              </a:lnSpc>
            </a:pPr>
            <a:r>
              <a:rPr sz="1100" b="1" spc="-5" dirty="0">
                <a:latin typeface="Arial"/>
                <a:cs typeface="Arial"/>
              </a:rPr>
              <a:t>кредитов</a:t>
            </a:r>
            <a:r>
              <a:rPr sz="1100" b="1" spc="-25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в</a:t>
            </a:r>
            <a:r>
              <a:rPr sz="1100" b="1" spc="-25" dirty="0">
                <a:latin typeface="Arial"/>
                <a:cs typeface="Arial"/>
              </a:rPr>
              <a:t> </a:t>
            </a:r>
            <a:r>
              <a:rPr sz="1100" b="1" spc="-5" dirty="0">
                <a:latin typeface="Arial"/>
                <a:cs typeface="Arial"/>
              </a:rPr>
              <a:t>др.</a:t>
            </a:r>
            <a:r>
              <a:rPr sz="1100" b="1" spc="-15" dirty="0">
                <a:latin typeface="Arial"/>
                <a:cs typeface="Arial"/>
              </a:rPr>
              <a:t> </a:t>
            </a:r>
            <a:r>
              <a:rPr sz="1100" b="1" spc="-5" dirty="0">
                <a:latin typeface="Arial"/>
                <a:cs typeface="Arial"/>
              </a:rPr>
              <a:t>банках</a:t>
            </a:r>
            <a:endParaRPr sz="1100">
              <a:latin typeface="Arial"/>
              <a:cs typeface="Arial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7582027" y="5050663"/>
            <a:ext cx="84963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В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ы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со</a:t>
            </a:r>
            <a:r>
              <a:rPr sz="1200" b="1" spc="-15" dirty="0">
                <a:solidFill>
                  <a:srgbClr val="FFFFFF"/>
                </a:solidFill>
                <a:latin typeface="Arial"/>
                <a:cs typeface="Arial"/>
              </a:rPr>
              <a:t>к</a:t>
            </a:r>
            <a:r>
              <a:rPr sz="1200" b="1" spc="-25" dirty="0">
                <a:solidFill>
                  <a:srgbClr val="FFFFFF"/>
                </a:solidFill>
                <a:latin typeface="Arial"/>
                <a:cs typeface="Arial"/>
              </a:rPr>
              <a:t>о</a:t>
            </a:r>
            <a:r>
              <a:rPr sz="1200" b="1" spc="-15" dirty="0">
                <a:solidFill>
                  <a:srgbClr val="FFFFFF"/>
                </a:solidFill>
                <a:latin typeface="Arial"/>
                <a:cs typeface="Arial"/>
              </a:rPr>
              <a:t>т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е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х</a:t>
            </a:r>
            <a:endParaRPr sz="1200">
              <a:latin typeface="Arial"/>
              <a:cs typeface="Arial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9063608" y="5173217"/>
            <a:ext cx="24701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3%</a:t>
            </a:r>
            <a:endParaRPr sz="1200">
              <a:latin typeface="Arial"/>
              <a:cs typeface="Arial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7585709" y="5498388"/>
            <a:ext cx="1578610" cy="938530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marL="184785" indent="-172720">
              <a:lnSpc>
                <a:spcPct val="100000"/>
              </a:lnSpc>
              <a:spcBef>
                <a:spcPts val="229"/>
              </a:spcBef>
              <a:buFont typeface="Wingdings"/>
              <a:buChar char=""/>
              <a:tabLst>
                <a:tab pos="185420" algn="l"/>
              </a:tabLst>
            </a:pPr>
            <a:r>
              <a:rPr sz="1100" dirty="0">
                <a:latin typeface="Microsoft Sans Serif"/>
                <a:cs typeface="Microsoft Sans Serif"/>
              </a:rPr>
              <a:t>до</a:t>
            </a:r>
            <a:r>
              <a:rPr sz="1100" spc="-4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1</a:t>
            </a:r>
            <a:r>
              <a:rPr sz="1100" spc="-20" dirty="0">
                <a:latin typeface="Microsoft Sans Serif"/>
                <a:cs typeface="Microsoft Sans Serif"/>
              </a:rPr>
              <a:t> </a:t>
            </a:r>
            <a:r>
              <a:rPr sz="1100" spc="-5" dirty="0">
                <a:latin typeface="Microsoft Sans Serif"/>
                <a:cs typeface="Microsoft Sans Serif"/>
              </a:rPr>
              <a:t>млрд</a:t>
            </a:r>
            <a:r>
              <a:rPr sz="1100" spc="-35" dirty="0">
                <a:latin typeface="Microsoft Sans Serif"/>
                <a:cs typeface="Microsoft Sans Serif"/>
              </a:rPr>
              <a:t> </a:t>
            </a:r>
            <a:r>
              <a:rPr sz="1100" spc="-5" dirty="0">
                <a:latin typeface="Microsoft Sans Serif"/>
                <a:cs typeface="Microsoft Sans Serif"/>
              </a:rPr>
              <a:t>руб.</a:t>
            </a:r>
            <a:endParaRPr sz="1100">
              <a:latin typeface="Microsoft Sans Serif"/>
              <a:cs typeface="Microsoft Sans Serif"/>
            </a:endParaRPr>
          </a:p>
          <a:p>
            <a:pPr marL="184785" indent="-172720">
              <a:lnSpc>
                <a:spcPct val="100000"/>
              </a:lnSpc>
              <a:spcBef>
                <a:spcPts val="135"/>
              </a:spcBef>
              <a:buFont typeface="Wingdings"/>
              <a:buChar char=""/>
              <a:tabLst>
                <a:tab pos="185420" algn="l"/>
              </a:tabLst>
            </a:pPr>
            <a:r>
              <a:rPr sz="1100" dirty="0">
                <a:latin typeface="Microsoft Sans Serif"/>
                <a:cs typeface="Microsoft Sans Serif"/>
              </a:rPr>
              <a:t>до</a:t>
            </a:r>
            <a:r>
              <a:rPr sz="1100" spc="-45" dirty="0">
                <a:latin typeface="Microsoft Sans Serif"/>
                <a:cs typeface="Microsoft Sans Serif"/>
              </a:rPr>
              <a:t> </a:t>
            </a:r>
            <a:r>
              <a:rPr sz="1100" spc="-5" dirty="0">
                <a:latin typeface="Microsoft Sans Serif"/>
                <a:cs typeface="Microsoft Sans Serif"/>
              </a:rPr>
              <a:t>36</a:t>
            </a:r>
            <a:r>
              <a:rPr sz="1100" spc="-35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месяцев</a:t>
            </a:r>
            <a:endParaRPr sz="1100">
              <a:latin typeface="Microsoft Sans Serif"/>
              <a:cs typeface="Microsoft Sans Serif"/>
            </a:endParaRPr>
          </a:p>
          <a:p>
            <a:pPr marL="184785" marR="5080" indent="-172720">
              <a:lnSpc>
                <a:spcPct val="100000"/>
              </a:lnSpc>
              <a:spcBef>
                <a:spcPts val="320"/>
              </a:spcBef>
              <a:buFont typeface="Wingdings"/>
              <a:buChar char=""/>
              <a:tabLst>
                <a:tab pos="185420" algn="l"/>
              </a:tabLst>
            </a:pPr>
            <a:r>
              <a:rPr sz="1100" b="1" spc="-5" dirty="0">
                <a:latin typeface="Arial"/>
                <a:cs typeface="Arial"/>
              </a:rPr>
              <a:t>Технологические </a:t>
            </a:r>
            <a:r>
              <a:rPr sz="1100" b="1" dirty="0">
                <a:latin typeface="Arial"/>
                <a:cs typeface="Arial"/>
              </a:rPr>
              <a:t> </a:t>
            </a:r>
            <a:r>
              <a:rPr sz="1100" b="1" spc="-5" dirty="0">
                <a:latin typeface="Arial"/>
                <a:cs typeface="Arial"/>
              </a:rPr>
              <a:t>компании «Взлет </a:t>
            </a:r>
            <a:r>
              <a:rPr sz="1100" b="1" dirty="0">
                <a:latin typeface="Arial"/>
                <a:cs typeface="Arial"/>
              </a:rPr>
              <a:t>— </a:t>
            </a:r>
            <a:r>
              <a:rPr sz="1100" b="1" spc="-295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от</a:t>
            </a:r>
            <a:r>
              <a:rPr sz="1100" b="1" spc="-30" dirty="0">
                <a:latin typeface="Arial"/>
                <a:cs typeface="Arial"/>
              </a:rPr>
              <a:t> </a:t>
            </a:r>
            <a:r>
              <a:rPr sz="1100" b="1" spc="-5" dirty="0">
                <a:latin typeface="Arial"/>
                <a:cs typeface="Arial"/>
              </a:rPr>
              <a:t>стартапа</a:t>
            </a:r>
            <a:r>
              <a:rPr sz="1100" b="1" spc="-35" dirty="0">
                <a:latin typeface="Arial"/>
                <a:cs typeface="Arial"/>
              </a:rPr>
              <a:t> </a:t>
            </a:r>
            <a:r>
              <a:rPr sz="1100" b="1" spc="-5" dirty="0">
                <a:latin typeface="Arial"/>
                <a:cs typeface="Arial"/>
              </a:rPr>
              <a:t>до</a:t>
            </a:r>
            <a:r>
              <a:rPr sz="1100" b="1" spc="-15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IPO»</a:t>
            </a:r>
            <a:endParaRPr sz="1100">
              <a:latin typeface="Arial"/>
              <a:cs typeface="Arial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9960102" y="5050663"/>
            <a:ext cx="105029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Самозанятые</a:t>
            </a:r>
            <a:endParaRPr sz="1200">
              <a:latin typeface="Arial"/>
              <a:cs typeface="Arial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11441683" y="5188458"/>
            <a:ext cx="54483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b="1" spc="-15" dirty="0">
                <a:solidFill>
                  <a:srgbClr val="C00000"/>
                </a:solidFill>
                <a:latin typeface="Arial"/>
                <a:cs typeface="Arial"/>
              </a:rPr>
              <a:t>от </a:t>
            </a:r>
            <a:r>
              <a:rPr sz="1200" b="1" spc="-10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15</a:t>
            </a:r>
            <a:r>
              <a:rPr sz="1200" b="1" dirty="0">
                <a:solidFill>
                  <a:srgbClr val="C00000"/>
                </a:solidFill>
                <a:latin typeface="Arial"/>
                <a:cs typeface="Arial"/>
              </a:rPr>
              <a:t>,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7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5%</a:t>
            </a:r>
            <a:endParaRPr sz="1200">
              <a:latin typeface="Arial"/>
              <a:cs typeface="Arial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9963657" y="5530810"/>
            <a:ext cx="1935480" cy="895350"/>
          </a:xfrm>
          <a:prstGeom prst="rect">
            <a:avLst/>
          </a:prstGeom>
        </p:spPr>
        <p:txBody>
          <a:bodyPr vert="horz" wrap="square" lIns="0" tIns="64769" rIns="0" bIns="0" rtlCol="0">
            <a:spAutoFit/>
          </a:bodyPr>
          <a:lstStyle/>
          <a:p>
            <a:pPr marL="196850" indent="-173355">
              <a:lnSpc>
                <a:spcPct val="100000"/>
              </a:lnSpc>
              <a:spcBef>
                <a:spcPts val="509"/>
              </a:spcBef>
              <a:buFont typeface="Wingdings"/>
              <a:buChar char=""/>
              <a:tabLst>
                <a:tab pos="197485" algn="l"/>
              </a:tabLst>
            </a:pPr>
            <a:r>
              <a:rPr sz="1100" spc="-5" dirty="0">
                <a:latin typeface="Microsoft Sans Serif"/>
                <a:cs typeface="Microsoft Sans Serif"/>
              </a:rPr>
              <a:t>от</a:t>
            </a:r>
            <a:r>
              <a:rPr sz="1100" spc="-10" dirty="0">
                <a:latin typeface="Microsoft Sans Serif"/>
                <a:cs typeface="Microsoft Sans Serif"/>
              </a:rPr>
              <a:t> </a:t>
            </a:r>
            <a:r>
              <a:rPr sz="1100" spc="-5" dirty="0">
                <a:latin typeface="Microsoft Sans Serif"/>
                <a:cs typeface="Microsoft Sans Serif"/>
              </a:rPr>
              <a:t>50</a:t>
            </a:r>
            <a:r>
              <a:rPr sz="1100" spc="-1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тыс.</a:t>
            </a:r>
            <a:r>
              <a:rPr sz="1100" spc="-2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до</a:t>
            </a:r>
            <a:r>
              <a:rPr sz="1100" spc="-20" dirty="0">
                <a:latin typeface="Microsoft Sans Serif"/>
                <a:cs typeface="Microsoft Sans Serif"/>
              </a:rPr>
              <a:t> </a:t>
            </a:r>
            <a:r>
              <a:rPr sz="1100" spc="-5" dirty="0">
                <a:latin typeface="Microsoft Sans Serif"/>
                <a:cs typeface="Microsoft Sans Serif"/>
              </a:rPr>
              <a:t>500 </a:t>
            </a:r>
            <a:r>
              <a:rPr sz="1100" dirty="0">
                <a:latin typeface="Microsoft Sans Serif"/>
                <a:cs typeface="Microsoft Sans Serif"/>
              </a:rPr>
              <a:t>тыс.</a:t>
            </a:r>
            <a:r>
              <a:rPr sz="1100" spc="-20" dirty="0">
                <a:latin typeface="Microsoft Sans Serif"/>
                <a:cs typeface="Microsoft Sans Serif"/>
              </a:rPr>
              <a:t> </a:t>
            </a:r>
            <a:r>
              <a:rPr sz="1100" spc="-5" dirty="0">
                <a:latin typeface="Microsoft Sans Serif"/>
                <a:cs typeface="Microsoft Sans Serif"/>
              </a:rPr>
              <a:t>руб.</a:t>
            </a:r>
            <a:endParaRPr sz="1100">
              <a:latin typeface="Microsoft Sans Serif"/>
              <a:cs typeface="Microsoft Sans Serif"/>
            </a:endParaRPr>
          </a:p>
          <a:p>
            <a:pPr marL="207010" indent="-172720">
              <a:lnSpc>
                <a:spcPct val="100000"/>
              </a:lnSpc>
              <a:spcBef>
                <a:spcPts val="415"/>
              </a:spcBef>
              <a:buFont typeface="Wingdings"/>
              <a:buChar char=""/>
              <a:tabLst>
                <a:tab pos="207645" algn="l"/>
              </a:tabLst>
            </a:pPr>
            <a:r>
              <a:rPr sz="1100" dirty="0">
                <a:latin typeface="Microsoft Sans Serif"/>
                <a:cs typeface="Microsoft Sans Serif"/>
              </a:rPr>
              <a:t>до</a:t>
            </a:r>
            <a:r>
              <a:rPr sz="1100" spc="-3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36</a:t>
            </a:r>
            <a:r>
              <a:rPr sz="1100" spc="-25" dirty="0">
                <a:latin typeface="Microsoft Sans Serif"/>
                <a:cs typeface="Microsoft Sans Serif"/>
              </a:rPr>
              <a:t> </a:t>
            </a:r>
            <a:r>
              <a:rPr sz="1100" spc="-5" dirty="0">
                <a:latin typeface="Microsoft Sans Serif"/>
                <a:cs typeface="Microsoft Sans Serif"/>
              </a:rPr>
              <a:t>месяцев</a:t>
            </a:r>
            <a:endParaRPr sz="1100">
              <a:latin typeface="Microsoft Sans Serif"/>
              <a:cs typeface="Microsoft Sans Serif"/>
            </a:endParaRPr>
          </a:p>
          <a:p>
            <a:pPr marL="184785" indent="-172720">
              <a:lnSpc>
                <a:spcPct val="100000"/>
              </a:lnSpc>
              <a:spcBef>
                <a:spcPts val="740"/>
              </a:spcBef>
              <a:buFont typeface="Wingdings"/>
              <a:buChar char=""/>
              <a:tabLst>
                <a:tab pos="185420" algn="l"/>
              </a:tabLst>
            </a:pPr>
            <a:r>
              <a:rPr sz="1100" b="1" dirty="0">
                <a:latin typeface="Arial"/>
                <a:cs typeface="Arial"/>
              </a:rPr>
              <a:t>Развитие</a:t>
            </a:r>
            <a:endParaRPr sz="1100">
              <a:latin typeface="Arial"/>
              <a:cs typeface="Arial"/>
            </a:endParaRPr>
          </a:p>
          <a:p>
            <a:pPr marL="184785">
              <a:lnSpc>
                <a:spcPct val="100000"/>
              </a:lnSpc>
            </a:pPr>
            <a:r>
              <a:rPr sz="1100" b="1" spc="-5" dirty="0">
                <a:latin typeface="Arial"/>
                <a:cs typeface="Arial"/>
              </a:rPr>
              <a:t>предпринимательства</a:t>
            </a:r>
            <a:endParaRPr sz="1100">
              <a:latin typeface="Arial"/>
              <a:cs typeface="Arial"/>
            </a:endParaRPr>
          </a:p>
        </p:txBody>
      </p:sp>
      <p:sp>
        <p:nvSpPr>
          <p:cNvPr id="77" name="object 77"/>
          <p:cNvSpPr/>
          <p:nvPr/>
        </p:nvSpPr>
        <p:spPr>
          <a:xfrm>
            <a:off x="3627120" y="4777740"/>
            <a:ext cx="7812405" cy="0"/>
          </a:xfrm>
          <a:custGeom>
            <a:avLst/>
            <a:gdLst/>
            <a:ahLst/>
            <a:cxnLst/>
            <a:rect l="l" t="t" r="r" b="b"/>
            <a:pathLst>
              <a:path w="7812405">
                <a:moveTo>
                  <a:pt x="781215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A2A1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 txBox="1"/>
          <p:nvPr/>
        </p:nvSpPr>
        <p:spPr>
          <a:xfrm>
            <a:off x="2743961" y="299973"/>
            <a:ext cx="415607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465" dirty="0">
                <a:solidFill>
                  <a:srgbClr val="394F57"/>
                </a:solidFill>
                <a:latin typeface="Palatino Linotype"/>
                <a:cs typeface="Palatino Linotype"/>
              </a:rPr>
              <a:t>Программы</a:t>
            </a:r>
            <a:r>
              <a:rPr sz="2400" b="1" spc="-160" dirty="0">
                <a:solidFill>
                  <a:srgbClr val="394F57"/>
                </a:solidFill>
                <a:latin typeface="Palatino Linotype"/>
                <a:cs typeface="Palatino Linotype"/>
              </a:rPr>
              <a:t> </a:t>
            </a:r>
            <a:r>
              <a:rPr sz="2400" b="1" spc="-375" dirty="0">
                <a:solidFill>
                  <a:srgbClr val="394F57"/>
                </a:solidFill>
                <a:latin typeface="Palatino Linotype"/>
                <a:cs typeface="Palatino Linotype"/>
              </a:rPr>
              <a:t>льготного</a:t>
            </a:r>
            <a:r>
              <a:rPr sz="2400" b="1" spc="-180" dirty="0">
                <a:solidFill>
                  <a:srgbClr val="394F57"/>
                </a:solidFill>
                <a:latin typeface="Palatino Linotype"/>
                <a:cs typeface="Palatino Linotype"/>
              </a:rPr>
              <a:t> </a:t>
            </a:r>
            <a:r>
              <a:rPr sz="2400" b="1" spc="-395" dirty="0">
                <a:solidFill>
                  <a:srgbClr val="394F57"/>
                </a:solidFill>
                <a:latin typeface="Palatino Linotype"/>
                <a:cs typeface="Palatino Linotype"/>
              </a:rPr>
              <a:t>кредитования</a:t>
            </a:r>
            <a:endParaRPr sz="2400">
              <a:latin typeface="Palatino Linotype"/>
              <a:cs typeface="Palatino Linotype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12003175" y="2687436"/>
            <a:ext cx="152400" cy="365823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050"/>
              </a:lnSpc>
            </a:pP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Информация</a:t>
            </a:r>
            <a:r>
              <a:rPr sz="1000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в</a:t>
            </a:r>
            <a:r>
              <a:rPr sz="1000" spc="10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презентации</a:t>
            </a:r>
            <a:r>
              <a:rPr sz="1000" spc="30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актуальна</a:t>
            </a:r>
            <a:r>
              <a:rPr sz="1000" spc="10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по</a:t>
            </a:r>
            <a:r>
              <a:rPr sz="1000" spc="5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состоянию</a:t>
            </a:r>
            <a:r>
              <a:rPr sz="1000" spc="35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на</a:t>
            </a:r>
            <a:r>
              <a:rPr sz="1000" spc="5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01.03.2024</a:t>
            </a:r>
            <a:endParaRPr sz="1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84733" y="459993"/>
            <a:ext cx="151828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65" dirty="0">
                <a:solidFill>
                  <a:srgbClr val="FFFFFF"/>
                </a:solidFill>
                <a:latin typeface="Cambria"/>
                <a:cs typeface="Cambria"/>
              </a:rPr>
              <a:t>МСП</a:t>
            </a:r>
            <a:r>
              <a:rPr sz="2800" b="1" spc="-114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800" b="1" spc="-495" dirty="0">
                <a:solidFill>
                  <a:srgbClr val="FFFFFF"/>
                </a:solidFill>
                <a:latin typeface="Cambria"/>
                <a:cs typeface="Cambria"/>
              </a:rPr>
              <a:t>Лизинг</a:t>
            </a:r>
            <a:endParaRPr sz="2800">
              <a:latin typeface="Cambria"/>
              <a:cs typeface="Cambr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87527" y="3900296"/>
            <a:ext cx="1449705" cy="6667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spc="-15" dirty="0">
                <a:solidFill>
                  <a:srgbClr val="FFFFFF"/>
                </a:solidFill>
                <a:latin typeface="Microsoft Sans Serif"/>
                <a:cs typeface="Microsoft Sans Serif"/>
              </a:rPr>
              <a:t>Электронная </a:t>
            </a:r>
            <a:r>
              <a:rPr sz="14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400" spc="-20" dirty="0">
                <a:solidFill>
                  <a:srgbClr val="FFFFFF"/>
                </a:solidFill>
                <a:latin typeface="Microsoft Sans Serif"/>
                <a:cs typeface="Microsoft Sans Serif"/>
              </a:rPr>
              <a:t>подача </a:t>
            </a:r>
            <a:r>
              <a:rPr sz="1400" spc="-30" dirty="0">
                <a:solidFill>
                  <a:srgbClr val="FFFFFF"/>
                </a:solidFill>
                <a:latin typeface="Microsoft Sans Serif"/>
                <a:cs typeface="Microsoft Sans Serif"/>
              </a:rPr>
              <a:t>заявки </a:t>
            </a:r>
            <a:r>
              <a:rPr sz="1400" spc="-5" dirty="0">
                <a:solidFill>
                  <a:srgbClr val="FFFFFF"/>
                </a:solidFill>
                <a:latin typeface="Microsoft Sans Serif"/>
                <a:cs typeface="Microsoft Sans Serif"/>
              </a:rPr>
              <a:t>на </a:t>
            </a:r>
            <a:r>
              <a:rPr sz="1400" spc="-36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400" spc="-15" dirty="0">
                <a:solidFill>
                  <a:srgbClr val="FFFFFF"/>
                </a:solidFill>
                <a:latin typeface="Microsoft Sans Serif"/>
                <a:cs typeface="Microsoft Sans Serif"/>
              </a:rPr>
              <a:t>льготный</a:t>
            </a:r>
            <a:r>
              <a:rPr sz="1400" spc="-4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400" spc="-15" dirty="0">
                <a:solidFill>
                  <a:srgbClr val="FFFFFF"/>
                </a:solidFill>
                <a:latin typeface="Microsoft Sans Serif"/>
                <a:cs typeface="Microsoft Sans Serif"/>
              </a:rPr>
              <a:t>лизинг:</a:t>
            </a:r>
            <a:endParaRPr sz="1400">
              <a:latin typeface="Microsoft Sans Serif"/>
              <a:cs typeface="Microsoft Sans Serif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12826" y="1371980"/>
            <a:ext cx="183578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2085" marR="5080" indent="-160020">
              <a:lnSpc>
                <a:spcPct val="100000"/>
              </a:lnSpc>
              <a:spcBef>
                <a:spcPts val="100"/>
              </a:spcBef>
            </a:pPr>
            <a:r>
              <a:rPr sz="2400" b="1" spc="-395" dirty="0">
                <a:solidFill>
                  <a:srgbClr val="FFFFFF"/>
                </a:solidFill>
                <a:latin typeface="Cambria"/>
                <a:cs typeface="Cambria"/>
              </a:rPr>
              <a:t>льготн</a:t>
            </a:r>
            <a:r>
              <a:rPr sz="2400" b="1" spc="-585" dirty="0">
                <a:solidFill>
                  <a:srgbClr val="FFFFFF"/>
                </a:solidFill>
                <a:latin typeface="Cambria"/>
                <a:cs typeface="Cambria"/>
              </a:rPr>
              <a:t>ы</a:t>
            </a:r>
            <a:r>
              <a:rPr sz="2400" b="1" spc="-500" dirty="0">
                <a:solidFill>
                  <a:srgbClr val="FFFFFF"/>
                </a:solidFill>
                <a:latin typeface="Cambria"/>
                <a:cs typeface="Cambria"/>
              </a:rPr>
              <a:t>й</a:t>
            </a:r>
            <a:r>
              <a:rPr sz="2400" b="1" spc="-85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400" b="1" spc="-345" dirty="0">
                <a:solidFill>
                  <a:srgbClr val="FFFFFF"/>
                </a:solidFill>
                <a:latin typeface="Cambria"/>
                <a:cs typeface="Cambria"/>
              </a:rPr>
              <a:t>лизинг  </a:t>
            </a:r>
            <a:r>
              <a:rPr sz="2400" b="1" spc="-409" dirty="0">
                <a:solidFill>
                  <a:srgbClr val="FFFFFF"/>
                </a:solidFill>
                <a:latin typeface="Cambria"/>
                <a:cs typeface="Cambria"/>
              </a:rPr>
              <a:t>оборудования</a:t>
            </a:r>
            <a:endParaRPr sz="2400">
              <a:latin typeface="Cambria"/>
              <a:cs typeface="Cambria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23444" y="1124711"/>
            <a:ext cx="2241550" cy="5556885"/>
            <a:chOff x="123444" y="1124711"/>
            <a:chExt cx="2241550" cy="5556885"/>
          </a:xfrm>
        </p:grpSpPr>
        <p:sp>
          <p:nvSpPr>
            <p:cNvPr id="6" name="object 6"/>
            <p:cNvSpPr/>
            <p:nvPr/>
          </p:nvSpPr>
          <p:spPr>
            <a:xfrm>
              <a:off x="123444" y="1132331"/>
              <a:ext cx="2241550" cy="0"/>
            </a:xfrm>
            <a:custGeom>
              <a:avLst/>
              <a:gdLst/>
              <a:ahLst/>
              <a:cxnLst/>
              <a:rect l="l" t="t" r="r" b="b"/>
              <a:pathLst>
                <a:path w="2241550">
                  <a:moveTo>
                    <a:pt x="0" y="0"/>
                  </a:moveTo>
                  <a:lnTo>
                    <a:pt x="2241169" y="0"/>
                  </a:lnTo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848611" y="4408932"/>
              <a:ext cx="356870" cy="116205"/>
            </a:xfrm>
            <a:custGeom>
              <a:avLst/>
              <a:gdLst/>
              <a:ahLst/>
              <a:cxnLst/>
              <a:rect l="l" t="t" r="r" b="b"/>
              <a:pathLst>
                <a:path w="356869" h="116204">
                  <a:moveTo>
                    <a:pt x="356615" y="0"/>
                  </a:moveTo>
                  <a:lnTo>
                    <a:pt x="0" y="0"/>
                  </a:lnTo>
                  <a:lnTo>
                    <a:pt x="178307" y="115824"/>
                  </a:lnTo>
                  <a:lnTo>
                    <a:pt x="35661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10312" y="4666488"/>
              <a:ext cx="2014727" cy="2014727"/>
            </a:xfrm>
            <a:prstGeom prst="rect">
              <a:avLst/>
            </a:prstGeom>
          </p:spPr>
        </p:pic>
      </p:grpSp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411968" y="202692"/>
            <a:ext cx="1522476" cy="644651"/>
          </a:xfrm>
          <a:prstGeom prst="rect">
            <a:avLst/>
          </a:prstGeom>
        </p:spPr>
      </p:pic>
      <p:grpSp>
        <p:nvGrpSpPr>
          <p:cNvPr id="10" name="object 10"/>
          <p:cNvGrpSpPr/>
          <p:nvPr/>
        </p:nvGrpSpPr>
        <p:grpSpPr>
          <a:xfrm>
            <a:off x="2803905" y="1132332"/>
            <a:ext cx="4193540" cy="5436870"/>
            <a:chOff x="2803905" y="1132332"/>
            <a:chExt cx="4193540" cy="5436870"/>
          </a:xfrm>
        </p:grpSpPr>
        <p:sp>
          <p:nvSpPr>
            <p:cNvPr id="11" name="object 11"/>
            <p:cNvSpPr/>
            <p:nvPr/>
          </p:nvSpPr>
          <p:spPr>
            <a:xfrm>
              <a:off x="2810255" y="1338072"/>
              <a:ext cx="4180840" cy="5224780"/>
            </a:xfrm>
            <a:custGeom>
              <a:avLst/>
              <a:gdLst/>
              <a:ahLst/>
              <a:cxnLst/>
              <a:rect l="l" t="t" r="r" b="b"/>
              <a:pathLst>
                <a:path w="4180840" h="5224780">
                  <a:moveTo>
                    <a:pt x="0" y="696722"/>
                  </a:moveTo>
                  <a:lnTo>
                    <a:pt x="1607" y="649017"/>
                  </a:lnTo>
                  <a:lnTo>
                    <a:pt x="6359" y="602176"/>
                  </a:lnTo>
                  <a:lnTo>
                    <a:pt x="14154" y="556302"/>
                  </a:lnTo>
                  <a:lnTo>
                    <a:pt x="24886" y="511498"/>
                  </a:lnTo>
                  <a:lnTo>
                    <a:pt x="38452" y="467868"/>
                  </a:lnTo>
                  <a:lnTo>
                    <a:pt x="54748" y="425517"/>
                  </a:lnTo>
                  <a:lnTo>
                    <a:pt x="73672" y="384547"/>
                  </a:lnTo>
                  <a:lnTo>
                    <a:pt x="95118" y="345063"/>
                  </a:lnTo>
                  <a:lnTo>
                    <a:pt x="118983" y="307168"/>
                  </a:lnTo>
                  <a:lnTo>
                    <a:pt x="145164" y="270966"/>
                  </a:lnTo>
                  <a:lnTo>
                    <a:pt x="173556" y="236561"/>
                  </a:lnTo>
                  <a:lnTo>
                    <a:pt x="204057" y="204057"/>
                  </a:lnTo>
                  <a:lnTo>
                    <a:pt x="236561" y="173556"/>
                  </a:lnTo>
                  <a:lnTo>
                    <a:pt x="270966" y="145164"/>
                  </a:lnTo>
                  <a:lnTo>
                    <a:pt x="307168" y="118983"/>
                  </a:lnTo>
                  <a:lnTo>
                    <a:pt x="345063" y="95118"/>
                  </a:lnTo>
                  <a:lnTo>
                    <a:pt x="384547" y="73672"/>
                  </a:lnTo>
                  <a:lnTo>
                    <a:pt x="425517" y="54748"/>
                  </a:lnTo>
                  <a:lnTo>
                    <a:pt x="467868" y="38452"/>
                  </a:lnTo>
                  <a:lnTo>
                    <a:pt x="511498" y="24886"/>
                  </a:lnTo>
                  <a:lnTo>
                    <a:pt x="556302" y="14154"/>
                  </a:lnTo>
                  <a:lnTo>
                    <a:pt x="602176" y="6359"/>
                  </a:lnTo>
                  <a:lnTo>
                    <a:pt x="649017" y="1607"/>
                  </a:lnTo>
                  <a:lnTo>
                    <a:pt x="696721" y="0"/>
                  </a:lnTo>
                  <a:lnTo>
                    <a:pt x="3483609" y="0"/>
                  </a:lnTo>
                  <a:lnTo>
                    <a:pt x="3531314" y="1607"/>
                  </a:lnTo>
                  <a:lnTo>
                    <a:pt x="3578155" y="6359"/>
                  </a:lnTo>
                  <a:lnTo>
                    <a:pt x="3624029" y="14154"/>
                  </a:lnTo>
                  <a:lnTo>
                    <a:pt x="3668833" y="24886"/>
                  </a:lnTo>
                  <a:lnTo>
                    <a:pt x="3712463" y="38452"/>
                  </a:lnTo>
                  <a:lnTo>
                    <a:pt x="3754814" y="54748"/>
                  </a:lnTo>
                  <a:lnTo>
                    <a:pt x="3795784" y="73672"/>
                  </a:lnTo>
                  <a:lnTo>
                    <a:pt x="3835268" y="95118"/>
                  </a:lnTo>
                  <a:lnTo>
                    <a:pt x="3873163" y="118983"/>
                  </a:lnTo>
                  <a:lnTo>
                    <a:pt x="3909365" y="145164"/>
                  </a:lnTo>
                  <a:lnTo>
                    <a:pt x="3943770" y="173556"/>
                  </a:lnTo>
                  <a:lnTo>
                    <a:pt x="3976274" y="204057"/>
                  </a:lnTo>
                  <a:lnTo>
                    <a:pt x="4006775" y="236561"/>
                  </a:lnTo>
                  <a:lnTo>
                    <a:pt x="4035167" y="270966"/>
                  </a:lnTo>
                  <a:lnTo>
                    <a:pt x="4061348" y="307168"/>
                  </a:lnTo>
                  <a:lnTo>
                    <a:pt x="4085213" y="345063"/>
                  </a:lnTo>
                  <a:lnTo>
                    <a:pt x="4106659" y="384547"/>
                  </a:lnTo>
                  <a:lnTo>
                    <a:pt x="4125583" y="425517"/>
                  </a:lnTo>
                  <a:lnTo>
                    <a:pt x="4141879" y="467868"/>
                  </a:lnTo>
                  <a:lnTo>
                    <a:pt x="4155445" y="511498"/>
                  </a:lnTo>
                  <a:lnTo>
                    <a:pt x="4166177" y="556302"/>
                  </a:lnTo>
                  <a:lnTo>
                    <a:pt x="4173972" y="602176"/>
                  </a:lnTo>
                  <a:lnTo>
                    <a:pt x="4178724" y="649017"/>
                  </a:lnTo>
                  <a:lnTo>
                    <a:pt x="4180332" y="696722"/>
                  </a:lnTo>
                  <a:lnTo>
                    <a:pt x="4180332" y="4527537"/>
                  </a:lnTo>
                  <a:lnTo>
                    <a:pt x="4178724" y="4575240"/>
                  </a:lnTo>
                  <a:lnTo>
                    <a:pt x="4173972" y="4622080"/>
                  </a:lnTo>
                  <a:lnTo>
                    <a:pt x="4166177" y="4667954"/>
                  </a:lnTo>
                  <a:lnTo>
                    <a:pt x="4155445" y="4712757"/>
                  </a:lnTo>
                  <a:lnTo>
                    <a:pt x="4141879" y="4756386"/>
                  </a:lnTo>
                  <a:lnTo>
                    <a:pt x="4125583" y="4798738"/>
                  </a:lnTo>
                  <a:lnTo>
                    <a:pt x="4106659" y="4839708"/>
                  </a:lnTo>
                  <a:lnTo>
                    <a:pt x="4085213" y="4879193"/>
                  </a:lnTo>
                  <a:lnTo>
                    <a:pt x="4061348" y="4917088"/>
                  </a:lnTo>
                  <a:lnTo>
                    <a:pt x="4035167" y="4953291"/>
                  </a:lnTo>
                  <a:lnTo>
                    <a:pt x="4006775" y="4987697"/>
                  </a:lnTo>
                  <a:lnTo>
                    <a:pt x="3976274" y="5020203"/>
                  </a:lnTo>
                  <a:lnTo>
                    <a:pt x="3943770" y="5050705"/>
                  </a:lnTo>
                  <a:lnTo>
                    <a:pt x="3909365" y="5079098"/>
                  </a:lnTo>
                  <a:lnTo>
                    <a:pt x="3873163" y="5105281"/>
                  </a:lnTo>
                  <a:lnTo>
                    <a:pt x="3835268" y="5129147"/>
                  </a:lnTo>
                  <a:lnTo>
                    <a:pt x="3795784" y="5150594"/>
                  </a:lnTo>
                  <a:lnTo>
                    <a:pt x="3754814" y="5169519"/>
                  </a:lnTo>
                  <a:lnTo>
                    <a:pt x="3712463" y="5185816"/>
                  </a:lnTo>
                  <a:lnTo>
                    <a:pt x="3668833" y="5199384"/>
                  </a:lnTo>
                  <a:lnTo>
                    <a:pt x="3624029" y="5210116"/>
                  </a:lnTo>
                  <a:lnTo>
                    <a:pt x="3578155" y="5217911"/>
                  </a:lnTo>
                  <a:lnTo>
                    <a:pt x="3531314" y="5222664"/>
                  </a:lnTo>
                  <a:lnTo>
                    <a:pt x="3483609" y="5224272"/>
                  </a:lnTo>
                  <a:lnTo>
                    <a:pt x="696721" y="5224272"/>
                  </a:lnTo>
                  <a:lnTo>
                    <a:pt x="649017" y="5222664"/>
                  </a:lnTo>
                  <a:lnTo>
                    <a:pt x="602176" y="5217911"/>
                  </a:lnTo>
                  <a:lnTo>
                    <a:pt x="556302" y="5210116"/>
                  </a:lnTo>
                  <a:lnTo>
                    <a:pt x="511498" y="5199384"/>
                  </a:lnTo>
                  <a:lnTo>
                    <a:pt x="467868" y="5185816"/>
                  </a:lnTo>
                  <a:lnTo>
                    <a:pt x="425517" y="5169519"/>
                  </a:lnTo>
                  <a:lnTo>
                    <a:pt x="384547" y="5150594"/>
                  </a:lnTo>
                  <a:lnTo>
                    <a:pt x="345063" y="5129147"/>
                  </a:lnTo>
                  <a:lnTo>
                    <a:pt x="307168" y="5105281"/>
                  </a:lnTo>
                  <a:lnTo>
                    <a:pt x="270966" y="5079098"/>
                  </a:lnTo>
                  <a:lnTo>
                    <a:pt x="236561" y="5050705"/>
                  </a:lnTo>
                  <a:lnTo>
                    <a:pt x="204057" y="5020203"/>
                  </a:lnTo>
                  <a:lnTo>
                    <a:pt x="173556" y="4987697"/>
                  </a:lnTo>
                  <a:lnTo>
                    <a:pt x="145164" y="4953291"/>
                  </a:lnTo>
                  <a:lnTo>
                    <a:pt x="118983" y="4917088"/>
                  </a:lnTo>
                  <a:lnTo>
                    <a:pt x="95118" y="4879193"/>
                  </a:lnTo>
                  <a:lnTo>
                    <a:pt x="73672" y="4839708"/>
                  </a:lnTo>
                  <a:lnTo>
                    <a:pt x="54748" y="4798738"/>
                  </a:lnTo>
                  <a:lnTo>
                    <a:pt x="38452" y="4756386"/>
                  </a:lnTo>
                  <a:lnTo>
                    <a:pt x="24886" y="4712757"/>
                  </a:lnTo>
                  <a:lnTo>
                    <a:pt x="14154" y="4667954"/>
                  </a:lnTo>
                  <a:lnTo>
                    <a:pt x="6359" y="4622080"/>
                  </a:lnTo>
                  <a:lnTo>
                    <a:pt x="1607" y="4575240"/>
                  </a:lnTo>
                  <a:lnTo>
                    <a:pt x="0" y="4527537"/>
                  </a:lnTo>
                  <a:lnTo>
                    <a:pt x="0" y="696722"/>
                  </a:lnTo>
                  <a:close/>
                </a:path>
              </a:pathLst>
            </a:custGeom>
            <a:ln w="12192">
              <a:solidFill>
                <a:srgbClr val="41546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3217164" y="1132331"/>
              <a:ext cx="2546985" cy="524510"/>
            </a:xfrm>
            <a:custGeom>
              <a:avLst/>
              <a:gdLst/>
              <a:ahLst/>
              <a:cxnLst/>
              <a:rect l="l" t="t" r="r" b="b"/>
              <a:pathLst>
                <a:path w="2546985" h="524510">
                  <a:moveTo>
                    <a:pt x="417576" y="262128"/>
                  </a:moveTo>
                  <a:lnTo>
                    <a:pt x="413334" y="209308"/>
                  </a:lnTo>
                  <a:lnTo>
                    <a:pt x="401167" y="160096"/>
                  </a:lnTo>
                  <a:lnTo>
                    <a:pt x="381914" y="115570"/>
                  </a:lnTo>
                  <a:lnTo>
                    <a:pt x="356425" y="76771"/>
                  </a:lnTo>
                  <a:lnTo>
                    <a:pt x="325513" y="44767"/>
                  </a:lnTo>
                  <a:lnTo>
                    <a:pt x="290055" y="20599"/>
                  </a:lnTo>
                  <a:lnTo>
                    <a:pt x="250863" y="5334"/>
                  </a:lnTo>
                  <a:lnTo>
                    <a:pt x="208788" y="0"/>
                  </a:lnTo>
                  <a:lnTo>
                    <a:pt x="166700" y="5334"/>
                  </a:lnTo>
                  <a:lnTo>
                    <a:pt x="127508" y="20599"/>
                  </a:lnTo>
                  <a:lnTo>
                    <a:pt x="92049" y="44767"/>
                  </a:lnTo>
                  <a:lnTo>
                    <a:pt x="61150" y="76784"/>
                  </a:lnTo>
                  <a:lnTo>
                    <a:pt x="35648" y="115570"/>
                  </a:lnTo>
                  <a:lnTo>
                    <a:pt x="16395" y="160096"/>
                  </a:lnTo>
                  <a:lnTo>
                    <a:pt x="4229" y="209308"/>
                  </a:lnTo>
                  <a:lnTo>
                    <a:pt x="0" y="262128"/>
                  </a:lnTo>
                  <a:lnTo>
                    <a:pt x="4229" y="314960"/>
                  </a:lnTo>
                  <a:lnTo>
                    <a:pt x="16395" y="364172"/>
                  </a:lnTo>
                  <a:lnTo>
                    <a:pt x="35648" y="408698"/>
                  </a:lnTo>
                  <a:lnTo>
                    <a:pt x="61150" y="447497"/>
                  </a:lnTo>
                  <a:lnTo>
                    <a:pt x="92049" y="479501"/>
                  </a:lnTo>
                  <a:lnTo>
                    <a:pt x="127508" y="503669"/>
                  </a:lnTo>
                  <a:lnTo>
                    <a:pt x="166700" y="518934"/>
                  </a:lnTo>
                  <a:lnTo>
                    <a:pt x="208788" y="524256"/>
                  </a:lnTo>
                  <a:lnTo>
                    <a:pt x="250863" y="518934"/>
                  </a:lnTo>
                  <a:lnTo>
                    <a:pt x="290055" y="503669"/>
                  </a:lnTo>
                  <a:lnTo>
                    <a:pt x="325513" y="479501"/>
                  </a:lnTo>
                  <a:lnTo>
                    <a:pt x="356425" y="447484"/>
                  </a:lnTo>
                  <a:lnTo>
                    <a:pt x="381914" y="408698"/>
                  </a:lnTo>
                  <a:lnTo>
                    <a:pt x="401167" y="364172"/>
                  </a:lnTo>
                  <a:lnTo>
                    <a:pt x="413334" y="314960"/>
                  </a:lnTo>
                  <a:lnTo>
                    <a:pt x="417576" y="262128"/>
                  </a:lnTo>
                  <a:close/>
                </a:path>
                <a:path w="2546985" h="524510">
                  <a:moveTo>
                    <a:pt x="2546604" y="262128"/>
                  </a:moveTo>
                  <a:lnTo>
                    <a:pt x="2542336" y="209308"/>
                  </a:lnTo>
                  <a:lnTo>
                    <a:pt x="2530119" y="160096"/>
                  </a:lnTo>
                  <a:lnTo>
                    <a:pt x="2510802" y="115570"/>
                  </a:lnTo>
                  <a:lnTo>
                    <a:pt x="2485212" y="76771"/>
                  </a:lnTo>
                  <a:lnTo>
                    <a:pt x="2454198" y="44767"/>
                  </a:lnTo>
                  <a:lnTo>
                    <a:pt x="2418600" y="20599"/>
                  </a:lnTo>
                  <a:lnTo>
                    <a:pt x="2379268" y="5334"/>
                  </a:lnTo>
                  <a:lnTo>
                    <a:pt x="2337054" y="0"/>
                  </a:lnTo>
                  <a:lnTo>
                    <a:pt x="2294826" y="5334"/>
                  </a:lnTo>
                  <a:lnTo>
                    <a:pt x="2255494" y="20599"/>
                  </a:lnTo>
                  <a:lnTo>
                    <a:pt x="2219896" y="44767"/>
                  </a:lnTo>
                  <a:lnTo>
                    <a:pt x="2188883" y="76784"/>
                  </a:lnTo>
                  <a:lnTo>
                    <a:pt x="2163292" y="115570"/>
                  </a:lnTo>
                  <a:lnTo>
                    <a:pt x="2143976" y="160096"/>
                  </a:lnTo>
                  <a:lnTo>
                    <a:pt x="2131758" y="209308"/>
                  </a:lnTo>
                  <a:lnTo>
                    <a:pt x="2127504" y="262128"/>
                  </a:lnTo>
                  <a:lnTo>
                    <a:pt x="2131758" y="314960"/>
                  </a:lnTo>
                  <a:lnTo>
                    <a:pt x="2143976" y="364172"/>
                  </a:lnTo>
                  <a:lnTo>
                    <a:pt x="2163292" y="408698"/>
                  </a:lnTo>
                  <a:lnTo>
                    <a:pt x="2188883" y="447497"/>
                  </a:lnTo>
                  <a:lnTo>
                    <a:pt x="2219896" y="479501"/>
                  </a:lnTo>
                  <a:lnTo>
                    <a:pt x="2255494" y="503669"/>
                  </a:lnTo>
                  <a:lnTo>
                    <a:pt x="2294826" y="518934"/>
                  </a:lnTo>
                  <a:lnTo>
                    <a:pt x="2337054" y="524256"/>
                  </a:lnTo>
                  <a:lnTo>
                    <a:pt x="2379268" y="518934"/>
                  </a:lnTo>
                  <a:lnTo>
                    <a:pt x="2418600" y="503669"/>
                  </a:lnTo>
                  <a:lnTo>
                    <a:pt x="2454198" y="479501"/>
                  </a:lnTo>
                  <a:lnTo>
                    <a:pt x="2485212" y="447484"/>
                  </a:lnTo>
                  <a:lnTo>
                    <a:pt x="2510802" y="408698"/>
                  </a:lnTo>
                  <a:lnTo>
                    <a:pt x="2530119" y="364172"/>
                  </a:lnTo>
                  <a:lnTo>
                    <a:pt x="2542336" y="314960"/>
                  </a:lnTo>
                  <a:lnTo>
                    <a:pt x="2546604" y="262128"/>
                  </a:lnTo>
                  <a:close/>
                </a:path>
              </a:pathLst>
            </a:custGeom>
            <a:solidFill>
              <a:srgbClr val="F9824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3" name="object 13"/>
          <p:cNvGrpSpPr/>
          <p:nvPr/>
        </p:nvGrpSpPr>
        <p:grpSpPr>
          <a:xfrm>
            <a:off x="7546593" y="1132332"/>
            <a:ext cx="4194810" cy="5436870"/>
            <a:chOff x="7546593" y="1132332"/>
            <a:chExt cx="4194810" cy="5436870"/>
          </a:xfrm>
        </p:grpSpPr>
        <p:sp>
          <p:nvSpPr>
            <p:cNvPr id="14" name="object 14"/>
            <p:cNvSpPr/>
            <p:nvPr/>
          </p:nvSpPr>
          <p:spPr>
            <a:xfrm>
              <a:off x="7552943" y="1338072"/>
              <a:ext cx="4182110" cy="5224780"/>
            </a:xfrm>
            <a:custGeom>
              <a:avLst/>
              <a:gdLst/>
              <a:ahLst/>
              <a:cxnLst/>
              <a:rect l="l" t="t" r="r" b="b"/>
              <a:pathLst>
                <a:path w="4182109" h="5224780">
                  <a:moveTo>
                    <a:pt x="0" y="696976"/>
                  </a:moveTo>
                  <a:lnTo>
                    <a:pt x="1607" y="649255"/>
                  </a:lnTo>
                  <a:lnTo>
                    <a:pt x="6362" y="602398"/>
                  </a:lnTo>
                  <a:lnTo>
                    <a:pt x="14159" y="556508"/>
                  </a:lnTo>
                  <a:lnTo>
                    <a:pt x="24896" y="511689"/>
                  </a:lnTo>
                  <a:lnTo>
                    <a:pt x="38467" y="468044"/>
                  </a:lnTo>
                  <a:lnTo>
                    <a:pt x="54770" y="425678"/>
                  </a:lnTo>
                  <a:lnTo>
                    <a:pt x="73701" y="384693"/>
                  </a:lnTo>
                  <a:lnTo>
                    <a:pt x="95155" y="345195"/>
                  </a:lnTo>
                  <a:lnTo>
                    <a:pt x="119030" y="307286"/>
                  </a:lnTo>
                  <a:lnTo>
                    <a:pt x="145221" y="271071"/>
                  </a:lnTo>
                  <a:lnTo>
                    <a:pt x="173624" y="236653"/>
                  </a:lnTo>
                  <a:lnTo>
                    <a:pt x="204136" y="204136"/>
                  </a:lnTo>
                  <a:lnTo>
                    <a:pt x="236653" y="173624"/>
                  </a:lnTo>
                  <a:lnTo>
                    <a:pt x="271071" y="145221"/>
                  </a:lnTo>
                  <a:lnTo>
                    <a:pt x="307286" y="119030"/>
                  </a:lnTo>
                  <a:lnTo>
                    <a:pt x="345195" y="95155"/>
                  </a:lnTo>
                  <a:lnTo>
                    <a:pt x="384693" y="73701"/>
                  </a:lnTo>
                  <a:lnTo>
                    <a:pt x="425678" y="54770"/>
                  </a:lnTo>
                  <a:lnTo>
                    <a:pt x="468044" y="38467"/>
                  </a:lnTo>
                  <a:lnTo>
                    <a:pt x="511689" y="24896"/>
                  </a:lnTo>
                  <a:lnTo>
                    <a:pt x="556508" y="14159"/>
                  </a:lnTo>
                  <a:lnTo>
                    <a:pt x="602398" y="6362"/>
                  </a:lnTo>
                  <a:lnTo>
                    <a:pt x="649255" y="1607"/>
                  </a:lnTo>
                  <a:lnTo>
                    <a:pt x="696976" y="0"/>
                  </a:lnTo>
                  <a:lnTo>
                    <a:pt x="3484879" y="0"/>
                  </a:lnTo>
                  <a:lnTo>
                    <a:pt x="3532600" y="1607"/>
                  </a:lnTo>
                  <a:lnTo>
                    <a:pt x="3579457" y="6362"/>
                  </a:lnTo>
                  <a:lnTo>
                    <a:pt x="3625347" y="14159"/>
                  </a:lnTo>
                  <a:lnTo>
                    <a:pt x="3670166" y="24896"/>
                  </a:lnTo>
                  <a:lnTo>
                    <a:pt x="3713811" y="38467"/>
                  </a:lnTo>
                  <a:lnTo>
                    <a:pt x="3756177" y="54770"/>
                  </a:lnTo>
                  <a:lnTo>
                    <a:pt x="3797162" y="73701"/>
                  </a:lnTo>
                  <a:lnTo>
                    <a:pt x="3836660" y="95155"/>
                  </a:lnTo>
                  <a:lnTo>
                    <a:pt x="3874569" y="119030"/>
                  </a:lnTo>
                  <a:lnTo>
                    <a:pt x="3910784" y="145221"/>
                  </a:lnTo>
                  <a:lnTo>
                    <a:pt x="3945202" y="173624"/>
                  </a:lnTo>
                  <a:lnTo>
                    <a:pt x="3977719" y="204136"/>
                  </a:lnTo>
                  <a:lnTo>
                    <a:pt x="4008231" y="236653"/>
                  </a:lnTo>
                  <a:lnTo>
                    <a:pt x="4036634" y="271071"/>
                  </a:lnTo>
                  <a:lnTo>
                    <a:pt x="4062825" y="307286"/>
                  </a:lnTo>
                  <a:lnTo>
                    <a:pt x="4086700" y="345195"/>
                  </a:lnTo>
                  <a:lnTo>
                    <a:pt x="4108154" y="384693"/>
                  </a:lnTo>
                  <a:lnTo>
                    <a:pt x="4127085" y="425678"/>
                  </a:lnTo>
                  <a:lnTo>
                    <a:pt x="4143388" y="468044"/>
                  </a:lnTo>
                  <a:lnTo>
                    <a:pt x="4156959" y="511689"/>
                  </a:lnTo>
                  <a:lnTo>
                    <a:pt x="4167696" y="556508"/>
                  </a:lnTo>
                  <a:lnTo>
                    <a:pt x="4175493" y="602398"/>
                  </a:lnTo>
                  <a:lnTo>
                    <a:pt x="4180248" y="649255"/>
                  </a:lnTo>
                  <a:lnTo>
                    <a:pt x="4181855" y="696976"/>
                  </a:lnTo>
                  <a:lnTo>
                    <a:pt x="4181855" y="4527283"/>
                  </a:lnTo>
                  <a:lnTo>
                    <a:pt x="4180248" y="4575003"/>
                  </a:lnTo>
                  <a:lnTo>
                    <a:pt x="4175493" y="4621860"/>
                  </a:lnTo>
                  <a:lnTo>
                    <a:pt x="4167696" y="4667751"/>
                  </a:lnTo>
                  <a:lnTo>
                    <a:pt x="4156959" y="4712570"/>
                  </a:lnTo>
                  <a:lnTo>
                    <a:pt x="4143388" y="4756216"/>
                  </a:lnTo>
                  <a:lnTo>
                    <a:pt x="4127085" y="4798583"/>
                  </a:lnTo>
                  <a:lnTo>
                    <a:pt x="4108154" y="4839568"/>
                  </a:lnTo>
                  <a:lnTo>
                    <a:pt x="4086700" y="4879067"/>
                  </a:lnTo>
                  <a:lnTo>
                    <a:pt x="4062825" y="4916976"/>
                  </a:lnTo>
                  <a:lnTo>
                    <a:pt x="4036634" y="4953192"/>
                  </a:lnTo>
                  <a:lnTo>
                    <a:pt x="4008231" y="4987611"/>
                  </a:lnTo>
                  <a:lnTo>
                    <a:pt x="3977719" y="5020129"/>
                  </a:lnTo>
                  <a:lnTo>
                    <a:pt x="3945202" y="5050641"/>
                  </a:lnTo>
                  <a:lnTo>
                    <a:pt x="3910784" y="5079045"/>
                  </a:lnTo>
                  <a:lnTo>
                    <a:pt x="3874569" y="5105237"/>
                  </a:lnTo>
                  <a:lnTo>
                    <a:pt x="3836660" y="5129112"/>
                  </a:lnTo>
                  <a:lnTo>
                    <a:pt x="3797162" y="5150567"/>
                  </a:lnTo>
                  <a:lnTo>
                    <a:pt x="3756177" y="5169499"/>
                  </a:lnTo>
                  <a:lnTo>
                    <a:pt x="3713811" y="5185802"/>
                  </a:lnTo>
                  <a:lnTo>
                    <a:pt x="3670166" y="5199374"/>
                  </a:lnTo>
                  <a:lnTo>
                    <a:pt x="3625347" y="5210111"/>
                  </a:lnTo>
                  <a:lnTo>
                    <a:pt x="3579457" y="5217909"/>
                  </a:lnTo>
                  <a:lnTo>
                    <a:pt x="3532600" y="5222664"/>
                  </a:lnTo>
                  <a:lnTo>
                    <a:pt x="3484879" y="5224272"/>
                  </a:lnTo>
                  <a:lnTo>
                    <a:pt x="696976" y="5224272"/>
                  </a:lnTo>
                  <a:lnTo>
                    <a:pt x="649255" y="5222664"/>
                  </a:lnTo>
                  <a:lnTo>
                    <a:pt x="602398" y="5217909"/>
                  </a:lnTo>
                  <a:lnTo>
                    <a:pt x="556508" y="5210111"/>
                  </a:lnTo>
                  <a:lnTo>
                    <a:pt x="511689" y="5199374"/>
                  </a:lnTo>
                  <a:lnTo>
                    <a:pt x="468044" y="5185802"/>
                  </a:lnTo>
                  <a:lnTo>
                    <a:pt x="425678" y="5169499"/>
                  </a:lnTo>
                  <a:lnTo>
                    <a:pt x="384693" y="5150567"/>
                  </a:lnTo>
                  <a:lnTo>
                    <a:pt x="345195" y="5129112"/>
                  </a:lnTo>
                  <a:lnTo>
                    <a:pt x="307286" y="5105237"/>
                  </a:lnTo>
                  <a:lnTo>
                    <a:pt x="271071" y="5079045"/>
                  </a:lnTo>
                  <a:lnTo>
                    <a:pt x="236653" y="5050641"/>
                  </a:lnTo>
                  <a:lnTo>
                    <a:pt x="204136" y="5020129"/>
                  </a:lnTo>
                  <a:lnTo>
                    <a:pt x="173624" y="4987611"/>
                  </a:lnTo>
                  <a:lnTo>
                    <a:pt x="145221" y="4953192"/>
                  </a:lnTo>
                  <a:lnTo>
                    <a:pt x="119030" y="4916976"/>
                  </a:lnTo>
                  <a:lnTo>
                    <a:pt x="95155" y="4879067"/>
                  </a:lnTo>
                  <a:lnTo>
                    <a:pt x="73701" y="4839568"/>
                  </a:lnTo>
                  <a:lnTo>
                    <a:pt x="54770" y="4798583"/>
                  </a:lnTo>
                  <a:lnTo>
                    <a:pt x="38467" y="4756216"/>
                  </a:lnTo>
                  <a:lnTo>
                    <a:pt x="24896" y="4712570"/>
                  </a:lnTo>
                  <a:lnTo>
                    <a:pt x="14159" y="4667751"/>
                  </a:lnTo>
                  <a:lnTo>
                    <a:pt x="6362" y="4621860"/>
                  </a:lnTo>
                  <a:lnTo>
                    <a:pt x="1607" y="4575003"/>
                  </a:lnTo>
                  <a:lnTo>
                    <a:pt x="0" y="4527283"/>
                  </a:lnTo>
                  <a:lnTo>
                    <a:pt x="0" y="696976"/>
                  </a:lnTo>
                  <a:close/>
                </a:path>
              </a:pathLst>
            </a:custGeom>
            <a:ln w="12191">
              <a:solidFill>
                <a:srgbClr val="41546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8112252" y="1132331"/>
              <a:ext cx="2546985" cy="524510"/>
            </a:xfrm>
            <a:custGeom>
              <a:avLst/>
              <a:gdLst/>
              <a:ahLst/>
              <a:cxnLst/>
              <a:rect l="l" t="t" r="r" b="b"/>
              <a:pathLst>
                <a:path w="2546984" h="524510">
                  <a:moveTo>
                    <a:pt x="417576" y="262128"/>
                  </a:moveTo>
                  <a:lnTo>
                    <a:pt x="413334" y="209308"/>
                  </a:lnTo>
                  <a:lnTo>
                    <a:pt x="401167" y="160096"/>
                  </a:lnTo>
                  <a:lnTo>
                    <a:pt x="381914" y="115570"/>
                  </a:lnTo>
                  <a:lnTo>
                    <a:pt x="356412" y="76771"/>
                  </a:lnTo>
                  <a:lnTo>
                    <a:pt x="325513" y="44767"/>
                  </a:lnTo>
                  <a:lnTo>
                    <a:pt x="290055" y="20599"/>
                  </a:lnTo>
                  <a:lnTo>
                    <a:pt x="250863" y="5334"/>
                  </a:lnTo>
                  <a:lnTo>
                    <a:pt x="208788" y="0"/>
                  </a:lnTo>
                  <a:lnTo>
                    <a:pt x="166700" y="5334"/>
                  </a:lnTo>
                  <a:lnTo>
                    <a:pt x="127508" y="20599"/>
                  </a:lnTo>
                  <a:lnTo>
                    <a:pt x="92049" y="44767"/>
                  </a:lnTo>
                  <a:lnTo>
                    <a:pt x="61137" y="76784"/>
                  </a:lnTo>
                  <a:lnTo>
                    <a:pt x="35648" y="115570"/>
                  </a:lnTo>
                  <a:lnTo>
                    <a:pt x="16395" y="160096"/>
                  </a:lnTo>
                  <a:lnTo>
                    <a:pt x="4229" y="209308"/>
                  </a:lnTo>
                  <a:lnTo>
                    <a:pt x="0" y="262128"/>
                  </a:lnTo>
                  <a:lnTo>
                    <a:pt x="4229" y="314960"/>
                  </a:lnTo>
                  <a:lnTo>
                    <a:pt x="16395" y="364172"/>
                  </a:lnTo>
                  <a:lnTo>
                    <a:pt x="35648" y="408698"/>
                  </a:lnTo>
                  <a:lnTo>
                    <a:pt x="61150" y="447497"/>
                  </a:lnTo>
                  <a:lnTo>
                    <a:pt x="92049" y="479501"/>
                  </a:lnTo>
                  <a:lnTo>
                    <a:pt x="127508" y="503669"/>
                  </a:lnTo>
                  <a:lnTo>
                    <a:pt x="166700" y="518934"/>
                  </a:lnTo>
                  <a:lnTo>
                    <a:pt x="208788" y="524256"/>
                  </a:lnTo>
                  <a:lnTo>
                    <a:pt x="250863" y="518934"/>
                  </a:lnTo>
                  <a:lnTo>
                    <a:pt x="290055" y="503669"/>
                  </a:lnTo>
                  <a:lnTo>
                    <a:pt x="325513" y="479501"/>
                  </a:lnTo>
                  <a:lnTo>
                    <a:pt x="356425" y="447484"/>
                  </a:lnTo>
                  <a:lnTo>
                    <a:pt x="381914" y="408698"/>
                  </a:lnTo>
                  <a:lnTo>
                    <a:pt x="401167" y="364172"/>
                  </a:lnTo>
                  <a:lnTo>
                    <a:pt x="413334" y="314960"/>
                  </a:lnTo>
                  <a:lnTo>
                    <a:pt x="417576" y="262128"/>
                  </a:lnTo>
                  <a:close/>
                </a:path>
                <a:path w="2546984" h="524510">
                  <a:moveTo>
                    <a:pt x="2546604" y="262128"/>
                  </a:moveTo>
                  <a:lnTo>
                    <a:pt x="2542362" y="209308"/>
                  </a:lnTo>
                  <a:lnTo>
                    <a:pt x="2530195" y="160096"/>
                  </a:lnTo>
                  <a:lnTo>
                    <a:pt x="2510942" y="115570"/>
                  </a:lnTo>
                  <a:lnTo>
                    <a:pt x="2485440" y="76771"/>
                  </a:lnTo>
                  <a:lnTo>
                    <a:pt x="2454541" y="44767"/>
                  </a:lnTo>
                  <a:lnTo>
                    <a:pt x="2419083" y="20599"/>
                  </a:lnTo>
                  <a:lnTo>
                    <a:pt x="2379891" y="5334"/>
                  </a:lnTo>
                  <a:lnTo>
                    <a:pt x="2337816" y="0"/>
                  </a:lnTo>
                  <a:lnTo>
                    <a:pt x="2295728" y="5334"/>
                  </a:lnTo>
                  <a:lnTo>
                    <a:pt x="2256536" y="20599"/>
                  </a:lnTo>
                  <a:lnTo>
                    <a:pt x="2221077" y="44767"/>
                  </a:lnTo>
                  <a:lnTo>
                    <a:pt x="2190165" y="76784"/>
                  </a:lnTo>
                  <a:lnTo>
                    <a:pt x="2164677" y="115570"/>
                  </a:lnTo>
                  <a:lnTo>
                    <a:pt x="2145423" y="160096"/>
                  </a:lnTo>
                  <a:lnTo>
                    <a:pt x="2133257" y="209308"/>
                  </a:lnTo>
                  <a:lnTo>
                    <a:pt x="2129028" y="262128"/>
                  </a:lnTo>
                  <a:lnTo>
                    <a:pt x="2133257" y="314960"/>
                  </a:lnTo>
                  <a:lnTo>
                    <a:pt x="2145423" y="364172"/>
                  </a:lnTo>
                  <a:lnTo>
                    <a:pt x="2164677" y="408698"/>
                  </a:lnTo>
                  <a:lnTo>
                    <a:pt x="2190178" y="447497"/>
                  </a:lnTo>
                  <a:lnTo>
                    <a:pt x="2221077" y="479501"/>
                  </a:lnTo>
                  <a:lnTo>
                    <a:pt x="2256536" y="503669"/>
                  </a:lnTo>
                  <a:lnTo>
                    <a:pt x="2295728" y="518934"/>
                  </a:lnTo>
                  <a:lnTo>
                    <a:pt x="2337816" y="524256"/>
                  </a:lnTo>
                  <a:lnTo>
                    <a:pt x="2379891" y="518934"/>
                  </a:lnTo>
                  <a:lnTo>
                    <a:pt x="2419083" y="503669"/>
                  </a:lnTo>
                  <a:lnTo>
                    <a:pt x="2454541" y="479501"/>
                  </a:lnTo>
                  <a:lnTo>
                    <a:pt x="2485453" y="447484"/>
                  </a:lnTo>
                  <a:lnTo>
                    <a:pt x="2510942" y="408698"/>
                  </a:lnTo>
                  <a:lnTo>
                    <a:pt x="2530195" y="364172"/>
                  </a:lnTo>
                  <a:lnTo>
                    <a:pt x="2542362" y="314960"/>
                  </a:lnTo>
                  <a:lnTo>
                    <a:pt x="2546604" y="262128"/>
                  </a:lnTo>
                  <a:close/>
                </a:path>
              </a:pathLst>
            </a:custGeom>
            <a:solidFill>
              <a:srgbClr val="F9824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3425952" y="1132332"/>
            <a:ext cx="2129155" cy="524510"/>
          </a:xfrm>
          <a:prstGeom prst="rect">
            <a:avLst/>
          </a:prstGeom>
          <a:solidFill>
            <a:srgbClr val="F9824B"/>
          </a:solidFill>
        </p:spPr>
        <p:txBody>
          <a:bodyPr vert="horz" wrap="square" lIns="0" tIns="40640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320"/>
              </a:spcBef>
            </a:pPr>
            <a:r>
              <a:rPr sz="1400" b="1" spc="-5" dirty="0">
                <a:latin typeface="Arial"/>
                <a:cs typeface="Arial"/>
              </a:rPr>
              <a:t>Программа</a:t>
            </a:r>
            <a:endParaRPr sz="1400">
              <a:latin typeface="Arial"/>
              <a:cs typeface="Arial"/>
            </a:endParaRPr>
          </a:p>
          <a:p>
            <a:pPr marL="91440">
              <a:lnSpc>
                <a:spcPct val="100000"/>
              </a:lnSpc>
            </a:pPr>
            <a:r>
              <a:rPr sz="1400" b="1" spc="-10" dirty="0">
                <a:latin typeface="Arial"/>
                <a:cs typeface="Arial"/>
              </a:rPr>
              <a:t>«Приоритет+»</a:t>
            </a:r>
            <a:endParaRPr sz="14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321040" y="1132332"/>
            <a:ext cx="2129155" cy="524510"/>
          </a:xfrm>
          <a:prstGeom prst="rect">
            <a:avLst/>
          </a:prstGeom>
          <a:solidFill>
            <a:srgbClr val="F9824B"/>
          </a:solidFill>
        </p:spPr>
        <p:txBody>
          <a:bodyPr vert="horz" wrap="square" lIns="0" tIns="40640" rIns="0" bIns="0" rtlCol="0">
            <a:spAutoFit/>
          </a:bodyPr>
          <a:lstStyle/>
          <a:p>
            <a:pPr marL="92710">
              <a:lnSpc>
                <a:spcPct val="100000"/>
              </a:lnSpc>
              <a:spcBef>
                <a:spcPts val="320"/>
              </a:spcBef>
            </a:pPr>
            <a:r>
              <a:rPr sz="1400" b="1" spc="-10" dirty="0">
                <a:latin typeface="Arial"/>
                <a:cs typeface="Arial"/>
              </a:rPr>
              <a:t>Аренда</a:t>
            </a:r>
            <a:r>
              <a:rPr sz="1400" b="1" spc="-20" dirty="0">
                <a:latin typeface="Arial"/>
                <a:cs typeface="Arial"/>
              </a:rPr>
              <a:t> фудтраков</a:t>
            </a:r>
            <a:endParaRPr sz="14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006089" y="1782826"/>
            <a:ext cx="377507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200" spc="-20" dirty="0">
                <a:solidFill>
                  <a:srgbClr val="545454"/>
                </a:solidFill>
                <a:latin typeface="Microsoft Sans Serif"/>
                <a:cs typeface="Microsoft Sans Serif"/>
              </a:rPr>
              <a:t>Поддержка</a:t>
            </a:r>
            <a:r>
              <a:rPr sz="1200" spc="280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200" spc="-20" dirty="0">
                <a:solidFill>
                  <a:srgbClr val="545454"/>
                </a:solidFill>
                <a:latin typeface="Microsoft Sans Serif"/>
                <a:cs typeface="Microsoft Sans Serif"/>
              </a:rPr>
              <a:t>оказывается</a:t>
            </a:r>
            <a:r>
              <a:rPr sz="1200" spc="280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200" spc="-20" dirty="0">
                <a:solidFill>
                  <a:srgbClr val="545454"/>
                </a:solidFill>
                <a:latin typeface="Microsoft Sans Serif"/>
                <a:cs typeface="Microsoft Sans Serif"/>
              </a:rPr>
              <a:t>микро-</a:t>
            </a:r>
            <a:r>
              <a:rPr sz="1200" spc="280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200" spc="-5" dirty="0">
                <a:solidFill>
                  <a:srgbClr val="545454"/>
                </a:solidFill>
                <a:latin typeface="Microsoft Sans Serif"/>
                <a:cs typeface="Microsoft Sans Serif"/>
              </a:rPr>
              <a:t>и</a:t>
            </a:r>
            <a:r>
              <a:rPr sz="1200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200" spc="-10" dirty="0">
                <a:solidFill>
                  <a:srgbClr val="545454"/>
                </a:solidFill>
                <a:latin typeface="Microsoft Sans Serif"/>
                <a:cs typeface="Microsoft Sans Serif"/>
              </a:rPr>
              <a:t>малым </a:t>
            </a:r>
            <a:r>
              <a:rPr sz="1200" spc="-5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200" spc="-10" dirty="0">
                <a:solidFill>
                  <a:srgbClr val="545454"/>
                </a:solidFill>
                <a:latin typeface="Microsoft Sans Serif"/>
                <a:cs typeface="Microsoft Sans Serif"/>
              </a:rPr>
              <a:t>предприятиям, </a:t>
            </a:r>
            <a:r>
              <a:rPr sz="1200" spc="-5" dirty="0">
                <a:solidFill>
                  <a:srgbClr val="545454"/>
                </a:solidFill>
                <a:latin typeface="Microsoft Sans Serif"/>
                <a:cs typeface="Microsoft Sans Serif"/>
              </a:rPr>
              <a:t>вид деятельности </a:t>
            </a:r>
            <a:r>
              <a:rPr sz="1200" spc="-20" dirty="0">
                <a:solidFill>
                  <a:srgbClr val="545454"/>
                </a:solidFill>
                <a:latin typeface="Microsoft Sans Serif"/>
                <a:cs typeface="Microsoft Sans Serif"/>
              </a:rPr>
              <a:t>которых </a:t>
            </a:r>
            <a:r>
              <a:rPr sz="1200" spc="-10" dirty="0">
                <a:solidFill>
                  <a:srgbClr val="545454"/>
                </a:solidFill>
                <a:latin typeface="Microsoft Sans Serif"/>
                <a:cs typeface="Microsoft Sans Serif"/>
              </a:rPr>
              <a:t>относится </a:t>
            </a:r>
            <a:r>
              <a:rPr sz="1200" spc="-305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200" spc="-75" dirty="0">
                <a:solidFill>
                  <a:srgbClr val="545454"/>
                </a:solidFill>
                <a:latin typeface="Microsoft Sans Serif"/>
                <a:cs typeface="Microsoft Sans Serif"/>
              </a:rPr>
              <a:t>к</a:t>
            </a:r>
            <a:r>
              <a:rPr sz="1200" spc="15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200" b="1" u="heavy" spc="-10" dirty="0">
                <a:solidFill>
                  <a:srgbClr val="545454"/>
                </a:solidFill>
                <a:uFill>
                  <a:solidFill>
                    <a:srgbClr val="545454"/>
                  </a:solidFill>
                </a:uFill>
                <a:latin typeface="Arial"/>
                <a:cs typeface="Arial"/>
              </a:rPr>
              <a:t>сфере</a:t>
            </a:r>
            <a:r>
              <a:rPr sz="1200" b="1" u="heavy" spc="-5" dirty="0">
                <a:solidFill>
                  <a:srgbClr val="545454"/>
                </a:solidFill>
                <a:uFill>
                  <a:solidFill>
                    <a:srgbClr val="545454"/>
                  </a:solidFill>
                </a:uFill>
                <a:latin typeface="Arial"/>
                <a:cs typeface="Arial"/>
              </a:rPr>
              <a:t> </a:t>
            </a:r>
            <a:r>
              <a:rPr sz="1200" b="1" u="heavy" spc="-10" dirty="0">
                <a:solidFill>
                  <a:srgbClr val="545454"/>
                </a:solidFill>
                <a:uFill>
                  <a:solidFill>
                    <a:srgbClr val="545454"/>
                  </a:solidFill>
                </a:uFill>
                <a:latin typeface="Arial"/>
                <a:cs typeface="Arial"/>
              </a:rPr>
              <a:t>обрабатывающих</a:t>
            </a:r>
            <a:r>
              <a:rPr sz="1200" b="1" u="heavy" spc="20" dirty="0">
                <a:solidFill>
                  <a:srgbClr val="545454"/>
                </a:solidFill>
                <a:uFill>
                  <a:solidFill>
                    <a:srgbClr val="545454"/>
                  </a:solidFill>
                </a:uFill>
                <a:latin typeface="Arial"/>
                <a:cs typeface="Arial"/>
              </a:rPr>
              <a:t> </a:t>
            </a:r>
            <a:r>
              <a:rPr sz="1200" b="1" u="heavy" spc="-10" dirty="0">
                <a:solidFill>
                  <a:srgbClr val="545454"/>
                </a:solidFill>
                <a:uFill>
                  <a:solidFill>
                    <a:srgbClr val="545454"/>
                  </a:solidFill>
                </a:uFill>
                <a:latin typeface="Arial"/>
                <a:cs typeface="Arial"/>
              </a:rPr>
              <a:t>производств</a:t>
            </a:r>
            <a:endParaRPr sz="12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029839" y="2392146"/>
            <a:ext cx="3362325" cy="3078480"/>
          </a:xfrm>
          <a:prstGeom prst="rect">
            <a:avLst/>
          </a:prstGeom>
        </p:spPr>
        <p:txBody>
          <a:bodyPr vert="horz" wrap="square" lIns="0" tIns="1581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45"/>
              </a:spcBef>
            </a:pPr>
            <a:r>
              <a:rPr sz="2000" b="1" spc="-150" dirty="0">
                <a:solidFill>
                  <a:srgbClr val="546973"/>
                </a:solidFill>
                <a:latin typeface="Tahoma"/>
                <a:cs typeface="Tahoma"/>
              </a:rPr>
              <a:t>ставка</a:t>
            </a:r>
            <a:endParaRPr sz="2000">
              <a:latin typeface="Tahoma"/>
              <a:cs typeface="Tahoma"/>
            </a:endParaRPr>
          </a:p>
          <a:p>
            <a:pPr marL="290830">
              <a:lnSpc>
                <a:spcPct val="100000"/>
              </a:lnSpc>
              <a:spcBef>
                <a:spcPts val="1145"/>
              </a:spcBef>
            </a:pPr>
            <a:r>
              <a:rPr sz="2000" b="1" dirty="0">
                <a:solidFill>
                  <a:srgbClr val="545454"/>
                </a:solidFill>
                <a:latin typeface="Arial"/>
                <a:cs typeface="Arial"/>
              </a:rPr>
              <a:t>6%</a:t>
            </a:r>
            <a:r>
              <a:rPr sz="2000" b="1" spc="-20" dirty="0">
                <a:solidFill>
                  <a:srgbClr val="545454"/>
                </a:solidFill>
                <a:latin typeface="Arial"/>
                <a:cs typeface="Arial"/>
              </a:rPr>
              <a:t> </a:t>
            </a:r>
            <a:r>
              <a:rPr sz="1100" spc="290" dirty="0">
                <a:solidFill>
                  <a:srgbClr val="545454"/>
                </a:solidFill>
                <a:latin typeface="Microsoft Sans Serif"/>
                <a:cs typeface="Microsoft Sans Serif"/>
              </a:rPr>
              <a:t>–</a:t>
            </a:r>
            <a:r>
              <a:rPr sz="1100" spc="10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100" spc="-10" dirty="0">
                <a:solidFill>
                  <a:srgbClr val="545454"/>
                </a:solidFill>
                <a:latin typeface="Microsoft Sans Serif"/>
                <a:cs typeface="Microsoft Sans Serif"/>
              </a:rPr>
              <a:t>только</a:t>
            </a:r>
            <a:r>
              <a:rPr sz="1100" spc="5" dirty="0">
                <a:solidFill>
                  <a:srgbClr val="545454"/>
                </a:solidFill>
                <a:latin typeface="Microsoft Sans Serif"/>
                <a:cs typeface="Microsoft Sans Serif"/>
              </a:rPr>
              <a:t> для</a:t>
            </a:r>
            <a:r>
              <a:rPr sz="1100" spc="-10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100" spc="-15" dirty="0">
                <a:solidFill>
                  <a:srgbClr val="545454"/>
                </a:solidFill>
                <a:latin typeface="Microsoft Sans Serif"/>
                <a:cs typeface="Microsoft Sans Serif"/>
              </a:rPr>
              <a:t>российского</a:t>
            </a:r>
            <a:r>
              <a:rPr sz="1100" spc="10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100" spc="-5" dirty="0">
                <a:solidFill>
                  <a:srgbClr val="545454"/>
                </a:solidFill>
                <a:latin typeface="Microsoft Sans Serif"/>
                <a:cs typeface="Microsoft Sans Serif"/>
              </a:rPr>
              <a:t>оборудования</a:t>
            </a:r>
            <a:endParaRPr sz="1100">
              <a:latin typeface="Microsoft Sans Serif"/>
              <a:cs typeface="Microsoft Sans Serif"/>
            </a:endParaRPr>
          </a:p>
          <a:p>
            <a:pPr marL="290830">
              <a:lnSpc>
                <a:spcPct val="100000"/>
              </a:lnSpc>
            </a:pPr>
            <a:r>
              <a:rPr sz="2000" b="1" dirty="0">
                <a:solidFill>
                  <a:srgbClr val="545454"/>
                </a:solidFill>
                <a:latin typeface="Arial"/>
                <a:cs typeface="Arial"/>
              </a:rPr>
              <a:t>8%</a:t>
            </a:r>
            <a:r>
              <a:rPr sz="2000" b="1" spc="-25" dirty="0">
                <a:solidFill>
                  <a:srgbClr val="545454"/>
                </a:solidFill>
                <a:latin typeface="Arial"/>
                <a:cs typeface="Arial"/>
              </a:rPr>
              <a:t> </a:t>
            </a:r>
            <a:r>
              <a:rPr sz="1100" spc="290" dirty="0">
                <a:solidFill>
                  <a:srgbClr val="545454"/>
                </a:solidFill>
                <a:latin typeface="Microsoft Sans Serif"/>
                <a:cs typeface="Microsoft Sans Serif"/>
              </a:rPr>
              <a:t>–</a:t>
            </a:r>
            <a:r>
              <a:rPr sz="1100" spc="5" dirty="0">
                <a:solidFill>
                  <a:srgbClr val="545454"/>
                </a:solidFill>
                <a:latin typeface="Microsoft Sans Serif"/>
                <a:cs typeface="Microsoft Sans Serif"/>
              </a:rPr>
              <a:t> для</a:t>
            </a:r>
            <a:r>
              <a:rPr sz="1100" spc="-5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100" spc="-10" dirty="0">
                <a:solidFill>
                  <a:srgbClr val="545454"/>
                </a:solidFill>
                <a:latin typeface="Microsoft Sans Serif"/>
                <a:cs typeface="Microsoft Sans Serif"/>
              </a:rPr>
              <a:t>иностранного </a:t>
            </a:r>
            <a:r>
              <a:rPr sz="1100" spc="-5" dirty="0">
                <a:solidFill>
                  <a:srgbClr val="545454"/>
                </a:solidFill>
                <a:latin typeface="Microsoft Sans Serif"/>
                <a:cs typeface="Microsoft Sans Serif"/>
              </a:rPr>
              <a:t>оборудования</a:t>
            </a:r>
            <a:endParaRPr sz="1100">
              <a:latin typeface="Microsoft Sans Serif"/>
              <a:cs typeface="Microsoft Sans Serif"/>
            </a:endParaRPr>
          </a:p>
          <a:p>
            <a:pPr marL="40005">
              <a:lnSpc>
                <a:spcPct val="100000"/>
              </a:lnSpc>
              <a:spcBef>
                <a:spcPts val="985"/>
              </a:spcBef>
            </a:pPr>
            <a:r>
              <a:rPr sz="2000" b="1" spc="-170" dirty="0">
                <a:solidFill>
                  <a:srgbClr val="546973"/>
                </a:solidFill>
                <a:latin typeface="Tahoma"/>
                <a:cs typeface="Tahoma"/>
              </a:rPr>
              <a:t>сумма</a:t>
            </a:r>
            <a:endParaRPr sz="2000">
              <a:latin typeface="Tahoma"/>
              <a:cs typeface="Tahoma"/>
            </a:endParaRPr>
          </a:p>
          <a:p>
            <a:pPr marL="290830">
              <a:lnSpc>
                <a:spcPct val="100000"/>
              </a:lnSpc>
              <a:spcBef>
                <a:spcPts val="520"/>
              </a:spcBef>
            </a:pPr>
            <a:r>
              <a:rPr sz="1200" spc="-5" dirty="0">
                <a:solidFill>
                  <a:srgbClr val="545454"/>
                </a:solidFill>
                <a:latin typeface="Microsoft Sans Serif"/>
                <a:cs typeface="Microsoft Sans Serif"/>
              </a:rPr>
              <a:t>С</a:t>
            </a:r>
            <a:r>
              <a:rPr sz="1200" spc="-30" dirty="0">
                <a:solidFill>
                  <a:srgbClr val="545454"/>
                </a:solidFill>
                <a:latin typeface="Microsoft Sans Serif"/>
                <a:cs typeface="Microsoft Sans Serif"/>
              </a:rPr>
              <a:t>у</a:t>
            </a:r>
            <a:r>
              <a:rPr sz="1200" spc="-35" dirty="0">
                <a:solidFill>
                  <a:srgbClr val="545454"/>
                </a:solidFill>
                <a:latin typeface="Microsoft Sans Serif"/>
                <a:cs typeface="Microsoft Sans Serif"/>
              </a:rPr>
              <a:t>мм</a:t>
            </a:r>
            <a:r>
              <a:rPr sz="1200" dirty="0">
                <a:solidFill>
                  <a:srgbClr val="545454"/>
                </a:solidFill>
                <a:latin typeface="Microsoft Sans Serif"/>
                <a:cs typeface="Microsoft Sans Serif"/>
              </a:rPr>
              <a:t>а</a:t>
            </a:r>
            <a:r>
              <a:rPr sz="1200" spc="15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200" spc="-5" dirty="0">
                <a:solidFill>
                  <a:srgbClr val="545454"/>
                </a:solidFill>
                <a:latin typeface="Microsoft Sans Serif"/>
                <a:cs typeface="Microsoft Sans Serif"/>
              </a:rPr>
              <a:t>финанси</a:t>
            </a:r>
            <a:r>
              <a:rPr sz="1200" dirty="0">
                <a:solidFill>
                  <a:srgbClr val="545454"/>
                </a:solidFill>
                <a:latin typeface="Microsoft Sans Serif"/>
                <a:cs typeface="Microsoft Sans Serif"/>
              </a:rPr>
              <a:t>ро</a:t>
            </a:r>
            <a:r>
              <a:rPr sz="1200" spc="-15" dirty="0">
                <a:solidFill>
                  <a:srgbClr val="545454"/>
                </a:solidFill>
                <a:latin typeface="Microsoft Sans Serif"/>
                <a:cs typeface="Microsoft Sans Serif"/>
              </a:rPr>
              <a:t>в</a:t>
            </a:r>
            <a:r>
              <a:rPr sz="1200" dirty="0">
                <a:solidFill>
                  <a:srgbClr val="545454"/>
                </a:solidFill>
                <a:latin typeface="Microsoft Sans Serif"/>
                <a:cs typeface="Microsoft Sans Serif"/>
              </a:rPr>
              <a:t>а</a:t>
            </a:r>
            <a:r>
              <a:rPr sz="1200" spc="-10" dirty="0">
                <a:solidFill>
                  <a:srgbClr val="545454"/>
                </a:solidFill>
                <a:latin typeface="Microsoft Sans Serif"/>
                <a:cs typeface="Microsoft Sans Serif"/>
              </a:rPr>
              <a:t>ни</a:t>
            </a:r>
            <a:r>
              <a:rPr sz="1200" spc="-5" dirty="0">
                <a:solidFill>
                  <a:srgbClr val="545454"/>
                </a:solidFill>
                <a:latin typeface="Microsoft Sans Serif"/>
                <a:cs typeface="Microsoft Sans Serif"/>
              </a:rPr>
              <a:t>я </a:t>
            </a:r>
            <a:r>
              <a:rPr sz="1200" spc="315" dirty="0">
                <a:solidFill>
                  <a:srgbClr val="545454"/>
                </a:solidFill>
                <a:latin typeface="Microsoft Sans Serif"/>
                <a:cs typeface="Microsoft Sans Serif"/>
              </a:rPr>
              <a:t>–</a:t>
            </a:r>
            <a:r>
              <a:rPr sz="1200" spc="20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200" spc="-5" dirty="0">
                <a:solidFill>
                  <a:srgbClr val="545454"/>
                </a:solidFill>
                <a:latin typeface="Microsoft Sans Serif"/>
                <a:cs typeface="Microsoft Sans Serif"/>
              </a:rPr>
              <a:t>д</a:t>
            </a:r>
            <a:r>
              <a:rPr sz="1200" dirty="0">
                <a:solidFill>
                  <a:srgbClr val="545454"/>
                </a:solidFill>
                <a:latin typeface="Microsoft Sans Serif"/>
                <a:cs typeface="Microsoft Sans Serif"/>
              </a:rPr>
              <a:t>о</a:t>
            </a:r>
            <a:r>
              <a:rPr sz="1200" spc="5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2000" b="1" dirty="0">
                <a:solidFill>
                  <a:srgbClr val="545454"/>
                </a:solidFill>
                <a:latin typeface="Arial"/>
                <a:cs typeface="Arial"/>
              </a:rPr>
              <a:t>50</a:t>
            </a:r>
            <a:r>
              <a:rPr sz="2000" b="1" spc="-220" dirty="0">
                <a:solidFill>
                  <a:srgbClr val="545454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545454"/>
                </a:solidFill>
                <a:latin typeface="Microsoft Sans Serif"/>
                <a:cs typeface="Microsoft Sans Serif"/>
              </a:rPr>
              <a:t>млн</a:t>
            </a:r>
            <a:r>
              <a:rPr sz="1200" spc="10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200" dirty="0">
                <a:solidFill>
                  <a:srgbClr val="545454"/>
                </a:solidFill>
                <a:latin typeface="Microsoft Sans Serif"/>
                <a:cs typeface="Microsoft Sans Serif"/>
              </a:rPr>
              <a:t>₽</a:t>
            </a:r>
            <a:endParaRPr sz="1200">
              <a:latin typeface="Microsoft Sans Serif"/>
              <a:cs typeface="Microsoft Sans Serif"/>
            </a:endParaRPr>
          </a:p>
          <a:p>
            <a:pPr marL="118110">
              <a:lnSpc>
                <a:spcPct val="100000"/>
              </a:lnSpc>
              <a:spcBef>
                <a:spcPts val="575"/>
              </a:spcBef>
            </a:pPr>
            <a:r>
              <a:rPr sz="2000" b="1" spc="-150" dirty="0">
                <a:solidFill>
                  <a:srgbClr val="546973"/>
                </a:solidFill>
                <a:latin typeface="Tahoma"/>
                <a:cs typeface="Tahoma"/>
              </a:rPr>
              <a:t>срок</a:t>
            </a:r>
            <a:endParaRPr sz="2000">
              <a:latin typeface="Tahoma"/>
              <a:cs typeface="Tahoma"/>
            </a:endParaRPr>
          </a:p>
          <a:p>
            <a:pPr marL="365760">
              <a:lnSpc>
                <a:spcPts val="1430"/>
              </a:lnSpc>
              <a:spcBef>
                <a:spcPts val="1445"/>
              </a:spcBef>
            </a:pPr>
            <a:r>
              <a:rPr sz="1200" spc="-20" dirty="0">
                <a:solidFill>
                  <a:srgbClr val="545454"/>
                </a:solidFill>
                <a:latin typeface="Microsoft Sans Serif"/>
                <a:cs typeface="Microsoft Sans Serif"/>
              </a:rPr>
              <a:t>Срок </a:t>
            </a:r>
            <a:r>
              <a:rPr sz="1200" spc="-15" dirty="0">
                <a:solidFill>
                  <a:srgbClr val="545454"/>
                </a:solidFill>
                <a:latin typeface="Microsoft Sans Serif"/>
                <a:cs typeface="Microsoft Sans Serif"/>
              </a:rPr>
              <a:t>лизингового</a:t>
            </a:r>
            <a:r>
              <a:rPr sz="1200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200" spc="-10" dirty="0">
                <a:solidFill>
                  <a:srgbClr val="545454"/>
                </a:solidFill>
                <a:latin typeface="Microsoft Sans Serif"/>
                <a:cs typeface="Microsoft Sans Serif"/>
              </a:rPr>
              <a:t>договора</a:t>
            </a:r>
            <a:r>
              <a:rPr sz="1200" spc="-25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200" spc="-5" dirty="0">
                <a:solidFill>
                  <a:srgbClr val="545454"/>
                </a:solidFill>
                <a:latin typeface="Microsoft Sans Serif"/>
                <a:cs typeface="Microsoft Sans Serif"/>
              </a:rPr>
              <a:t>составляет</a:t>
            </a:r>
            <a:r>
              <a:rPr sz="1200" spc="-30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200" spc="-10" dirty="0">
                <a:solidFill>
                  <a:srgbClr val="545454"/>
                </a:solidFill>
                <a:latin typeface="Microsoft Sans Serif"/>
                <a:cs typeface="Microsoft Sans Serif"/>
              </a:rPr>
              <a:t>от</a:t>
            </a:r>
            <a:endParaRPr sz="1200">
              <a:latin typeface="Microsoft Sans Serif"/>
              <a:cs typeface="Microsoft Sans Serif"/>
            </a:endParaRPr>
          </a:p>
          <a:p>
            <a:pPr marL="365760">
              <a:lnSpc>
                <a:spcPts val="2390"/>
              </a:lnSpc>
            </a:pPr>
            <a:r>
              <a:rPr sz="2000" b="1" dirty="0">
                <a:solidFill>
                  <a:srgbClr val="545454"/>
                </a:solidFill>
                <a:latin typeface="Arial"/>
                <a:cs typeface="Arial"/>
              </a:rPr>
              <a:t>13</a:t>
            </a:r>
            <a:r>
              <a:rPr sz="2000" b="1" spc="-220" dirty="0">
                <a:solidFill>
                  <a:srgbClr val="545454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545454"/>
                </a:solidFill>
                <a:latin typeface="Microsoft Sans Serif"/>
                <a:cs typeface="Microsoft Sans Serif"/>
              </a:rPr>
              <a:t>д</a:t>
            </a:r>
            <a:r>
              <a:rPr sz="1200" dirty="0">
                <a:solidFill>
                  <a:srgbClr val="545454"/>
                </a:solidFill>
                <a:latin typeface="Microsoft Sans Serif"/>
                <a:cs typeface="Microsoft Sans Serif"/>
              </a:rPr>
              <a:t>о</a:t>
            </a:r>
            <a:r>
              <a:rPr sz="1200" spc="5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2000" b="1" dirty="0">
                <a:solidFill>
                  <a:srgbClr val="545454"/>
                </a:solidFill>
                <a:latin typeface="Arial"/>
                <a:cs typeface="Arial"/>
              </a:rPr>
              <a:t>84</a:t>
            </a:r>
            <a:r>
              <a:rPr sz="2000" b="1" spc="-220" dirty="0">
                <a:solidFill>
                  <a:srgbClr val="545454"/>
                </a:solidFill>
                <a:latin typeface="Arial"/>
                <a:cs typeface="Arial"/>
              </a:rPr>
              <a:t> </a:t>
            </a:r>
            <a:r>
              <a:rPr sz="1200" spc="-15" dirty="0">
                <a:solidFill>
                  <a:srgbClr val="545454"/>
                </a:solidFill>
                <a:latin typeface="Microsoft Sans Serif"/>
                <a:cs typeface="Microsoft Sans Serif"/>
              </a:rPr>
              <a:t>ме</a:t>
            </a:r>
            <a:r>
              <a:rPr sz="1200" dirty="0">
                <a:solidFill>
                  <a:srgbClr val="545454"/>
                </a:solidFill>
                <a:latin typeface="Microsoft Sans Serif"/>
                <a:cs typeface="Microsoft Sans Serif"/>
              </a:rPr>
              <a:t>с</a:t>
            </a:r>
            <a:r>
              <a:rPr sz="1200" spc="-5" dirty="0">
                <a:solidFill>
                  <a:srgbClr val="545454"/>
                </a:solidFill>
                <a:latin typeface="Microsoft Sans Serif"/>
                <a:cs typeface="Microsoft Sans Serif"/>
              </a:rPr>
              <a:t>я</a:t>
            </a:r>
            <a:r>
              <a:rPr sz="1200" spc="-25" dirty="0">
                <a:solidFill>
                  <a:srgbClr val="545454"/>
                </a:solidFill>
                <a:latin typeface="Microsoft Sans Serif"/>
                <a:cs typeface="Microsoft Sans Serif"/>
              </a:rPr>
              <a:t>ц</a:t>
            </a:r>
            <a:r>
              <a:rPr sz="1200" spc="-5" dirty="0">
                <a:solidFill>
                  <a:srgbClr val="545454"/>
                </a:solidFill>
                <a:latin typeface="Microsoft Sans Serif"/>
                <a:cs typeface="Microsoft Sans Serif"/>
              </a:rPr>
              <a:t>ев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990850" y="5749848"/>
            <a:ext cx="377507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200" b="1" spc="-15" dirty="0">
                <a:solidFill>
                  <a:srgbClr val="545454"/>
                </a:solidFill>
                <a:latin typeface="Arial"/>
                <a:cs typeface="Arial"/>
              </a:rPr>
              <a:t>Требование</a:t>
            </a:r>
            <a:r>
              <a:rPr sz="1200" b="1" spc="-10" dirty="0">
                <a:solidFill>
                  <a:srgbClr val="545454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545454"/>
                </a:solidFill>
                <a:latin typeface="Arial"/>
                <a:cs typeface="Arial"/>
              </a:rPr>
              <a:t>к</a:t>
            </a:r>
            <a:r>
              <a:rPr sz="1200" b="1" spc="335" dirty="0">
                <a:solidFill>
                  <a:srgbClr val="545454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545454"/>
                </a:solidFill>
                <a:latin typeface="Arial"/>
                <a:cs typeface="Arial"/>
              </a:rPr>
              <a:t>оборудованию:</a:t>
            </a:r>
            <a:r>
              <a:rPr sz="1200" b="1" spc="315" dirty="0">
                <a:solidFill>
                  <a:srgbClr val="545454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545454"/>
                </a:solidFill>
                <a:latin typeface="Microsoft Sans Serif"/>
                <a:cs typeface="Microsoft Sans Serif"/>
              </a:rPr>
              <a:t>новое,</a:t>
            </a:r>
            <a:r>
              <a:rPr sz="1200" spc="300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200" spc="-25" dirty="0">
                <a:solidFill>
                  <a:srgbClr val="545454"/>
                </a:solidFill>
                <a:latin typeface="Microsoft Sans Serif"/>
                <a:cs typeface="Microsoft Sans Serif"/>
              </a:rPr>
              <a:t>не </a:t>
            </a:r>
            <a:r>
              <a:rPr sz="1200" spc="-20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200" spc="-15" dirty="0">
                <a:solidFill>
                  <a:srgbClr val="545454"/>
                </a:solidFill>
                <a:latin typeface="Microsoft Sans Serif"/>
                <a:cs typeface="Microsoft Sans Serif"/>
              </a:rPr>
              <a:t>введенное</a:t>
            </a:r>
            <a:r>
              <a:rPr sz="1200" spc="-10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200" dirty="0">
                <a:solidFill>
                  <a:srgbClr val="545454"/>
                </a:solidFill>
                <a:latin typeface="Microsoft Sans Serif"/>
                <a:cs typeface="Microsoft Sans Serif"/>
              </a:rPr>
              <a:t>в</a:t>
            </a:r>
            <a:r>
              <a:rPr sz="1200" spc="5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200" spc="-15" dirty="0">
                <a:solidFill>
                  <a:srgbClr val="545454"/>
                </a:solidFill>
                <a:latin typeface="Microsoft Sans Serif"/>
                <a:cs typeface="Microsoft Sans Serif"/>
              </a:rPr>
              <a:t>эксплуатацию</a:t>
            </a:r>
            <a:r>
              <a:rPr sz="1200" spc="-10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200" spc="-15" dirty="0">
                <a:solidFill>
                  <a:srgbClr val="545454"/>
                </a:solidFill>
                <a:latin typeface="Microsoft Sans Serif"/>
                <a:cs typeface="Microsoft Sans Serif"/>
              </a:rPr>
              <a:t>отечественное</a:t>
            </a:r>
            <a:r>
              <a:rPr sz="1200" spc="-10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200" dirty="0">
                <a:solidFill>
                  <a:srgbClr val="545454"/>
                </a:solidFill>
                <a:latin typeface="Microsoft Sans Serif"/>
                <a:cs typeface="Microsoft Sans Serif"/>
              </a:rPr>
              <a:t>и </a:t>
            </a:r>
            <a:r>
              <a:rPr sz="1200" spc="-305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200" spc="-5" dirty="0">
                <a:solidFill>
                  <a:srgbClr val="545454"/>
                </a:solidFill>
                <a:latin typeface="Microsoft Sans Serif"/>
                <a:cs typeface="Microsoft Sans Serif"/>
              </a:rPr>
              <a:t>иностранное</a:t>
            </a:r>
            <a:r>
              <a:rPr sz="1200" spc="-20" dirty="0">
                <a:solidFill>
                  <a:srgbClr val="545454"/>
                </a:solidFill>
                <a:latin typeface="Microsoft Sans Serif"/>
                <a:cs typeface="Microsoft Sans Serif"/>
              </a:rPr>
              <a:t> </a:t>
            </a:r>
            <a:r>
              <a:rPr sz="1200" spc="-10" dirty="0">
                <a:solidFill>
                  <a:srgbClr val="545454"/>
                </a:solidFill>
                <a:latin typeface="Microsoft Sans Serif"/>
                <a:cs typeface="Microsoft Sans Serif"/>
              </a:rPr>
              <a:t>оборудование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2961132" y="5638800"/>
            <a:ext cx="3763645" cy="9525"/>
          </a:xfrm>
          <a:custGeom>
            <a:avLst/>
            <a:gdLst/>
            <a:ahLst/>
            <a:cxnLst/>
            <a:rect l="l" t="t" r="r" b="b"/>
            <a:pathLst>
              <a:path w="3763645" h="9525">
                <a:moveTo>
                  <a:pt x="3763518" y="9525"/>
                </a:moveTo>
                <a:lnTo>
                  <a:pt x="0" y="0"/>
                </a:lnTo>
              </a:path>
            </a:pathLst>
          </a:custGeom>
          <a:ln w="6096">
            <a:solidFill>
              <a:srgbClr val="A2A1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693152" y="5638800"/>
            <a:ext cx="3763645" cy="9525"/>
          </a:xfrm>
          <a:custGeom>
            <a:avLst/>
            <a:gdLst/>
            <a:ahLst/>
            <a:cxnLst/>
            <a:rect l="l" t="t" r="r" b="b"/>
            <a:pathLst>
              <a:path w="3763645" h="9525">
                <a:moveTo>
                  <a:pt x="3763518" y="9525"/>
                </a:moveTo>
                <a:lnTo>
                  <a:pt x="0" y="0"/>
                </a:lnTo>
              </a:path>
            </a:pathLst>
          </a:custGeom>
          <a:ln w="6096">
            <a:solidFill>
              <a:srgbClr val="A2A1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>
            <a:spLocks noGrp="1"/>
          </p:cNvSpPr>
          <p:nvPr>
            <p:ph sz="half" idx="3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2395" marR="5080" algn="just">
              <a:lnSpc>
                <a:spcPct val="100000"/>
              </a:lnSpc>
              <a:spcBef>
                <a:spcPts val="100"/>
              </a:spcBef>
            </a:pPr>
            <a:r>
              <a:rPr spc="-20" dirty="0"/>
              <a:t>Льготная</a:t>
            </a:r>
            <a:r>
              <a:rPr spc="-15" dirty="0"/>
              <a:t> </a:t>
            </a:r>
            <a:r>
              <a:rPr spc="-20" dirty="0"/>
              <a:t>поддержка</a:t>
            </a:r>
            <a:r>
              <a:rPr spc="-15" dirty="0"/>
              <a:t> производителям</a:t>
            </a:r>
            <a:r>
              <a:rPr spc="-10" dirty="0"/>
              <a:t> </a:t>
            </a:r>
            <a:r>
              <a:rPr spc="-15" dirty="0"/>
              <a:t>фургонов,</a:t>
            </a:r>
            <a:r>
              <a:rPr spc="-10" dirty="0"/>
              <a:t> </a:t>
            </a:r>
            <a:r>
              <a:rPr dirty="0"/>
              <a:t>а </a:t>
            </a:r>
            <a:r>
              <a:rPr spc="5" dirty="0"/>
              <a:t> </a:t>
            </a:r>
            <a:r>
              <a:rPr spc="-10" dirty="0"/>
              <a:t>именно</a:t>
            </a:r>
            <a:r>
              <a:rPr spc="-5" dirty="0"/>
              <a:t> </a:t>
            </a:r>
            <a:r>
              <a:rPr spc="-25" dirty="0"/>
              <a:t>заключаем</a:t>
            </a:r>
            <a:r>
              <a:rPr spc="-20" dirty="0"/>
              <a:t> договор</a:t>
            </a:r>
            <a:r>
              <a:rPr spc="-15" dirty="0"/>
              <a:t> </a:t>
            </a:r>
            <a:r>
              <a:rPr spc="-20" dirty="0"/>
              <a:t>возвратного</a:t>
            </a:r>
            <a:r>
              <a:rPr spc="-15" dirty="0"/>
              <a:t> лизинга</a:t>
            </a:r>
            <a:r>
              <a:rPr spc="-10" dirty="0"/>
              <a:t> </a:t>
            </a:r>
            <a:r>
              <a:rPr dirty="0"/>
              <a:t>с </a:t>
            </a:r>
            <a:r>
              <a:rPr spc="5" dirty="0"/>
              <a:t> </a:t>
            </a:r>
            <a:r>
              <a:rPr spc="-15" dirty="0"/>
              <a:t>производителем</a:t>
            </a:r>
            <a:r>
              <a:rPr spc="-25" dirty="0"/>
              <a:t> </a:t>
            </a:r>
            <a:r>
              <a:rPr spc="-15" dirty="0"/>
              <a:t>фудтраков.</a:t>
            </a:r>
          </a:p>
          <a:p>
            <a:pPr marL="253365">
              <a:lnSpc>
                <a:spcPct val="100000"/>
              </a:lnSpc>
              <a:spcBef>
                <a:spcPts val="895"/>
              </a:spcBef>
            </a:pPr>
            <a:r>
              <a:rPr sz="2000" b="1" spc="-150" dirty="0">
                <a:solidFill>
                  <a:srgbClr val="546973"/>
                </a:solidFill>
                <a:latin typeface="Tahoma"/>
                <a:cs typeface="Tahoma"/>
              </a:rPr>
              <a:t>ставка</a:t>
            </a:r>
            <a:endParaRPr sz="2000">
              <a:latin typeface="Tahoma"/>
              <a:cs typeface="Tahoma"/>
            </a:endParaRPr>
          </a:p>
          <a:p>
            <a:pPr marL="42545" algn="just">
              <a:lnSpc>
                <a:spcPct val="100000"/>
              </a:lnSpc>
              <a:spcBef>
                <a:spcPts val="240"/>
              </a:spcBef>
            </a:pPr>
            <a:r>
              <a:rPr sz="2000" b="1" spc="-15" dirty="0">
                <a:latin typeface="Arial"/>
                <a:cs typeface="Arial"/>
              </a:rPr>
              <a:t>Ключевая</a:t>
            </a:r>
            <a:r>
              <a:rPr sz="2000" b="1" spc="-45" dirty="0">
                <a:latin typeface="Arial"/>
                <a:cs typeface="Arial"/>
              </a:rPr>
              <a:t> </a:t>
            </a:r>
            <a:r>
              <a:rPr sz="2000" b="1" spc="-10" dirty="0">
                <a:latin typeface="Arial"/>
                <a:cs typeface="Arial"/>
              </a:rPr>
              <a:t>ставка</a:t>
            </a:r>
            <a:r>
              <a:rPr sz="2000" b="1" spc="-2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ЦБ</a:t>
            </a:r>
            <a:r>
              <a:rPr sz="2000" b="1" spc="-1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+</a:t>
            </a:r>
            <a:r>
              <a:rPr sz="2000" b="1" spc="-3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4,5%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050">
              <a:latin typeface="Arial"/>
              <a:cs typeface="Arial"/>
            </a:endParaRPr>
          </a:p>
          <a:p>
            <a:pPr marL="179705">
              <a:lnSpc>
                <a:spcPct val="100000"/>
              </a:lnSpc>
            </a:pPr>
            <a:r>
              <a:rPr sz="2000" b="1" spc="-170" dirty="0">
                <a:solidFill>
                  <a:srgbClr val="546973"/>
                </a:solidFill>
                <a:latin typeface="Tahoma"/>
                <a:cs typeface="Tahoma"/>
              </a:rPr>
              <a:t>сумма</a:t>
            </a:r>
            <a:endParaRPr sz="2000">
              <a:latin typeface="Tahoma"/>
              <a:cs typeface="Tahoma"/>
            </a:endParaRPr>
          </a:p>
          <a:p>
            <a:pPr marL="333375">
              <a:lnSpc>
                <a:spcPct val="100000"/>
              </a:lnSpc>
              <a:spcBef>
                <a:spcPts val="675"/>
              </a:spcBef>
            </a:pPr>
            <a:r>
              <a:rPr spc="-5" dirty="0"/>
              <a:t>С</a:t>
            </a:r>
            <a:r>
              <a:rPr spc="-30" dirty="0"/>
              <a:t>у</a:t>
            </a:r>
            <a:r>
              <a:rPr spc="-35" dirty="0"/>
              <a:t>мм</a:t>
            </a:r>
            <a:r>
              <a:rPr dirty="0"/>
              <a:t>а</a:t>
            </a:r>
            <a:r>
              <a:rPr spc="15" dirty="0"/>
              <a:t> </a:t>
            </a:r>
            <a:r>
              <a:rPr spc="-5" dirty="0"/>
              <a:t>финанси</a:t>
            </a:r>
            <a:r>
              <a:rPr dirty="0"/>
              <a:t>ро</a:t>
            </a:r>
            <a:r>
              <a:rPr spc="-15" dirty="0"/>
              <a:t>в</a:t>
            </a:r>
            <a:r>
              <a:rPr dirty="0"/>
              <a:t>а</a:t>
            </a:r>
            <a:r>
              <a:rPr spc="-10" dirty="0"/>
              <a:t>ни</a:t>
            </a:r>
            <a:r>
              <a:rPr spc="-5" dirty="0"/>
              <a:t>я </a:t>
            </a:r>
            <a:r>
              <a:rPr spc="315" dirty="0"/>
              <a:t>–</a:t>
            </a:r>
            <a:r>
              <a:rPr spc="20" dirty="0"/>
              <a:t> </a:t>
            </a:r>
            <a:r>
              <a:rPr spc="-5" dirty="0"/>
              <a:t>д</a:t>
            </a:r>
            <a:r>
              <a:rPr dirty="0"/>
              <a:t>о</a:t>
            </a:r>
            <a:r>
              <a:rPr spc="5" dirty="0"/>
              <a:t> </a:t>
            </a:r>
            <a:r>
              <a:rPr sz="2000" b="1" dirty="0">
                <a:latin typeface="Arial"/>
                <a:cs typeface="Arial"/>
              </a:rPr>
              <a:t>15</a:t>
            </a:r>
            <a:r>
              <a:rPr sz="2000" b="1" spc="-220" dirty="0">
                <a:latin typeface="Arial"/>
                <a:cs typeface="Arial"/>
              </a:rPr>
              <a:t> </a:t>
            </a:r>
            <a:r>
              <a:rPr spc="-10" dirty="0"/>
              <a:t>млн</a:t>
            </a:r>
            <a:r>
              <a:rPr spc="10" dirty="0"/>
              <a:t> </a:t>
            </a:r>
            <a:r>
              <a:rPr dirty="0"/>
              <a:t>₽</a:t>
            </a:r>
            <a:endParaRPr sz="2000">
              <a:latin typeface="Arial"/>
              <a:cs typeface="Arial"/>
            </a:endParaRPr>
          </a:p>
          <a:p>
            <a:pPr marL="220345">
              <a:lnSpc>
                <a:spcPct val="100000"/>
              </a:lnSpc>
              <a:spcBef>
                <a:spcPts val="650"/>
              </a:spcBef>
            </a:pPr>
            <a:r>
              <a:rPr sz="2000" b="1" spc="-150" dirty="0">
                <a:solidFill>
                  <a:srgbClr val="546973"/>
                </a:solidFill>
                <a:latin typeface="Tahoma"/>
                <a:cs typeface="Tahoma"/>
              </a:rPr>
              <a:t>срок</a:t>
            </a:r>
            <a:endParaRPr sz="2000">
              <a:latin typeface="Tahoma"/>
              <a:cs typeface="Tahoma"/>
            </a:endParaRPr>
          </a:p>
          <a:p>
            <a:pPr marL="436880">
              <a:lnSpc>
                <a:spcPct val="100000"/>
              </a:lnSpc>
              <a:spcBef>
                <a:spcPts val="1440"/>
              </a:spcBef>
            </a:pPr>
            <a:r>
              <a:rPr spc="-20" dirty="0"/>
              <a:t>Срок</a:t>
            </a:r>
            <a:r>
              <a:rPr spc="15" dirty="0"/>
              <a:t> </a:t>
            </a:r>
            <a:r>
              <a:rPr spc="-5" dirty="0"/>
              <a:t>до</a:t>
            </a:r>
            <a:r>
              <a:rPr spc="5" dirty="0"/>
              <a:t> </a:t>
            </a:r>
            <a:r>
              <a:rPr sz="2000" b="1" dirty="0">
                <a:latin typeface="Arial"/>
                <a:cs typeface="Arial"/>
              </a:rPr>
              <a:t>36</a:t>
            </a:r>
            <a:r>
              <a:rPr sz="2000" b="1" spc="-35" dirty="0">
                <a:latin typeface="Arial"/>
                <a:cs typeface="Arial"/>
              </a:rPr>
              <a:t> </a:t>
            </a:r>
            <a:r>
              <a:rPr spc="-10" dirty="0"/>
              <a:t>месяцев</a:t>
            </a:r>
            <a:endParaRPr sz="2000">
              <a:latin typeface="Arial"/>
              <a:cs typeface="Arial"/>
            </a:endParaRPr>
          </a:p>
          <a:p>
            <a:pPr marL="12700" marR="104139">
              <a:lnSpc>
                <a:spcPct val="100000"/>
              </a:lnSpc>
              <a:spcBef>
                <a:spcPts val="1580"/>
              </a:spcBef>
            </a:pPr>
            <a:r>
              <a:rPr dirty="0"/>
              <a:t>В</a:t>
            </a:r>
            <a:r>
              <a:rPr spc="175" dirty="0"/>
              <a:t> </a:t>
            </a:r>
            <a:r>
              <a:rPr spc="-10" dirty="0"/>
              <a:t>последующем</a:t>
            </a:r>
            <a:r>
              <a:rPr spc="185" dirty="0"/>
              <a:t> </a:t>
            </a:r>
            <a:r>
              <a:rPr spc="-15" dirty="0"/>
              <a:t>производитель</a:t>
            </a:r>
            <a:r>
              <a:rPr spc="170" dirty="0"/>
              <a:t> </a:t>
            </a:r>
            <a:r>
              <a:rPr spc="-10" dirty="0"/>
              <a:t>сдает</a:t>
            </a:r>
            <a:r>
              <a:rPr spc="170" dirty="0"/>
              <a:t> </a:t>
            </a:r>
            <a:r>
              <a:rPr spc="-25" dirty="0"/>
              <a:t>фудтрак</a:t>
            </a:r>
            <a:r>
              <a:rPr spc="204" dirty="0"/>
              <a:t> </a:t>
            </a:r>
            <a:r>
              <a:rPr dirty="0"/>
              <a:t>в </a:t>
            </a:r>
            <a:r>
              <a:rPr spc="-305" dirty="0"/>
              <a:t> </a:t>
            </a:r>
            <a:r>
              <a:rPr spc="-10" dirty="0"/>
              <a:t>субаренду</a:t>
            </a:r>
            <a:r>
              <a:rPr dirty="0"/>
              <a:t> с</a:t>
            </a:r>
            <a:r>
              <a:rPr spc="25" dirty="0"/>
              <a:t> </a:t>
            </a:r>
            <a:r>
              <a:rPr spc="-10" dirty="0"/>
              <a:t>правом</a:t>
            </a:r>
            <a:r>
              <a:rPr spc="-15" dirty="0"/>
              <a:t> </a:t>
            </a:r>
            <a:r>
              <a:rPr spc="-20" dirty="0"/>
              <a:t>выкупа</a:t>
            </a:r>
            <a:r>
              <a:rPr spc="30" dirty="0"/>
              <a:t> </a:t>
            </a:r>
            <a:r>
              <a:rPr spc="-15" dirty="0"/>
              <a:t>субъекту</a:t>
            </a:r>
            <a:r>
              <a:rPr spc="10" dirty="0"/>
              <a:t> </a:t>
            </a:r>
            <a:r>
              <a:rPr spc="-10" dirty="0"/>
              <a:t>МСП</a:t>
            </a: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/>
          </a:p>
          <a:p>
            <a:pPr marL="183515">
              <a:lnSpc>
                <a:spcPct val="100000"/>
              </a:lnSpc>
              <a:spcBef>
                <a:spcPts val="5"/>
              </a:spcBef>
            </a:pPr>
            <a:r>
              <a:rPr sz="1100" b="1" dirty="0">
                <a:latin typeface="Arial"/>
                <a:cs typeface="Arial"/>
              </a:rPr>
              <a:t>Контакты</a:t>
            </a:r>
            <a:r>
              <a:rPr sz="1100" b="1" spc="-40" dirty="0">
                <a:latin typeface="Arial"/>
                <a:cs typeface="Arial"/>
              </a:rPr>
              <a:t> </a:t>
            </a:r>
            <a:r>
              <a:rPr sz="1100" b="1" spc="-5" dirty="0">
                <a:latin typeface="Arial"/>
                <a:cs typeface="Arial"/>
              </a:rPr>
              <a:t>аккредитованного</a:t>
            </a:r>
            <a:r>
              <a:rPr sz="1100" b="1" spc="-30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производителя: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100">
              <a:latin typeface="Arial"/>
              <a:cs typeface="Arial"/>
            </a:endParaRPr>
          </a:p>
          <a:p>
            <a:pPr marL="183515" algn="just">
              <a:lnSpc>
                <a:spcPct val="100000"/>
              </a:lnSpc>
              <a:spcBef>
                <a:spcPts val="5"/>
              </a:spcBef>
            </a:pPr>
            <a:r>
              <a:rPr sz="1100" spc="-15" dirty="0"/>
              <a:t>Группа</a:t>
            </a:r>
            <a:r>
              <a:rPr sz="1100" spc="20" dirty="0"/>
              <a:t> </a:t>
            </a:r>
            <a:r>
              <a:rPr sz="1100" spc="-20" dirty="0"/>
              <a:t>компаний</a:t>
            </a:r>
            <a:r>
              <a:rPr sz="1100" spc="15" dirty="0"/>
              <a:t> </a:t>
            </a:r>
            <a:r>
              <a:rPr sz="1100" spc="-10" dirty="0"/>
              <a:t>«Мобитрак»,</a:t>
            </a:r>
            <a:r>
              <a:rPr sz="1100" spc="15" dirty="0"/>
              <a:t> </a:t>
            </a:r>
            <a:r>
              <a:rPr sz="1100" spc="-5" dirty="0"/>
              <a:t>+7(916)980-33-62</a:t>
            </a:r>
            <a:endParaRPr sz="1100"/>
          </a:p>
        </p:txBody>
      </p:sp>
      <p:sp>
        <p:nvSpPr>
          <p:cNvPr id="24" name="object 24"/>
          <p:cNvSpPr txBox="1">
            <a:spLocks noGrp="1"/>
          </p:cNvSpPr>
          <p:nvPr>
            <p:ph type="title"/>
          </p:nvPr>
        </p:nvSpPr>
        <p:spPr>
          <a:xfrm>
            <a:off x="2743961" y="299973"/>
            <a:ext cx="348043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700" dirty="0">
                <a:solidFill>
                  <a:srgbClr val="394F57"/>
                </a:solidFill>
              </a:rPr>
              <a:t>П</a:t>
            </a:r>
            <a:r>
              <a:rPr sz="2400" spc="-560" dirty="0">
                <a:solidFill>
                  <a:srgbClr val="394F57"/>
                </a:solidFill>
              </a:rPr>
              <a:t>р</a:t>
            </a:r>
            <a:r>
              <a:rPr sz="2400" spc="-415" dirty="0">
                <a:solidFill>
                  <a:srgbClr val="394F57"/>
                </a:solidFill>
              </a:rPr>
              <a:t>ограммы</a:t>
            </a:r>
            <a:r>
              <a:rPr sz="2400" spc="-165" dirty="0">
                <a:solidFill>
                  <a:srgbClr val="394F57"/>
                </a:solidFill>
              </a:rPr>
              <a:t> </a:t>
            </a:r>
            <a:r>
              <a:rPr sz="2400" spc="-340" dirty="0">
                <a:solidFill>
                  <a:srgbClr val="394F57"/>
                </a:solidFill>
              </a:rPr>
              <a:t>льгот</a:t>
            </a:r>
            <a:r>
              <a:rPr sz="2400" spc="-420" dirty="0">
                <a:solidFill>
                  <a:srgbClr val="394F57"/>
                </a:solidFill>
              </a:rPr>
              <a:t>ного</a:t>
            </a:r>
            <a:r>
              <a:rPr sz="2400" spc="-185" dirty="0">
                <a:solidFill>
                  <a:srgbClr val="394F57"/>
                </a:solidFill>
              </a:rPr>
              <a:t> </a:t>
            </a:r>
            <a:r>
              <a:rPr sz="2400" spc="-335" dirty="0">
                <a:solidFill>
                  <a:srgbClr val="394F57"/>
                </a:solidFill>
              </a:rPr>
              <a:t>лизинга</a:t>
            </a:r>
            <a:endParaRPr sz="2400"/>
          </a:p>
        </p:txBody>
      </p:sp>
      <p:sp>
        <p:nvSpPr>
          <p:cNvPr id="25" name="object 25"/>
          <p:cNvSpPr txBox="1"/>
          <p:nvPr/>
        </p:nvSpPr>
        <p:spPr>
          <a:xfrm>
            <a:off x="12003175" y="2687436"/>
            <a:ext cx="152400" cy="365823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050"/>
              </a:lnSpc>
            </a:pP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Информация</a:t>
            </a:r>
            <a:r>
              <a:rPr sz="1000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в</a:t>
            </a:r>
            <a:r>
              <a:rPr sz="1000" spc="10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презентации</a:t>
            </a:r>
            <a:r>
              <a:rPr sz="1000" spc="30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актуальна</a:t>
            </a:r>
            <a:r>
              <a:rPr sz="1000" spc="10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по</a:t>
            </a:r>
            <a:r>
              <a:rPr sz="1000" spc="5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состоянию</a:t>
            </a:r>
            <a:r>
              <a:rPr sz="1000" spc="35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на</a:t>
            </a:r>
            <a:r>
              <a:rPr sz="1000" spc="5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01.03.2024</a:t>
            </a:r>
            <a:endParaRPr sz="1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404110" y="47941"/>
            <a:ext cx="7325995" cy="881380"/>
          </a:xfrm>
          <a:prstGeom prst="rect">
            <a:avLst/>
          </a:prstGeom>
        </p:spPr>
        <p:txBody>
          <a:bodyPr vert="horz" wrap="square" lIns="0" tIns="654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15"/>
              </a:spcBef>
            </a:pPr>
            <a:r>
              <a:rPr spc="-520" dirty="0"/>
              <a:t>ПРОГРАММЫ</a:t>
            </a:r>
            <a:r>
              <a:rPr spc="-190" dirty="0"/>
              <a:t> </a:t>
            </a:r>
            <a:r>
              <a:rPr spc="-495" dirty="0"/>
              <a:t>ГОСУДАРСТВЕННОЙ</a:t>
            </a:r>
            <a:r>
              <a:rPr spc="-190" dirty="0"/>
              <a:t> </a:t>
            </a:r>
            <a:r>
              <a:rPr spc="-515" dirty="0"/>
              <a:t>ПОДДЕРЖКИ</a:t>
            </a:r>
            <a:r>
              <a:rPr spc="-175" dirty="0"/>
              <a:t> </a:t>
            </a:r>
            <a:r>
              <a:rPr spc="-575" dirty="0"/>
              <a:t>МАЛОГО</a:t>
            </a:r>
            <a:r>
              <a:rPr spc="-155" dirty="0"/>
              <a:t> </a:t>
            </a:r>
            <a:r>
              <a:rPr spc="-600" dirty="0"/>
              <a:t>И</a:t>
            </a:r>
            <a:r>
              <a:rPr spc="-150" dirty="0"/>
              <a:t> </a:t>
            </a:r>
            <a:r>
              <a:rPr spc="-455" dirty="0"/>
              <a:t>СРЕДНЕГО</a:t>
            </a:r>
            <a:r>
              <a:rPr spc="-160" dirty="0"/>
              <a:t> </a:t>
            </a:r>
            <a:r>
              <a:rPr spc="-459" dirty="0"/>
              <a:t>БИЗНЕСА</a:t>
            </a:r>
          </a:p>
          <a:p>
            <a:pPr marL="131445">
              <a:lnSpc>
                <a:spcPct val="100000"/>
              </a:lnSpc>
              <a:spcBef>
                <a:spcPts val="565"/>
              </a:spcBef>
            </a:pPr>
            <a:r>
              <a:rPr sz="2800" spc="-615" dirty="0">
                <a:solidFill>
                  <a:srgbClr val="9FD255"/>
                </a:solidFill>
              </a:rPr>
              <a:t>РАБ</a:t>
            </a:r>
            <a:r>
              <a:rPr sz="2800" spc="-760" dirty="0">
                <a:solidFill>
                  <a:srgbClr val="9FD255"/>
                </a:solidFill>
              </a:rPr>
              <a:t>О</a:t>
            </a:r>
            <a:r>
              <a:rPr sz="2800" spc="-690" dirty="0">
                <a:solidFill>
                  <a:srgbClr val="9FD255"/>
                </a:solidFill>
              </a:rPr>
              <a:t>ТАЯ</a:t>
            </a:r>
            <a:r>
              <a:rPr sz="2800" spc="-195" dirty="0">
                <a:solidFill>
                  <a:srgbClr val="9FD255"/>
                </a:solidFill>
              </a:rPr>
              <a:t> </a:t>
            </a:r>
            <a:r>
              <a:rPr sz="2800" spc="-565" dirty="0">
                <a:solidFill>
                  <a:srgbClr val="9FD255"/>
                </a:solidFill>
              </a:rPr>
              <a:t>ВМЕСТЕ,</a:t>
            </a:r>
            <a:r>
              <a:rPr sz="2800" spc="-215" dirty="0">
                <a:solidFill>
                  <a:srgbClr val="9FD255"/>
                </a:solidFill>
              </a:rPr>
              <a:t> </a:t>
            </a:r>
            <a:r>
              <a:rPr sz="2800" spc="-855" dirty="0">
                <a:solidFill>
                  <a:srgbClr val="9FD255"/>
                </a:solidFill>
              </a:rPr>
              <a:t>МЫ</a:t>
            </a:r>
            <a:r>
              <a:rPr sz="2800" spc="-215" dirty="0">
                <a:solidFill>
                  <a:srgbClr val="9FD255"/>
                </a:solidFill>
              </a:rPr>
              <a:t> </a:t>
            </a:r>
            <a:r>
              <a:rPr sz="2800" spc="-710" dirty="0">
                <a:solidFill>
                  <a:srgbClr val="9FD255"/>
                </a:solidFill>
              </a:rPr>
              <a:t>С</a:t>
            </a:r>
            <a:r>
              <a:rPr sz="2800" spc="-1000" dirty="0">
                <a:solidFill>
                  <a:srgbClr val="9FD255"/>
                </a:solidFill>
              </a:rPr>
              <a:t>МОЖ</a:t>
            </a:r>
            <a:r>
              <a:rPr sz="2800" spc="-610" dirty="0">
                <a:solidFill>
                  <a:srgbClr val="9FD255"/>
                </a:solidFill>
              </a:rPr>
              <a:t>Е</a:t>
            </a:r>
            <a:r>
              <a:rPr sz="2800" spc="-1065" dirty="0">
                <a:solidFill>
                  <a:srgbClr val="9FD255"/>
                </a:solidFill>
              </a:rPr>
              <a:t>М</a:t>
            </a:r>
            <a:r>
              <a:rPr sz="2800" spc="-225" dirty="0">
                <a:solidFill>
                  <a:srgbClr val="9FD255"/>
                </a:solidFill>
              </a:rPr>
              <a:t> </a:t>
            </a:r>
            <a:r>
              <a:rPr sz="2800" spc="-575" dirty="0">
                <a:solidFill>
                  <a:srgbClr val="9FD255"/>
                </a:solidFill>
              </a:rPr>
              <a:t>Д</a:t>
            </a:r>
            <a:r>
              <a:rPr sz="2800" spc="-830" dirty="0">
                <a:solidFill>
                  <a:srgbClr val="9FD255"/>
                </a:solidFill>
              </a:rPr>
              <a:t>ОС</a:t>
            </a:r>
            <a:r>
              <a:rPr sz="2800" spc="-725" dirty="0">
                <a:solidFill>
                  <a:srgbClr val="9FD255"/>
                </a:solidFill>
              </a:rPr>
              <a:t>Т</a:t>
            </a:r>
            <a:r>
              <a:rPr sz="2800" spc="-705" dirty="0">
                <a:solidFill>
                  <a:srgbClr val="9FD255"/>
                </a:solidFill>
              </a:rPr>
              <a:t>ИЧЬ</a:t>
            </a:r>
            <a:r>
              <a:rPr sz="2800" spc="-204" dirty="0">
                <a:solidFill>
                  <a:srgbClr val="9FD255"/>
                </a:solidFill>
              </a:rPr>
              <a:t> </a:t>
            </a:r>
            <a:r>
              <a:rPr sz="2800" spc="-675" dirty="0">
                <a:solidFill>
                  <a:srgbClr val="9FD255"/>
                </a:solidFill>
              </a:rPr>
              <a:t>Б</a:t>
            </a:r>
            <a:r>
              <a:rPr sz="2800" spc="-840" dirty="0">
                <a:solidFill>
                  <a:srgbClr val="9FD255"/>
                </a:solidFill>
              </a:rPr>
              <a:t>О</a:t>
            </a:r>
            <a:r>
              <a:rPr sz="2800" spc="-620" dirty="0">
                <a:solidFill>
                  <a:srgbClr val="9FD255"/>
                </a:solidFill>
              </a:rPr>
              <a:t>ЛЬ</a:t>
            </a:r>
            <a:r>
              <a:rPr sz="2800" spc="-1005" dirty="0">
                <a:solidFill>
                  <a:srgbClr val="9FD255"/>
                </a:solidFill>
              </a:rPr>
              <a:t>Ш</a:t>
            </a:r>
            <a:r>
              <a:rPr sz="2800" spc="-509" dirty="0">
                <a:solidFill>
                  <a:srgbClr val="9FD255"/>
                </a:solidFill>
              </a:rPr>
              <a:t>ЕГО!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12003175" y="2687436"/>
            <a:ext cx="152400" cy="365823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050"/>
              </a:lnSpc>
            </a:pP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Информация</a:t>
            </a:r>
            <a:r>
              <a:rPr sz="1000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в</a:t>
            </a:r>
            <a:r>
              <a:rPr sz="1000" spc="10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презентации</a:t>
            </a:r>
            <a:r>
              <a:rPr sz="1000" spc="30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актуальна</a:t>
            </a:r>
            <a:r>
              <a:rPr sz="1000" spc="10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по</a:t>
            </a:r>
            <a:r>
              <a:rPr sz="1000" spc="5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состоянию</a:t>
            </a:r>
            <a:r>
              <a:rPr sz="1000" spc="35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на</a:t>
            </a:r>
            <a:r>
              <a:rPr sz="1000" spc="5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BEBEBE"/>
                </a:solidFill>
                <a:latin typeface="Calibri"/>
                <a:cs typeface="Calibri"/>
              </a:rPr>
              <a:t>01.03.2024</a:t>
            </a:r>
            <a:endParaRPr sz="1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1393</Words>
  <Application>Microsoft Office PowerPoint</Application>
  <PresentationFormat>Произвольный</PresentationFormat>
  <Paragraphs>332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Слайд 1</vt:lpstr>
      <vt:lpstr>Навигатор мер поддержки</vt:lpstr>
      <vt:lpstr>ВЭБ.РФ</vt:lpstr>
      <vt:lpstr>Фонд развития  промышленности</vt:lpstr>
      <vt:lpstr>Корпорация МСП</vt:lpstr>
      <vt:lpstr>Корпорация МСП</vt:lpstr>
      <vt:lpstr>МСП Банк</vt:lpstr>
      <vt:lpstr>Программы льготного лизинга</vt:lpstr>
      <vt:lpstr>ПРОГРАММЫ ГОСУДАРСТВЕННОЙ ПОДДЕРЖКИ МАЛОГО И СРЕДНЕГО БИЗНЕСА РАБОТАЯ ВМЕСТЕ, МЫ СМОЖЕМ ДОСТИЧЬ БОЛЬШЕГО!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 Волгин</dc:creator>
  <cp:lastModifiedBy>yakovleva.olgai</cp:lastModifiedBy>
  <cp:revision>1</cp:revision>
  <dcterms:created xsi:type="dcterms:W3CDTF">2024-04-09T07:59:16Z</dcterms:created>
  <dcterms:modified xsi:type="dcterms:W3CDTF">2024-04-09T08:00:04Z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2024-03-20T00:00:00Z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2024-04-09T00:00:00Z</vt:filetime>
  </property>
</Properties>
</file>