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92F4E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313D47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93262" y="6470903"/>
            <a:ext cx="665337" cy="387092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0805159" y="6452615"/>
            <a:ext cx="274320" cy="204470"/>
          </a:xfrm>
          <a:custGeom>
            <a:avLst/>
            <a:gdLst/>
            <a:ahLst/>
            <a:cxnLst/>
            <a:rect l="l" t="t" r="r" b="b"/>
            <a:pathLst>
              <a:path w="274320" h="204470">
                <a:moveTo>
                  <a:pt x="274320" y="0"/>
                </a:moveTo>
                <a:lnTo>
                  <a:pt x="0" y="0"/>
                </a:lnTo>
                <a:lnTo>
                  <a:pt x="0" y="204216"/>
                </a:lnTo>
                <a:lnTo>
                  <a:pt x="274320" y="204216"/>
                </a:lnTo>
                <a:lnTo>
                  <a:pt x="2743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92F4E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56130" y="1875231"/>
            <a:ext cx="4090035" cy="4638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50" b="0" i="0">
                <a:solidFill>
                  <a:srgbClr val="52575E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6852284"/>
          </a:xfrm>
          <a:custGeom>
            <a:avLst/>
            <a:gdLst/>
            <a:ahLst/>
            <a:cxnLst/>
            <a:rect l="l" t="t" r="r" b="b"/>
            <a:pathLst>
              <a:path w="12192000" h="6852284">
                <a:moveTo>
                  <a:pt x="12192000" y="3546983"/>
                </a:moveTo>
                <a:lnTo>
                  <a:pt x="9838817" y="6851903"/>
                </a:lnTo>
                <a:lnTo>
                  <a:pt x="12192000" y="6851903"/>
                </a:lnTo>
                <a:lnTo>
                  <a:pt x="12192000" y="3546983"/>
                </a:lnTo>
                <a:close/>
              </a:path>
              <a:path w="12192000" h="6852284">
                <a:moveTo>
                  <a:pt x="8079082" y="0"/>
                </a:moveTo>
                <a:lnTo>
                  <a:pt x="0" y="0"/>
                </a:lnTo>
                <a:lnTo>
                  <a:pt x="0" y="6851903"/>
                </a:lnTo>
                <a:lnTo>
                  <a:pt x="3200400" y="6851903"/>
                </a:lnTo>
                <a:lnTo>
                  <a:pt x="8079082" y="0"/>
                </a:lnTo>
                <a:close/>
              </a:path>
            </a:pathLst>
          </a:custGeom>
          <a:solidFill>
            <a:srgbClr val="000000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3354" y="0"/>
            <a:ext cx="8978645" cy="6857996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8334237" y="0"/>
            <a:ext cx="2237105" cy="6858000"/>
          </a:xfrm>
          <a:custGeom>
            <a:avLst/>
            <a:gdLst/>
            <a:ahLst/>
            <a:cxnLst/>
            <a:rect l="l" t="t" r="r" b="b"/>
            <a:pathLst>
              <a:path w="2237104" h="6858000">
                <a:moveTo>
                  <a:pt x="2236480" y="3755136"/>
                </a:moveTo>
                <a:lnTo>
                  <a:pt x="0" y="6857996"/>
                </a:lnTo>
              </a:path>
              <a:path w="2237104" h="6858000">
                <a:moveTo>
                  <a:pt x="1292616" y="0"/>
                </a:moveTo>
                <a:lnTo>
                  <a:pt x="575066" y="99555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9836" y="4224528"/>
            <a:ext cx="5722899" cy="263347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92F4E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5695" y="519760"/>
            <a:ext cx="10160609" cy="788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rgbClr val="092F4E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336160" y="2672725"/>
            <a:ext cx="7437755" cy="2959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313D47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hyperlink" Target="mailto:BagrovaYV@veb.ru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9895" y="1228420"/>
            <a:ext cx="6018530" cy="1569720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 marR="5080">
              <a:lnSpc>
                <a:spcPts val="5760"/>
              </a:lnSpc>
              <a:spcBef>
                <a:spcPts val="819"/>
              </a:spcBef>
            </a:pPr>
            <a:r>
              <a:rPr sz="5300" spc="10" dirty="0">
                <a:solidFill>
                  <a:srgbClr val="E7E6E6"/>
                </a:solidFill>
                <a:latin typeface="Segoe UI"/>
                <a:cs typeface="Segoe UI"/>
              </a:rPr>
              <a:t>Меры </a:t>
            </a:r>
            <a:r>
              <a:rPr sz="5300" spc="5" dirty="0">
                <a:solidFill>
                  <a:srgbClr val="E7E6E6"/>
                </a:solidFill>
                <a:latin typeface="Segoe UI"/>
                <a:cs typeface="Segoe UI"/>
              </a:rPr>
              <a:t>поддержки </a:t>
            </a:r>
            <a:r>
              <a:rPr sz="5300" spc="-1455" dirty="0">
                <a:solidFill>
                  <a:srgbClr val="E7E6E6"/>
                </a:solidFill>
                <a:latin typeface="Segoe UI"/>
                <a:cs typeface="Segoe UI"/>
              </a:rPr>
              <a:t> </a:t>
            </a:r>
            <a:r>
              <a:rPr sz="5300" spc="5" dirty="0">
                <a:solidFill>
                  <a:srgbClr val="E7E6E6"/>
                </a:solidFill>
                <a:latin typeface="Segoe UI"/>
                <a:cs typeface="Segoe UI"/>
              </a:rPr>
              <a:t>моногородов</a:t>
            </a:r>
            <a:endParaRPr sz="5300">
              <a:latin typeface="Segoe UI"/>
              <a:cs typeface="Segoe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1725910" cy="1222375"/>
            <a:chOff x="0" y="0"/>
            <a:chExt cx="11725910" cy="12223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91800" y="335279"/>
              <a:ext cx="1133855" cy="8869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874519" cy="7802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18159" y="3389376"/>
            <a:ext cx="11396980" cy="594360"/>
          </a:xfrm>
          <a:prstGeom prst="rect">
            <a:avLst/>
          </a:prstGeom>
          <a:solidFill>
            <a:srgbClr val="546973"/>
          </a:solidFill>
          <a:ln w="12192">
            <a:solidFill>
              <a:srgbClr val="AEABAB"/>
            </a:solidFill>
          </a:ln>
        </p:spPr>
        <p:txBody>
          <a:bodyPr vert="horz" wrap="square" lIns="0" tIns="161925" rIns="0" bIns="0" rtlCol="0">
            <a:spAutoFit/>
          </a:bodyPr>
          <a:lstStyle/>
          <a:p>
            <a:pPr marL="1039494">
              <a:lnSpc>
                <a:spcPct val="100000"/>
              </a:lnSpc>
              <a:spcBef>
                <a:spcPts val="1275"/>
              </a:spcBef>
            </a:pP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Варианты</a:t>
            </a:r>
            <a:r>
              <a:rPr sz="18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размещения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 производства</a:t>
            </a:r>
            <a:r>
              <a:rPr sz="1800" b="1" spc="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(регистрация</a:t>
            </a:r>
            <a:r>
              <a:rPr sz="18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8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Tahoma"/>
                <a:cs typeface="Tahoma"/>
              </a:rPr>
              <a:t>Российской</a:t>
            </a:r>
            <a:r>
              <a:rPr sz="1800" b="1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Федерации)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5370" y="5342026"/>
            <a:ext cx="1396365" cy="558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7785">
              <a:lnSpc>
                <a:spcPts val="2100"/>
              </a:lnSpc>
              <a:spcBef>
                <a:spcPts val="90"/>
              </a:spcBef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2000" spc="-3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границах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ts val="2100"/>
              </a:lnSpc>
            </a:pP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моногорода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67658" y="5351475"/>
            <a:ext cx="3366770" cy="108521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065" marR="5080" algn="ctr">
              <a:lnSpc>
                <a:spcPct val="75000"/>
              </a:lnSpc>
              <a:spcBef>
                <a:spcPts val="695"/>
              </a:spcBef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на </a:t>
            </a: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прилегающих </a:t>
            </a: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к границам </a:t>
            </a:r>
            <a:r>
              <a:rPr sz="2000" spc="-61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моногорода</a:t>
            </a:r>
            <a:r>
              <a:rPr sz="2000" spc="4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участках</a:t>
            </a:r>
            <a:endParaRPr sz="2000">
              <a:latin typeface="Tahoma"/>
              <a:cs typeface="Tahoma"/>
            </a:endParaRPr>
          </a:p>
          <a:p>
            <a:pPr marL="465455" marR="521334" algn="ctr">
              <a:lnSpc>
                <a:spcPts val="1800"/>
              </a:lnSpc>
              <a:spcBef>
                <a:spcPts val="585"/>
              </a:spcBef>
            </a:pPr>
            <a:r>
              <a:rPr sz="1600" dirty="0">
                <a:solidFill>
                  <a:srgbClr val="546973"/>
                </a:solidFill>
                <a:latin typeface="Tahoma"/>
                <a:cs typeface="Tahoma"/>
              </a:rPr>
              <a:t>(пром-, </a:t>
            </a:r>
            <a:r>
              <a:rPr sz="1600" spc="-5" dirty="0">
                <a:solidFill>
                  <a:srgbClr val="546973"/>
                </a:solidFill>
                <a:latin typeface="Tahoma"/>
                <a:cs typeface="Tahoma"/>
              </a:rPr>
              <a:t>техно-, </a:t>
            </a:r>
            <a:r>
              <a:rPr sz="1600" dirty="0">
                <a:solidFill>
                  <a:srgbClr val="546973"/>
                </a:solidFill>
                <a:latin typeface="Tahoma"/>
                <a:cs typeface="Tahoma"/>
              </a:rPr>
              <a:t>агро- или </a:t>
            </a:r>
            <a:r>
              <a:rPr sz="1600" spc="-484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600" dirty="0">
                <a:solidFill>
                  <a:srgbClr val="546973"/>
                </a:solidFill>
                <a:latin typeface="Tahoma"/>
                <a:cs typeface="Tahoma"/>
              </a:rPr>
              <a:t>индустриальный</a:t>
            </a:r>
            <a:r>
              <a:rPr sz="1600" spc="-8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600" dirty="0">
                <a:solidFill>
                  <a:srgbClr val="546973"/>
                </a:solidFill>
                <a:latin typeface="Tahoma"/>
                <a:cs typeface="Tahoma"/>
              </a:rPr>
              <a:t>парк)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33307" y="5360314"/>
            <a:ext cx="3520440" cy="93726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96850" marR="595630" indent="39370">
              <a:lnSpc>
                <a:spcPct val="75000"/>
              </a:lnSpc>
              <a:spcBef>
                <a:spcPts val="690"/>
              </a:spcBef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часть производства за </a:t>
            </a:r>
            <a:r>
              <a:rPr sz="2000" spc="-61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пределами</a:t>
            </a:r>
            <a:r>
              <a:rPr sz="2000" spc="-5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моногорода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sz="1600" dirty="0">
                <a:solidFill>
                  <a:srgbClr val="546973"/>
                </a:solidFill>
                <a:latin typeface="Tahoma"/>
                <a:cs typeface="Tahoma"/>
              </a:rPr>
              <a:t>(единый</a:t>
            </a:r>
            <a:r>
              <a:rPr sz="1600" spc="-4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546973"/>
                </a:solidFill>
                <a:latin typeface="Tahoma"/>
                <a:cs typeface="Tahoma"/>
              </a:rPr>
              <a:t>производственный</a:t>
            </a:r>
            <a:r>
              <a:rPr sz="1600" spc="-4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546973"/>
                </a:solidFill>
                <a:latin typeface="Tahoma"/>
                <a:cs typeface="Tahoma"/>
              </a:rPr>
              <a:t>процесс)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0026" y="2562301"/>
            <a:ext cx="1567180" cy="558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2100"/>
              </a:lnSpc>
              <a:spcBef>
                <a:spcPts val="95"/>
              </a:spcBef>
            </a:pP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юридическое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ts val="2100"/>
              </a:lnSpc>
            </a:pP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лицо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91183" y="1445997"/>
            <a:ext cx="923543" cy="100459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270630" y="2562301"/>
            <a:ext cx="2113915" cy="558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7310">
              <a:lnSpc>
                <a:spcPts val="2100"/>
              </a:lnSpc>
              <a:spcBef>
                <a:spcPts val="95"/>
              </a:spcBef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индивидуальный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ts val="2100"/>
              </a:lnSpc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предприниматель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62400" y="1408175"/>
            <a:ext cx="728472" cy="100583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363970" y="2576575"/>
            <a:ext cx="1797050" cy="558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100"/>
              </a:lnSpc>
              <a:spcBef>
                <a:spcPts val="90"/>
              </a:spcBef>
            </a:pPr>
            <a:r>
              <a:rPr sz="2000" dirty="0">
                <a:solidFill>
                  <a:srgbClr val="546973"/>
                </a:solidFill>
                <a:latin typeface="Tahoma"/>
                <a:cs typeface="Tahoma"/>
              </a:rPr>
              <a:t>новые</a:t>
            </a:r>
            <a:r>
              <a:rPr sz="2000" spc="-5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рабочие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ts val="2100"/>
              </a:lnSpc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места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33616" y="1450847"/>
            <a:ext cx="853440" cy="100583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9128252" y="2580894"/>
            <a:ext cx="2138045" cy="786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100"/>
              </a:lnSpc>
              <a:spcBef>
                <a:spcPts val="90"/>
              </a:spcBef>
            </a:pPr>
            <a:r>
              <a:rPr sz="2000" spc="-10" dirty="0">
                <a:solidFill>
                  <a:srgbClr val="FF0000"/>
                </a:solidFill>
                <a:latin typeface="Tahoma"/>
                <a:cs typeface="Tahoma"/>
              </a:rPr>
              <a:t>НЕ</a:t>
            </a:r>
            <a:r>
              <a:rPr sz="2000" spc="-25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зависит</a:t>
            </a:r>
            <a:r>
              <a:rPr sz="2000" spc="-3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от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ts val="1800"/>
              </a:lnSpc>
            </a:pPr>
            <a:r>
              <a:rPr sz="2000" spc="-5" dirty="0">
                <a:solidFill>
                  <a:srgbClr val="546973"/>
                </a:solidFill>
                <a:latin typeface="Tahoma"/>
                <a:cs typeface="Tahoma"/>
              </a:rPr>
              <a:t>градообразующих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ts val="2100"/>
              </a:lnSpc>
            </a:pPr>
            <a:r>
              <a:rPr sz="2000" spc="-10" dirty="0">
                <a:solidFill>
                  <a:srgbClr val="546973"/>
                </a:solidFill>
                <a:latin typeface="Tahoma"/>
                <a:cs typeface="Tahoma"/>
              </a:rPr>
              <a:t>организаций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734065" y="1408175"/>
            <a:ext cx="918572" cy="104484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91183" y="4236720"/>
            <a:ext cx="1054735" cy="1054735"/>
            <a:chOff x="1091183" y="4236720"/>
            <a:chExt cx="1054735" cy="1054735"/>
          </a:xfrm>
        </p:grpSpPr>
        <p:sp>
          <p:nvSpPr>
            <p:cNvPr id="19" name="object 19"/>
            <p:cNvSpPr/>
            <p:nvPr/>
          </p:nvSpPr>
          <p:spPr>
            <a:xfrm>
              <a:off x="1114043" y="4259580"/>
              <a:ext cx="1009015" cy="1009015"/>
            </a:xfrm>
            <a:custGeom>
              <a:avLst/>
              <a:gdLst/>
              <a:ahLst/>
              <a:cxnLst/>
              <a:rect l="l" t="t" r="r" b="b"/>
              <a:pathLst>
                <a:path w="1009014" h="1009014">
                  <a:moveTo>
                    <a:pt x="0" y="504444"/>
                  </a:moveTo>
                  <a:lnTo>
                    <a:pt x="2308" y="455856"/>
                  </a:lnTo>
                  <a:lnTo>
                    <a:pt x="9094" y="408576"/>
                  </a:lnTo>
                  <a:lnTo>
                    <a:pt x="20145" y="362816"/>
                  </a:lnTo>
                  <a:lnTo>
                    <a:pt x="35250" y="318786"/>
                  </a:lnTo>
                  <a:lnTo>
                    <a:pt x="54199" y="276698"/>
                  </a:lnTo>
                  <a:lnTo>
                    <a:pt x="76779" y="236763"/>
                  </a:lnTo>
                  <a:lnTo>
                    <a:pt x="102780" y="199193"/>
                  </a:lnTo>
                  <a:lnTo>
                    <a:pt x="131990" y="164198"/>
                  </a:lnTo>
                  <a:lnTo>
                    <a:pt x="164198" y="131990"/>
                  </a:lnTo>
                  <a:lnTo>
                    <a:pt x="199193" y="102780"/>
                  </a:lnTo>
                  <a:lnTo>
                    <a:pt x="236763" y="76779"/>
                  </a:lnTo>
                  <a:lnTo>
                    <a:pt x="276698" y="54199"/>
                  </a:lnTo>
                  <a:lnTo>
                    <a:pt x="318786" y="35250"/>
                  </a:lnTo>
                  <a:lnTo>
                    <a:pt x="362816" y="20145"/>
                  </a:lnTo>
                  <a:lnTo>
                    <a:pt x="408576" y="9094"/>
                  </a:lnTo>
                  <a:lnTo>
                    <a:pt x="455856" y="2308"/>
                  </a:lnTo>
                  <a:lnTo>
                    <a:pt x="504444" y="0"/>
                  </a:lnTo>
                  <a:lnTo>
                    <a:pt x="553031" y="2308"/>
                  </a:lnTo>
                  <a:lnTo>
                    <a:pt x="600311" y="9094"/>
                  </a:lnTo>
                  <a:lnTo>
                    <a:pt x="646071" y="20145"/>
                  </a:lnTo>
                  <a:lnTo>
                    <a:pt x="690101" y="35250"/>
                  </a:lnTo>
                  <a:lnTo>
                    <a:pt x="732189" y="54199"/>
                  </a:lnTo>
                  <a:lnTo>
                    <a:pt x="772124" y="76779"/>
                  </a:lnTo>
                  <a:lnTo>
                    <a:pt x="809694" y="102780"/>
                  </a:lnTo>
                  <a:lnTo>
                    <a:pt x="844689" y="131990"/>
                  </a:lnTo>
                  <a:lnTo>
                    <a:pt x="876897" y="164198"/>
                  </a:lnTo>
                  <a:lnTo>
                    <a:pt x="906107" y="199193"/>
                  </a:lnTo>
                  <a:lnTo>
                    <a:pt x="932108" y="236763"/>
                  </a:lnTo>
                  <a:lnTo>
                    <a:pt x="954688" y="276698"/>
                  </a:lnTo>
                  <a:lnTo>
                    <a:pt x="973637" y="318786"/>
                  </a:lnTo>
                  <a:lnTo>
                    <a:pt x="988742" y="362816"/>
                  </a:lnTo>
                  <a:lnTo>
                    <a:pt x="999793" y="408576"/>
                  </a:lnTo>
                  <a:lnTo>
                    <a:pt x="1006579" y="455856"/>
                  </a:lnTo>
                  <a:lnTo>
                    <a:pt x="1008888" y="504444"/>
                  </a:lnTo>
                  <a:lnTo>
                    <a:pt x="1006579" y="553031"/>
                  </a:lnTo>
                  <a:lnTo>
                    <a:pt x="999793" y="600311"/>
                  </a:lnTo>
                  <a:lnTo>
                    <a:pt x="988742" y="646071"/>
                  </a:lnTo>
                  <a:lnTo>
                    <a:pt x="973637" y="690101"/>
                  </a:lnTo>
                  <a:lnTo>
                    <a:pt x="954688" y="732189"/>
                  </a:lnTo>
                  <a:lnTo>
                    <a:pt x="932108" y="772124"/>
                  </a:lnTo>
                  <a:lnTo>
                    <a:pt x="906107" y="809694"/>
                  </a:lnTo>
                  <a:lnTo>
                    <a:pt x="876897" y="844689"/>
                  </a:lnTo>
                  <a:lnTo>
                    <a:pt x="844689" y="876897"/>
                  </a:lnTo>
                  <a:lnTo>
                    <a:pt x="809694" y="906107"/>
                  </a:lnTo>
                  <a:lnTo>
                    <a:pt x="772124" y="932108"/>
                  </a:lnTo>
                  <a:lnTo>
                    <a:pt x="732189" y="954688"/>
                  </a:lnTo>
                  <a:lnTo>
                    <a:pt x="690101" y="973637"/>
                  </a:lnTo>
                  <a:lnTo>
                    <a:pt x="646071" y="988742"/>
                  </a:lnTo>
                  <a:lnTo>
                    <a:pt x="600311" y="999793"/>
                  </a:lnTo>
                  <a:lnTo>
                    <a:pt x="553031" y="1006579"/>
                  </a:lnTo>
                  <a:lnTo>
                    <a:pt x="504444" y="1008888"/>
                  </a:lnTo>
                  <a:lnTo>
                    <a:pt x="455856" y="1006579"/>
                  </a:lnTo>
                  <a:lnTo>
                    <a:pt x="408576" y="999793"/>
                  </a:lnTo>
                  <a:lnTo>
                    <a:pt x="362816" y="988742"/>
                  </a:lnTo>
                  <a:lnTo>
                    <a:pt x="318786" y="973637"/>
                  </a:lnTo>
                  <a:lnTo>
                    <a:pt x="276698" y="954688"/>
                  </a:lnTo>
                  <a:lnTo>
                    <a:pt x="236763" y="932108"/>
                  </a:lnTo>
                  <a:lnTo>
                    <a:pt x="199193" y="906107"/>
                  </a:lnTo>
                  <a:lnTo>
                    <a:pt x="164198" y="876897"/>
                  </a:lnTo>
                  <a:lnTo>
                    <a:pt x="131990" y="844689"/>
                  </a:lnTo>
                  <a:lnTo>
                    <a:pt x="102780" y="809694"/>
                  </a:lnTo>
                  <a:lnTo>
                    <a:pt x="76779" y="772124"/>
                  </a:lnTo>
                  <a:lnTo>
                    <a:pt x="54199" y="732189"/>
                  </a:lnTo>
                  <a:lnTo>
                    <a:pt x="35250" y="690101"/>
                  </a:lnTo>
                  <a:lnTo>
                    <a:pt x="20145" y="646071"/>
                  </a:lnTo>
                  <a:lnTo>
                    <a:pt x="9094" y="600311"/>
                  </a:lnTo>
                  <a:lnTo>
                    <a:pt x="2308" y="553031"/>
                  </a:lnTo>
                  <a:lnTo>
                    <a:pt x="0" y="504444"/>
                  </a:lnTo>
                  <a:close/>
                </a:path>
              </a:pathLst>
            </a:custGeom>
            <a:ln w="45720">
              <a:solidFill>
                <a:srgbClr val="1FB1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57299" y="4786884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4" h="360045">
                  <a:moveTo>
                    <a:pt x="0" y="179832"/>
                  </a:moveTo>
                  <a:lnTo>
                    <a:pt x="6424" y="132027"/>
                  </a:lnTo>
                  <a:lnTo>
                    <a:pt x="24553" y="89069"/>
                  </a:lnTo>
                  <a:lnTo>
                    <a:pt x="52673" y="52673"/>
                  </a:lnTo>
                  <a:lnTo>
                    <a:pt x="89069" y="24553"/>
                  </a:lnTo>
                  <a:lnTo>
                    <a:pt x="132027" y="6424"/>
                  </a:lnTo>
                  <a:lnTo>
                    <a:pt x="179831" y="0"/>
                  </a:lnTo>
                  <a:lnTo>
                    <a:pt x="227636" y="6424"/>
                  </a:lnTo>
                  <a:lnTo>
                    <a:pt x="270594" y="24553"/>
                  </a:lnTo>
                  <a:lnTo>
                    <a:pt x="306990" y="52673"/>
                  </a:lnTo>
                  <a:lnTo>
                    <a:pt x="335110" y="89069"/>
                  </a:lnTo>
                  <a:lnTo>
                    <a:pt x="353239" y="132027"/>
                  </a:lnTo>
                  <a:lnTo>
                    <a:pt x="359663" y="179832"/>
                  </a:lnTo>
                  <a:lnTo>
                    <a:pt x="353239" y="227636"/>
                  </a:lnTo>
                  <a:lnTo>
                    <a:pt x="335110" y="270594"/>
                  </a:lnTo>
                  <a:lnTo>
                    <a:pt x="306990" y="306990"/>
                  </a:lnTo>
                  <a:lnTo>
                    <a:pt x="270594" y="335110"/>
                  </a:lnTo>
                  <a:lnTo>
                    <a:pt x="227636" y="353239"/>
                  </a:lnTo>
                  <a:lnTo>
                    <a:pt x="179831" y="359664"/>
                  </a:lnTo>
                  <a:lnTo>
                    <a:pt x="132027" y="353239"/>
                  </a:lnTo>
                  <a:lnTo>
                    <a:pt x="89069" y="335110"/>
                  </a:lnTo>
                  <a:lnTo>
                    <a:pt x="52673" y="306990"/>
                  </a:lnTo>
                  <a:lnTo>
                    <a:pt x="24553" y="270594"/>
                  </a:lnTo>
                  <a:lnTo>
                    <a:pt x="6424" y="227636"/>
                  </a:lnTo>
                  <a:lnTo>
                    <a:pt x="0" y="179832"/>
                  </a:lnTo>
                  <a:close/>
                </a:path>
              </a:pathLst>
            </a:custGeom>
            <a:ln w="4572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803647" y="4221479"/>
            <a:ext cx="1408430" cy="1054735"/>
            <a:chOff x="4803647" y="4221479"/>
            <a:chExt cx="1408430" cy="1054735"/>
          </a:xfrm>
        </p:grpSpPr>
        <p:sp>
          <p:nvSpPr>
            <p:cNvPr id="22" name="object 22"/>
            <p:cNvSpPr/>
            <p:nvPr/>
          </p:nvSpPr>
          <p:spPr>
            <a:xfrm>
              <a:off x="5183123" y="4244339"/>
              <a:ext cx="1005840" cy="1009015"/>
            </a:xfrm>
            <a:custGeom>
              <a:avLst/>
              <a:gdLst/>
              <a:ahLst/>
              <a:cxnLst/>
              <a:rect l="l" t="t" r="r" b="b"/>
              <a:pathLst>
                <a:path w="1005839" h="1009014">
                  <a:moveTo>
                    <a:pt x="0" y="504444"/>
                  </a:moveTo>
                  <a:lnTo>
                    <a:pt x="2302" y="455856"/>
                  </a:lnTo>
                  <a:lnTo>
                    <a:pt x="9068" y="408576"/>
                  </a:lnTo>
                  <a:lnTo>
                    <a:pt x="20088" y="362816"/>
                  </a:lnTo>
                  <a:lnTo>
                    <a:pt x="35150" y="318786"/>
                  </a:lnTo>
                  <a:lnTo>
                    <a:pt x="54044" y="276698"/>
                  </a:lnTo>
                  <a:lnTo>
                    <a:pt x="76558" y="236763"/>
                  </a:lnTo>
                  <a:lnTo>
                    <a:pt x="102483" y="199193"/>
                  </a:lnTo>
                  <a:lnTo>
                    <a:pt x="131608" y="164198"/>
                  </a:lnTo>
                  <a:lnTo>
                    <a:pt x="163720" y="131990"/>
                  </a:lnTo>
                  <a:lnTo>
                    <a:pt x="198611" y="102780"/>
                  </a:lnTo>
                  <a:lnTo>
                    <a:pt x="236069" y="76779"/>
                  </a:lnTo>
                  <a:lnTo>
                    <a:pt x="275883" y="54199"/>
                  </a:lnTo>
                  <a:lnTo>
                    <a:pt x="317842" y="35250"/>
                  </a:lnTo>
                  <a:lnTo>
                    <a:pt x="361737" y="20145"/>
                  </a:lnTo>
                  <a:lnTo>
                    <a:pt x="407355" y="9094"/>
                  </a:lnTo>
                  <a:lnTo>
                    <a:pt x="454486" y="2308"/>
                  </a:lnTo>
                  <a:lnTo>
                    <a:pt x="502920" y="0"/>
                  </a:lnTo>
                  <a:lnTo>
                    <a:pt x="551353" y="2308"/>
                  </a:lnTo>
                  <a:lnTo>
                    <a:pt x="598484" y="9094"/>
                  </a:lnTo>
                  <a:lnTo>
                    <a:pt x="644102" y="20145"/>
                  </a:lnTo>
                  <a:lnTo>
                    <a:pt x="687997" y="35250"/>
                  </a:lnTo>
                  <a:lnTo>
                    <a:pt x="729956" y="54199"/>
                  </a:lnTo>
                  <a:lnTo>
                    <a:pt x="769770" y="76779"/>
                  </a:lnTo>
                  <a:lnTo>
                    <a:pt x="807228" y="102780"/>
                  </a:lnTo>
                  <a:lnTo>
                    <a:pt x="842119" y="131990"/>
                  </a:lnTo>
                  <a:lnTo>
                    <a:pt x="874231" y="164198"/>
                  </a:lnTo>
                  <a:lnTo>
                    <a:pt x="903356" y="199193"/>
                  </a:lnTo>
                  <a:lnTo>
                    <a:pt x="929281" y="236763"/>
                  </a:lnTo>
                  <a:lnTo>
                    <a:pt x="951795" y="276698"/>
                  </a:lnTo>
                  <a:lnTo>
                    <a:pt x="970689" y="318786"/>
                  </a:lnTo>
                  <a:lnTo>
                    <a:pt x="985751" y="362816"/>
                  </a:lnTo>
                  <a:lnTo>
                    <a:pt x="996771" y="408576"/>
                  </a:lnTo>
                  <a:lnTo>
                    <a:pt x="1003537" y="455856"/>
                  </a:lnTo>
                  <a:lnTo>
                    <a:pt x="1005839" y="504444"/>
                  </a:lnTo>
                  <a:lnTo>
                    <a:pt x="1003537" y="553031"/>
                  </a:lnTo>
                  <a:lnTo>
                    <a:pt x="996771" y="600311"/>
                  </a:lnTo>
                  <a:lnTo>
                    <a:pt x="985751" y="646071"/>
                  </a:lnTo>
                  <a:lnTo>
                    <a:pt x="970689" y="690101"/>
                  </a:lnTo>
                  <a:lnTo>
                    <a:pt x="951795" y="732189"/>
                  </a:lnTo>
                  <a:lnTo>
                    <a:pt x="929281" y="772124"/>
                  </a:lnTo>
                  <a:lnTo>
                    <a:pt x="903356" y="809694"/>
                  </a:lnTo>
                  <a:lnTo>
                    <a:pt x="874231" y="844689"/>
                  </a:lnTo>
                  <a:lnTo>
                    <a:pt x="842119" y="876897"/>
                  </a:lnTo>
                  <a:lnTo>
                    <a:pt x="807228" y="906107"/>
                  </a:lnTo>
                  <a:lnTo>
                    <a:pt x="769770" y="932108"/>
                  </a:lnTo>
                  <a:lnTo>
                    <a:pt x="729956" y="954688"/>
                  </a:lnTo>
                  <a:lnTo>
                    <a:pt x="687997" y="973637"/>
                  </a:lnTo>
                  <a:lnTo>
                    <a:pt x="644102" y="988742"/>
                  </a:lnTo>
                  <a:lnTo>
                    <a:pt x="598484" y="999793"/>
                  </a:lnTo>
                  <a:lnTo>
                    <a:pt x="551353" y="1006579"/>
                  </a:lnTo>
                  <a:lnTo>
                    <a:pt x="502920" y="1008888"/>
                  </a:lnTo>
                  <a:lnTo>
                    <a:pt x="454486" y="1006579"/>
                  </a:lnTo>
                  <a:lnTo>
                    <a:pt x="407355" y="999793"/>
                  </a:lnTo>
                  <a:lnTo>
                    <a:pt x="361737" y="988742"/>
                  </a:lnTo>
                  <a:lnTo>
                    <a:pt x="317842" y="973637"/>
                  </a:lnTo>
                  <a:lnTo>
                    <a:pt x="275883" y="954688"/>
                  </a:lnTo>
                  <a:lnTo>
                    <a:pt x="236069" y="932108"/>
                  </a:lnTo>
                  <a:lnTo>
                    <a:pt x="198611" y="906107"/>
                  </a:lnTo>
                  <a:lnTo>
                    <a:pt x="163720" y="876897"/>
                  </a:lnTo>
                  <a:lnTo>
                    <a:pt x="131608" y="844689"/>
                  </a:lnTo>
                  <a:lnTo>
                    <a:pt x="102483" y="809694"/>
                  </a:lnTo>
                  <a:lnTo>
                    <a:pt x="76558" y="772124"/>
                  </a:lnTo>
                  <a:lnTo>
                    <a:pt x="54044" y="732189"/>
                  </a:lnTo>
                  <a:lnTo>
                    <a:pt x="35150" y="690101"/>
                  </a:lnTo>
                  <a:lnTo>
                    <a:pt x="20088" y="646071"/>
                  </a:lnTo>
                  <a:lnTo>
                    <a:pt x="9068" y="600311"/>
                  </a:lnTo>
                  <a:lnTo>
                    <a:pt x="2302" y="553031"/>
                  </a:lnTo>
                  <a:lnTo>
                    <a:pt x="0" y="504444"/>
                  </a:lnTo>
                  <a:close/>
                </a:path>
              </a:pathLst>
            </a:custGeom>
            <a:ln w="45720">
              <a:solidFill>
                <a:srgbClr val="1FB1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26507" y="4820411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0" y="179831"/>
                  </a:moveTo>
                  <a:lnTo>
                    <a:pt x="6424" y="132027"/>
                  </a:lnTo>
                  <a:lnTo>
                    <a:pt x="24553" y="89069"/>
                  </a:lnTo>
                  <a:lnTo>
                    <a:pt x="52673" y="52673"/>
                  </a:lnTo>
                  <a:lnTo>
                    <a:pt x="89069" y="24553"/>
                  </a:lnTo>
                  <a:lnTo>
                    <a:pt x="132027" y="6424"/>
                  </a:lnTo>
                  <a:lnTo>
                    <a:pt x="179831" y="0"/>
                  </a:lnTo>
                  <a:lnTo>
                    <a:pt x="227636" y="6424"/>
                  </a:lnTo>
                  <a:lnTo>
                    <a:pt x="270594" y="24553"/>
                  </a:lnTo>
                  <a:lnTo>
                    <a:pt x="306990" y="52673"/>
                  </a:lnTo>
                  <a:lnTo>
                    <a:pt x="335110" y="89069"/>
                  </a:lnTo>
                  <a:lnTo>
                    <a:pt x="353239" y="132027"/>
                  </a:lnTo>
                  <a:lnTo>
                    <a:pt x="359663" y="179831"/>
                  </a:lnTo>
                  <a:lnTo>
                    <a:pt x="353239" y="227636"/>
                  </a:lnTo>
                  <a:lnTo>
                    <a:pt x="335110" y="270594"/>
                  </a:lnTo>
                  <a:lnTo>
                    <a:pt x="306990" y="306990"/>
                  </a:lnTo>
                  <a:lnTo>
                    <a:pt x="270594" y="335110"/>
                  </a:lnTo>
                  <a:lnTo>
                    <a:pt x="227636" y="353239"/>
                  </a:lnTo>
                  <a:lnTo>
                    <a:pt x="179831" y="359663"/>
                  </a:lnTo>
                  <a:lnTo>
                    <a:pt x="132027" y="353239"/>
                  </a:lnTo>
                  <a:lnTo>
                    <a:pt x="89069" y="335110"/>
                  </a:lnTo>
                  <a:lnTo>
                    <a:pt x="52673" y="306990"/>
                  </a:lnTo>
                  <a:lnTo>
                    <a:pt x="24553" y="270594"/>
                  </a:lnTo>
                  <a:lnTo>
                    <a:pt x="6424" y="227636"/>
                  </a:lnTo>
                  <a:lnTo>
                    <a:pt x="0" y="179831"/>
                  </a:lnTo>
                  <a:close/>
                </a:path>
              </a:pathLst>
            </a:custGeom>
            <a:ln w="4572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9168383" y="4221479"/>
            <a:ext cx="1393190" cy="1054735"/>
            <a:chOff x="9168383" y="4221479"/>
            <a:chExt cx="1393190" cy="1054735"/>
          </a:xfrm>
        </p:grpSpPr>
        <p:sp>
          <p:nvSpPr>
            <p:cNvPr id="25" name="object 25"/>
            <p:cNvSpPr/>
            <p:nvPr/>
          </p:nvSpPr>
          <p:spPr>
            <a:xfrm>
              <a:off x="9191243" y="4244339"/>
              <a:ext cx="1009015" cy="1009015"/>
            </a:xfrm>
            <a:custGeom>
              <a:avLst/>
              <a:gdLst/>
              <a:ahLst/>
              <a:cxnLst/>
              <a:rect l="l" t="t" r="r" b="b"/>
              <a:pathLst>
                <a:path w="1009015" h="1009014">
                  <a:moveTo>
                    <a:pt x="0" y="504444"/>
                  </a:moveTo>
                  <a:lnTo>
                    <a:pt x="2308" y="455856"/>
                  </a:lnTo>
                  <a:lnTo>
                    <a:pt x="9094" y="408576"/>
                  </a:lnTo>
                  <a:lnTo>
                    <a:pt x="20145" y="362816"/>
                  </a:lnTo>
                  <a:lnTo>
                    <a:pt x="35250" y="318786"/>
                  </a:lnTo>
                  <a:lnTo>
                    <a:pt x="54199" y="276698"/>
                  </a:lnTo>
                  <a:lnTo>
                    <a:pt x="76779" y="236763"/>
                  </a:lnTo>
                  <a:lnTo>
                    <a:pt x="102780" y="199193"/>
                  </a:lnTo>
                  <a:lnTo>
                    <a:pt x="131990" y="164198"/>
                  </a:lnTo>
                  <a:lnTo>
                    <a:pt x="164198" y="131990"/>
                  </a:lnTo>
                  <a:lnTo>
                    <a:pt x="199193" y="102780"/>
                  </a:lnTo>
                  <a:lnTo>
                    <a:pt x="236763" y="76779"/>
                  </a:lnTo>
                  <a:lnTo>
                    <a:pt x="276698" y="54199"/>
                  </a:lnTo>
                  <a:lnTo>
                    <a:pt x="318786" y="35250"/>
                  </a:lnTo>
                  <a:lnTo>
                    <a:pt x="362816" y="20145"/>
                  </a:lnTo>
                  <a:lnTo>
                    <a:pt x="408576" y="9094"/>
                  </a:lnTo>
                  <a:lnTo>
                    <a:pt x="455856" y="2308"/>
                  </a:lnTo>
                  <a:lnTo>
                    <a:pt x="504444" y="0"/>
                  </a:lnTo>
                  <a:lnTo>
                    <a:pt x="553031" y="2308"/>
                  </a:lnTo>
                  <a:lnTo>
                    <a:pt x="600311" y="9094"/>
                  </a:lnTo>
                  <a:lnTo>
                    <a:pt x="646071" y="20145"/>
                  </a:lnTo>
                  <a:lnTo>
                    <a:pt x="690101" y="35250"/>
                  </a:lnTo>
                  <a:lnTo>
                    <a:pt x="732189" y="54199"/>
                  </a:lnTo>
                  <a:lnTo>
                    <a:pt x="772124" y="76779"/>
                  </a:lnTo>
                  <a:lnTo>
                    <a:pt x="809694" y="102780"/>
                  </a:lnTo>
                  <a:lnTo>
                    <a:pt x="844689" y="131990"/>
                  </a:lnTo>
                  <a:lnTo>
                    <a:pt x="876897" y="164198"/>
                  </a:lnTo>
                  <a:lnTo>
                    <a:pt x="906107" y="199193"/>
                  </a:lnTo>
                  <a:lnTo>
                    <a:pt x="932108" y="236763"/>
                  </a:lnTo>
                  <a:lnTo>
                    <a:pt x="954688" y="276698"/>
                  </a:lnTo>
                  <a:lnTo>
                    <a:pt x="973637" y="318786"/>
                  </a:lnTo>
                  <a:lnTo>
                    <a:pt x="988742" y="362816"/>
                  </a:lnTo>
                  <a:lnTo>
                    <a:pt x="999793" y="408576"/>
                  </a:lnTo>
                  <a:lnTo>
                    <a:pt x="1006579" y="455856"/>
                  </a:lnTo>
                  <a:lnTo>
                    <a:pt x="1008887" y="504444"/>
                  </a:lnTo>
                  <a:lnTo>
                    <a:pt x="1006579" y="553031"/>
                  </a:lnTo>
                  <a:lnTo>
                    <a:pt x="999793" y="600311"/>
                  </a:lnTo>
                  <a:lnTo>
                    <a:pt x="988742" y="646071"/>
                  </a:lnTo>
                  <a:lnTo>
                    <a:pt x="973637" y="690101"/>
                  </a:lnTo>
                  <a:lnTo>
                    <a:pt x="954688" y="732189"/>
                  </a:lnTo>
                  <a:lnTo>
                    <a:pt x="932108" y="772124"/>
                  </a:lnTo>
                  <a:lnTo>
                    <a:pt x="906107" y="809694"/>
                  </a:lnTo>
                  <a:lnTo>
                    <a:pt x="876897" y="844689"/>
                  </a:lnTo>
                  <a:lnTo>
                    <a:pt x="844689" y="876897"/>
                  </a:lnTo>
                  <a:lnTo>
                    <a:pt x="809694" y="906107"/>
                  </a:lnTo>
                  <a:lnTo>
                    <a:pt x="772124" y="932108"/>
                  </a:lnTo>
                  <a:lnTo>
                    <a:pt x="732189" y="954688"/>
                  </a:lnTo>
                  <a:lnTo>
                    <a:pt x="690101" y="973637"/>
                  </a:lnTo>
                  <a:lnTo>
                    <a:pt x="646071" y="988742"/>
                  </a:lnTo>
                  <a:lnTo>
                    <a:pt x="600311" y="999793"/>
                  </a:lnTo>
                  <a:lnTo>
                    <a:pt x="553031" y="1006579"/>
                  </a:lnTo>
                  <a:lnTo>
                    <a:pt x="504444" y="1008888"/>
                  </a:lnTo>
                  <a:lnTo>
                    <a:pt x="455856" y="1006579"/>
                  </a:lnTo>
                  <a:lnTo>
                    <a:pt x="408576" y="999793"/>
                  </a:lnTo>
                  <a:lnTo>
                    <a:pt x="362816" y="988742"/>
                  </a:lnTo>
                  <a:lnTo>
                    <a:pt x="318786" y="973637"/>
                  </a:lnTo>
                  <a:lnTo>
                    <a:pt x="276698" y="954688"/>
                  </a:lnTo>
                  <a:lnTo>
                    <a:pt x="236763" y="932108"/>
                  </a:lnTo>
                  <a:lnTo>
                    <a:pt x="199193" y="906107"/>
                  </a:lnTo>
                  <a:lnTo>
                    <a:pt x="164198" y="876897"/>
                  </a:lnTo>
                  <a:lnTo>
                    <a:pt x="131990" y="844689"/>
                  </a:lnTo>
                  <a:lnTo>
                    <a:pt x="102780" y="809694"/>
                  </a:lnTo>
                  <a:lnTo>
                    <a:pt x="76779" y="772124"/>
                  </a:lnTo>
                  <a:lnTo>
                    <a:pt x="54199" y="732189"/>
                  </a:lnTo>
                  <a:lnTo>
                    <a:pt x="35250" y="690101"/>
                  </a:lnTo>
                  <a:lnTo>
                    <a:pt x="20145" y="646071"/>
                  </a:lnTo>
                  <a:lnTo>
                    <a:pt x="9094" y="600311"/>
                  </a:lnTo>
                  <a:lnTo>
                    <a:pt x="2308" y="553031"/>
                  </a:lnTo>
                  <a:lnTo>
                    <a:pt x="0" y="504444"/>
                  </a:lnTo>
                  <a:close/>
                </a:path>
              </a:pathLst>
            </a:custGeom>
            <a:ln w="45720">
              <a:solidFill>
                <a:srgbClr val="1FB1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809987" y="4716779"/>
              <a:ext cx="728980" cy="512445"/>
            </a:xfrm>
            <a:custGeom>
              <a:avLst/>
              <a:gdLst/>
              <a:ahLst/>
              <a:cxnLst/>
              <a:rect l="l" t="t" r="r" b="b"/>
              <a:pathLst>
                <a:path w="728979" h="512445">
                  <a:moveTo>
                    <a:pt x="368807" y="332232"/>
                  </a:moveTo>
                  <a:lnTo>
                    <a:pt x="375232" y="284427"/>
                  </a:lnTo>
                  <a:lnTo>
                    <a:pt x="393361" y="241469"/>
                  </a:lnTo>
                  <a:lnTo>
                    <a:pt x="421481" y="205073"/>
                  </a:lnTo>
                  <a:lnTo>
                    <a:pt x="457877" y="176953"/>
                  </a:lnTo>
                  <a:lnTo>
                    <a:pt x="500835" y="158824"/>
                  </a:lnTo>
                  <a:lnTo>
                    <a:pt x="548639" y="152400"/>
                  </a:lnTo>
                  <a:lnTo>
                    <a:pt x="596444" y="158824"/>
                  </a:lnTo>
                  <a:lnTo>
                    <a:pt x="639402" y="176953"/>
                  </a:lnTo>
                  <a:lnTo>
                    <a:pt x="675798" y="205073"/>
                  </a:lnTo>
                  <a:lnTo>
                    <a:pt x="703918" y="241469"/>
                  </a:lnTo>
                  <a:lnTo>
                    <a:pt x="722047" y="284427"/>
                  </a:lnTo>
                  <a:lnTo>
                    <a:pt x="728471" y="332232"/>
                  </a:lnTo>
                  <a:lnTo>
                    <a:pt x="722047" y="380036"/>
                  </a:lnTo>
                  <a:lnTo>
                    <a:pt x="703918" y="422994"/>
                  </a:lnTo>
                  <a:lnTo>
                    <a:pt x="675798" y="459390"/>
                  </a:lnTo>
                  <a:lnTo>
                    <a:pt x="639402" y="487510"/>
                  </a:lnTo>
                  <a:lnTo>
                    <a:pt x="596444" y="505639"/>
                  </a:lnTo>
                  <a:lnTo>
                    <a:pt x="548639" y="512064"/>
                  </a:lnTo>
                  <a:lnTo>
                    <a:pt x="500835" y="505639"/>
                  </a:lnTo>
                  <a:lnTo>
                    <a:pt x="457877" y="487510"/>
                  </a:lnTo>
                  <a:lnTo>
                    <a:pt x="421481" y="459390"/>
                  </a:lnTo>
                  <a:lnTo>
                    <a:pt x="393361" y="422994"/>
                  </a:lnTo>
                  <a:lnTo>
                    <a:pt x="375232" y="380036"/>
                  </a:lnTo>
                  <a:lnTo>
                    <a:pt x="368807" y="332232"/>
                  </a:lnTo>
                  <a:close/>
                </a:path>
                <a:path w="728979" h="512445">
                  <a:moveTo>
                    <a:pt x="0" y="179832"/>
                  </a:moveTo>
                  <a:lnTo>
                    <a:pt x="6424" y="132027"/>
                  </a:lnTo>
                  <a:lnTo>
                    <a:pt x="24553" y="89069"/>
                  </a:lnTo>
                  <a:lnTo>
                    <a:pt x="52673" y="52673"/>
                  </a:lnTo>
                  <a:lnTo>
                    <a:pt x="89069" y="24553"/>
                  </a:lnTo>
                  <a:lnTo>
                    <a:pt x="132027" y="6424"/>
                  </a:lnTo>
                  <a:lnTo>
                    <a:pt x="179831" y="0"/>
                  </a:lnTo>
                  <a:lnTo>
                    <a:pt x="227636" y="6424"/>
                  </a:lnTo>
                  <a:lnTo>
                    <a:pt x="270594" y="24553"/>
                  </a:lnTo>
                  <a:lnTo>
                    <a:pt x="306990" y="52673"/>
                  </a:lnTo>
                  <a:lnTo>
                    <a:pt x="335110" y="89069"/>
                  </a:lnTo>
                  <a:lnTo>
                    <a:pt x="353239" y="132027"/>
                  </a:lnTo>
                  <a:lnTo>
                    <a:pt x="359663" y="179832"/>
                  </a:lnTo>
                  <a:lnTo>
                    <a:pt x="353239" y="227636"/>
                  </a:lnTo>
                  <a:lnTo>
                    <a:pt x="335110" y="270594"/>
                  </a:lnTo>
                  <a:lnTo>
                    <a:pt x="306990" y="306990"/>
                  </a:lnTo>
                  <a:lnTo>
                    <a:pt x="270594" y="335110"/>
                  </a:lnTo>
                  <a:lnTo>
                    <a:pt x="227636" y="353239"/>
                  </a:lnTo>
                  <a:lnTo>
                    <a:pt x="179831" y="359664"/>
                  </a:lnTo>
                  <a:lnTo>
                    <a:pt x="132027" y="353239"/>
                  </a:lnTo>
                  <a:lnTo>
                    <a:pt x="89069" y="335110"/>
                  </a:lnTo>
                  <a:lnTo>
                    <a:pt x="52673" y="306990"/>
                  </a:lnTo>
                  <a:lnTo>
                    <a:pt x="24553" y="270594"/>
                  </a:lnTo>
                  <a:lnTo>
                    <a:pt x="6424" y="227636"/>
                  </a:lnTo>
                  <a:lnTo>
                    <a:pt x="0" y="179832"/>
                  </a:lnTo>
                  <a:close/>
                </a:path>
              </a:pathLst>
            </a:custGeom>
            <a:ln w="4572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1086408" y="560654"/>
            <a:ext cx="8376284" cy="431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50" dirty="0"/>
              <a:t>С</a:t>
            </a:r>
            <a:r>
              <a:rPr spc="-160" dirty="0"/>
              <a:t>П</a:t>
            </a:r>
            <a:r>
              <a:rPr spc="-30" dirty="0"/>
              <a:t>Е</a:t>
            </a:r>
            <a:r>
              <a:rPr spc="-165" dirty="0"/>
              <a:t>ЦИ</a:t>
            </a:r>
            <a:r>
              <a:rPr spc="-180" dirty="0"/>
              <a:t>АЛЬ</a:t>
            </a:r>
            <a:r>
              <a:rPr spc="-204" dirty="0"/>
              <a:t>Н</a:t>
            </a:r>
            <a:r>
              <a:rPr spc="-140" dirty="0"/>
              <a:t>ЫЕ</a:t>
            </a:r>
            <a:r>
              <a:rPr spc="-204" dirty="0"/>
              <a:t> </a:t>
            </a:r>
            <a:r>
              <a:rPr spc="-145" dirty="0"/>
              <a:t>Т</a:t>
            </a:r>
            <a:r>
              <a:rPr spc="-50" dirty="0"/>
              <a:t>Р</a:t>
            </a:r>
            <a:r>
              <a:rPr spc="-40" dirty="0"/>
              <a:t>Е</a:t>
            </a:r>
            <a:r>
              <a:rPr spc="-145" dirty="0"/>
              <a:t>БО</a:t>
            </a:r>
            <a:r>
              <a:rPr spc="-170" dirty="0"/>
              <a:t>В</a:t>
            </a:r>
            <a:r>
              <a:rPr spc="-165" dirty="0"/>
              <a:t>АН</a:t>
            </a:r>
            <a:r>
              <a:rPr spc="-195" dirty="0"/>
              <a:t>И</a:t>
            </a:r>
            <a:r>
              <a:rPr spc="-155" dirty="0"/>
              <a:t>Я</a:t>
            </a:r>
            <a:r>
              <a:rPr spc="-200" dirty="0"/>
              <a:t> </a:t>
            </a:r>
            <a:r>
              <a:rPr spc="-170" dirty="0"/>
              <a:t>Д</a:t>
            </a:r>
            <a:r>
              <a:rPr spc="-240" dirty="0"/>
              <a:t>Л</a:t>
            </a:r>
            <a:r>
              <a:rPr spc="-155" dirty="0"/>
              <a:t>Я</a:t>
            </a:r>
            <a:r>
              <a:rPr spc="-200" dirty="0"/>
              <a:t> </a:t>
            </a:r>
            <a:r>
              <a:rPr spc="-160" dirty="0"/>
              <a:t>П</a:t>
            </a:r>
            <a:r>
              <a:rPr spc="-45" dirty="0"/>
              <a:t>Р</a:t>
            </a:r>
            <a:r>
              <a:rPr spc="-190" dirty="0"/>
              <a:t>ОЕК</a:t>
            </a:r>
            <a:r>
              <a:rPr spc="-185" dirty="0"/>
              <a:t>Т</a:t>
            </a:r>
            <a:r>
              <a:rPr spc="-175" dirty="0"/>
              <a:t>ОВ</a:t>
            </a:r>
            <a:r>
              <a:rPr spc="-215" dirty="0"/>
              <a:t> </a:t>
            </a:r>
            <a:r>
              <a:rPr spc="-170" dirty="0"/>
              <a:t>М</a:t>
            </a:r>
            <a:r>
              <a:rPr spc="-295" dirty="0"/>
              <a:t>О</a:t>
            </a:r>
            <a:r>
              <a:rPr spc="-240" dirty="0"/>
              <a:t>НО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1291443" y="6462776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353568" y="1758695"/>
            <a:ext cx="3837940" cy="4124325"/>
            <a:chOff x="353568" y="1758695"/>
            <a:chExt cx="3837940" cy="4124325"/>
          </a:xfrm>
        </p:grpSpPr>
        <p:sp>
          <p:nvSpPr>
            <p:cNvPr id="7" name="object 7"/>
            <p:cNvSpPr/>
            <p:nvPr/>
          </p:nvSpPr>
          <p:spPr>
            <a:xfrm>
              <a:off x="362712" y="1767839"/>
              <a:ext cx="3819525" cy="4105910"/>
            </a:xfrm>
            <a:custGeom>
              <a:avLst/>
              <a:gdLst/>
              <a:ahLst/>
              <a:cxnLst/>
              <a:rect l="l" t="t" r="r" b="b"/>
              <a:pathLst>
                <a:path w="3819525" h="4105910">
                  <a:moveTo>
                    <a:pt x="3819144" y="0"/>
                  </a:moveTo>
                  <a:lnTo>
                    <a:pt x="0" y="0"/>
                  </a:lnTo>
                  <a:lnTo>
                    <a:pt x="0" y="4105655"/>
                  </a:lnTo>
                  <a:lnTo>
                    <a:pt x="3819144" y="4105655"/>
                  </a:lnTo>
                  <a:lnTo>
                    <a:pt x="3819144" y="0"/>
                  </a:lnTo>
                  <a:close/>
                </a:path>
              </a:pathLst>
            </a:custGeom>
            <a:solidFill>
              <a:srgbClr val="FAE4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2712" y="1767839"/>
              <a:ext cx="3819525" cy="4105910"/>
            </a:xfrm>
            <a:custGeom>
              <a:avLst/>
              <a:gdLst/>
              <a:ahLst/>
              <a:cxnLst/>
              <a:rect l="l" t="t" r="r" b="b"/>
              <a:pathLst>
                <a:path w="3819525" h="4105910">
                  <a:moveTo>
                    <a:pt x="0" y="4105655"/>
                  </a:moveTo>
                  <a:lnTo>
                    <a:pt x="3819144" y="4105655"/>
                  </a:lnTo>
                  <a:lnTo>
                    <a:pt x="3819144" y="0"/>
                  </a:lnTo>
                  <a:lnTo>
                    <a:pt x="0" y="0"/>
                  </a:lnTo>
                  <a:lnTo>
                    <a:pt x="0" y="4105655"/>
                  </a:lnTo>
                  <a:close/>
                </a:path>
              </a:pathLst>
            </a:custGeom>
            <a:ln w="18288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4209288" y="2825495"/>
            <a:ext cx="1908175" cy="902335"/>
            <a:chOff x="4209288" y="2825495"/>
            <a:chExt cx="1908175" cy="902335"/>
          </a:xfrm>
        </p:grpSpPr>
        <p:sp>
          <p:nvSpPr>
            <p:cNvPr id="10" name="object 10"/>
            <p:cNvSpPr/>
            <p:nvPr/>
          </p:nvSpPr>
          <p:spPr>
            <a:xfrm>
              <a:off x="5903976" y="2825495"/>
              <a:ext cx="213360" cy="902335"/>
            </a:xfrm>
            <a:custGeom>
              <a:avLst/>
              <a:gdLst/>
              <a:ahLst/>
              <a:cxnLst/>
              <a:rect l="l" t="t" r="r" b="b"/>
              <a:pathLst>
                <a:path w="213360" h="902335">
                  <a:moveTo>
                    <a:pt x="0" y="0"/>
                  </a:moveTo>
                  <a:lnTo>
                    <a:pt x="0" y="721740"/>
                  </a:lnTo>
                  <a:lnTo>
                    <a:pt x="213360" y="902207"/>
                  </a:lnTo>
                  <a:lnTo>
                    <a:pt x="213360" y="1804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95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209288" y="2993135"/>
              <a:ext cx="1908175" cy="722630"/>
            </a:xfrm>
            <a:custGeom>
              <a:avLst/>
              <a:gdLst/>
              <a:ahLst/>
              <a:cxnLst/>
              <a:rect l="l" t="t" r="r" b="b"/>
              <a:pathLst>
                <a:path w="1908175" h="722629">
                  <a:moveTo>
                    <a:pt x="1908048" y="0"/>
                  </a:moveTo>
                  <a:lnTo>
                    <a:pt x="0" y="0"/>
                  </a:lnTo>
                  <a:lnTo>
                    <a:pt x="0" y="722376"/>
                  </a:lnTo>
                  <a:lnTo>
                    <a:pt x="1908048" y="722376"/>
                  </a:lnTo>
                  <a:lnTo>
                    <a:pt x="1908048" y="0"/>
                  </a:lnTo>
                  <a:close/>
                </a:path>
              </a:pathLst>
            </a:custGeom>
            <a:solidFill>
              <a:srgbClr val="1F77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445000" y="3233674"/>
            <a:ext cx="144018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b="1" spc="-90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b="1" spc="-130" dirty="0">
                <a:solidFill>
                  <a:srgbClr val="FFFFFF"/>
                </a:solidFill>
                <a:latin typeface="Tahoma"/>
                <a:cs typeface="Tahoma"/>
              </a:rPr>
              <a:t>ка</a:t>
            </a:r>
            <a:r>
              <a:rPr sz="14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10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b="1" spc="-30" dirty="0">
                <a:solidFill>
                  <a:srgbClr val="FFFFFF"/>
                </a:solidFill>
                <a:latin typeface="Tahoma"/>
                <a:cs typeface="Tahoma"/>
              </a:rPr>
              <a:t>ЭБ</a:t>
            </a:r>
            <a:r>
              <a:rPr sz="1400" b="1" spc="-60" dirty="0">
                <a:solidFill>
                  <a:srgbClr val="FFFFFF"/>
                </a:solidFill>
                <a:latin typeface="Tahoma"/>
                <a:cs typeface="Tahoma"/>
              </a:rPr>
              <a:t>.</a:t>
            </a:r>
            <a:r>
              <a:rPr sz="1400" b="1" spc="-4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072639" y="2816351"/>
            <a:ext cx="2136775" cy="1582420"/>
            <a:chOff x="2072639" y="2816351"/>
            <a:chExt cx="2136775" cy="1582420"/>
          </a:xfrm>
        </p:grpSpPr>
        <p:sp>
          <p:nvSpPr>
            <p:cNvPr id="14" name="object 14"/>
            <p:cNvSpPr/>
            <p:nvPr/>
          </p:nvSpPr>
          <p:spPr>
            <a:xfrm>
              <a:off x="3998975" y="2816351"/>
              <a:ext cx="210820" cy="905510"/>
            </a:xfrm>
            <a:custGeom>
              <a:avLst/>
              <a:gdLst/>
              <a:ahLst/>
              <a:cxnLst/>
              <a:rect l="l" t="t" r="r" b="b"/>
              <a:pathLst>
                <a:path w="210820" h="905510">
                  <a:moveTo>
                    <a:pt x="0" y="0"/>
                  </a:moveTo>
                  <a:lnTo>
                    <a:pt x="0" y="724153"/>
                  </a:lnTo>
                  <a:lnTo>
                    <a:pt x="210312" y="905256"/>
                  </a:lnTo>
                  <a:lnTo>
                    <a:pt x="210312" y="181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7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072640" y="3529596"/>
              <a:ext cx="2121535" cy="868680"/>
            </a:xfrm>
            <a:custGeom>
              <a:avLst/>
              <a:gdLst/>
              <a:ahLst/>
              <a:cxnLst/>
              <a:rect l="l" t="t" r="r" b="b"/>
              <a:pathLst>
                <a:path w="2121535" h="868679">
                  <a:moveTo>
                    <a:pt x="2121408" y="131686"/>
                  </a:moveTo>
                  <a:lnTo>
                    <a:pt x="1926336" y="0"/>
                  </a:lnTo>
                  <a:lnTo>
                    <a:pt x="1926336" y="149339"/>
                  </a:lnTo>
                  <a:lnTo>
                    <a:pt x="213360" y="149339"/>
                  </a:lnTo>
                  <a:lnTo>
                    <a:pt x="213360" y="146291"/>
                  </a:lnTo>
                  <a:lnTo>
                    <a:pt x="0" y="18275"/>
                  </a:lnTo>
                  <a:lnTo>
                    <a:pt x="0" y="530339"/>
                  </a:lnTo>
                  <a:lnTo>
                    <a:pt x="213360" y="658355"/>
                  </a:lnTo>
                  <a:lnTo>
                    <a:pt x="213360" y="868667"/>
                  </a:lnTo>
                  <a:lnTo>
                    <a:pt x="2121408" y="868667"/>
                  </a:lnTo>
                  <a:lnTo>
                    <a:pt x="2121408" y="658355"/>
                  </a:lnTo>
                  <a:lnTo>
                    <a:pt x="2121408" y="149339"/>
                  </a:lnTo>
                  <a:lnTo>
                    <a:pt x="2121408" y="131686"/>
                  </a:lnTo>
                  <a:close/>
                </a:path>
              </a:pathLst>
            </a:custGeom>
            <a:solidFill>
              <a:srgbClr val="5E6E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286000" y="3678935"/>
            <a:ext cx="1908175" cy="719455"/>
          </a:xfrm>
          <a:prstGeom prst="rect">
            <a:avLst/>
          </a:prstGeom>
        </p:spPr>
        <p:txBody>
          <a:bodyPr vert="horz" wrap="square" lIns="0" tIns="144145" rIns="0" bIns="0" rtlCol="0">
            <a:spAutoFit/>
          </a:bodyPr>
          <a:lstStyle/>
          <a:p>
            <a:pPr marL="414655">
              <a:lnSpc>
                <a:spcPct val="100000"/>
              </a:lnSpc>
              <a:spcBef>
                <a:spcPts val="1135"/>
              </a:spcBef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180" dirty="0">
                <a:solidFill>
                  <a:srgbClr val="FFFFFF"/>
                </a:solidFill>
                <a:latin typeface="Tahoma"/>
                <a:cs typeface="Tahoma"/>
              </a:rPr>
              <a:t>щ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0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endParaRPr sz="1400">
              <a:latin typeface="Tahoma"/>
              <a:cs typeface="Tahoma"/>
            </a:endParaRPr>
          </a:p>
          <a:p>
            <a:pPr marL="454659">
              <a:lnSpc>
                <a:spcPct val="100000"/>
              </a:lnSpc>
            </a:pPr>
            <a:r>
              <a:rPr sz="1400" b="1" spc="-110" dirty="0">
                <a:solidFill>
                  <a:srgbClr val="FFFFFF"/>
                </a:solidFill>
                <a:latin typeface="Tahoma"/>
                <a:cs typeface="Tahoma"/>
              </a:rPr>
              <a:t>банк-гарант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77952" y="1542288"/>
            <a:ext cx="9223375" cy="3355975"/>
            <a:chOff x="377952" y="1542288"/>
            <a:chExt cx="9223375" cy="3355975"/>
          </a:xfrm>
        </p:grpSpPr>
        <p:sp>
          <p:nvSpPr>
            <p:cNvPr id="18" name="object 18"/>
            <p:cNvSpPr/>
            <p:nvPr/>
          </p:nvSpPr>
          <p:spPr>
            <a:xfrm>
              <a:off x="377952" y="4047743"/>
              <a:ext cx="1908175" cy="850900"/>
            </a:xfrm>
            <a:custGeom>
              <a:avLst/>
              <a:gdLst/>
              <a:ahLst/>
              <a:cxnLst/>
              <a:rect l="l" t="t" r="r" b="b"/>
              <a:pathLst>
                <a:path w="1908175" h="850900">
                  <a:moveTo>
                    <a:pt x="1908048" y="128016"/>
                  </a:moveTo>
                  <a:lnTo>
                    <a:pt x="1694688" y="0"/>
                  </a:lnTo>
                  <a:lnTo>
                    <a:pt x="1694688" y="131076"/>
                  </a:lnTo>
                  <a:lnTo>
                    <a:pt x="0" y="131076"/>
                  </a:lnTo>
                  <a:lnTo>
                    <a:pt x="0" y="850392"/>
                  </a:lnTo>
                  <a:lnTo>
                    <a:pt x="1908048" y="850392"/>
                  </a:lnTo>
                  <a:lnTo>
                    <a:pt x="1908048" y="640080"/>
                  </a:lnTo>
                  <a:lnTo>
                    <a:pt x="1908048" y="131076"/>
                  </a:lnTo>
                  <a:lnTo>
                    <a:pt x="1908048" y="128016"/>
                  </a:lnTo>
                  <a:close/>
                </a:path>
              </a:pathLst>
            </a:custGeom>
            <a:solidFill>
              <a:srgbClr val="2E44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781544" y="1542287"/>
              <a:ext cx="1819910" cy="896619"/>
            </a:xfrm>
            <a:custGeom>
              <a:avLst/>
              <a:gdLst/>
              <a:ahLst/>
              <a:cxnLst/>
              <a:rect l="l" t="t" r="r" b="b"/>
              <a:pathLst>
                <a:path w="1819909" h="896619">
                  <a:moveTo>
                    <a:pt x="1819656" y="536448"/>
                  </a:moveTo>
                  <a:lnTo>
                    <a:pt x="1459992" y="176784"/>
                  </a:lnTo>
                  <a:lnTo>
                    <a:pt x="201168" y="176784"/>
                  </a:lnTo>
                  <a:lnTo>
                    <a:pt x="201168" y="167640"/>
                  </a:lnTo>
                  <a:lnTo>
                    <a:pt x="0" y="0"/>
                  </a:lnTo>
                  <a:lnTo>
                    <a:pt x="0" y="670560"/>
                  </a:lnTo>
                  <a:lnTo>
                    <a:pt x="167640" y="810260"/>
                  </a:lnTo>
                  <a:lnTo>
                    <a:pt x="167640" y="896112"/>
                  </a:lnTo>
                  <a:lnTo>
                    <a:pt x="1459992" y="896112"/>
                  </a:lnTo>
                  <a:lnTo>
                    <a:pt x="1819656" y="536448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71856" y="4205096"/>
            <a:ext cx="191452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31775" marR="222885" algn="ctr">
              <a:lnSpc>
                <a:spcPct val="100000"/>
              </a:lnSpc>
              <a:spcBef>
                <a:spcPts val="90"/>
              </a:spcBef>
            </a:pP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Пр</a:t>
            </a:r>
            <a:r>
              <a:rPr sz="14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b="1" spc="-10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13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55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ь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b="1" spc="-65" dirty="0">
                <a:solidFill>
                  <a:srgbClr val="FFFFFF"/>
                </a:solidFill>
                <a:latin typeface="Tahoma"/>
                <a:cs typeface="Tahoma"/>
              </a:rPr>
              <a:t>е  </a:t>
            </a:r>
            <a:r>
              <a:rPr sz="1400" b="1" spc="-10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10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160" dirty="0">
                <a:solidFill>
                  <a:srgbClr val="FFFFFF"/>
                </a:solidFill>
                <a:latin typeface="Tahoma"/>
                <a:cs typeface="Tahoma"/>
              </a:rPr>
              <a:t>щ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70" dirty="0">
                <a:solidFill>
                  <a:srgbClr val="FFFFFF"/>
                </a:solidFill>
                <a:latin typeface="Tahoma"/>
                <a:cs typeface="Tahoma"/>
              </a:rPr>
              <a:t>в  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ВЭБ.РФ</a:t>
            </a:r>
            <a:endParaRPr sz="1400">
              <a:latin typeface="Tahoma"/>
              <a:cs typeface="Tahom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0119" y="1558416"/>
            <a:ext cx="6394704" cy="2327783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180490" y="3202635"/>
            <a:ext cx="2787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4000" b="1" spc="-455" dirty="0">
                <a:solidFill>
                  <a:srgbClr val="2E4450"/>
                </a:solidFill>
                <a:latin typeface="Tahoma"/>
                <a:cs typeface="Tahoma"/>
              </a:rPr>
              <a:t>1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65652" y="2717418"/>
            <a:ext cx="27876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4000" b="1" spc="-455" dirty="0">
                <a:solidFill>
                  <a:srgbClr val="546973"/>
                </a:solidFill>
                <a:latin typeface="Tahoma"/>
                <a:cs typeface="Tahoma"/>
              </a:rPr>
              <a:t>2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995417" y="2190444"/>
            <a:ext cx="2914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-455" dirty="0">
                <a:solidFill>
                  <a:srgbClr val="1F7786"/>
                </a:solidFill>
                <a:latin typeface="Tahoma"/>
                <a:cs typeface="Tahoma"/>
              </a:rPr>
              <a:t>3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856856" y="1658238"/>
            <a:ext cx="29146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000" b="1" spc="-455" dirty="0">
                <a:solidFill>
                  <a:srgbClr val="7595A7"/>
                </a:solidFill>
                <a:latin typeface="Tahoma"/>
                <a:cs typeface="Tahoma"/>
              </a:rPr>
              <a:t>4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3483" y="1785569"/>
            <a:ext cx="3096260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spc="-114" dirty="0">
                <a:solidFill>
                  <a:srgbClr val="2E454F"/>
                </a:solidFill>
                <a:latin typeface="Tahoma"/>
                <a:cs typeface="Tahoma"/>
              </a:rPr>
              <a:t>Д</a:t>
            </a:r>
            <a:r>
              <a:rPr sz="1800" b="1" spc="-175" dirty="0">
                <a:solidFill>
                  <a:srgbClr val="2E454F"/>
                </a:solidFill>
                <a:latin typeface="Tahoma"/>
                <a:cs typeface="Tahoma"/>
              </a:rPr>
              <a:t>л</a:t>
            </a:r>
            <a:r>
              <a:rPr sz="1800" b="1" spc="-150" dirty="0">
                <a:solidFill>
                  <a:srgbClr val="2E454F"/>
                </a:solidFill>
                <a:latin typeface="Tahoma"/>
                <a:cs typeface="Tahoma"/>
              </a:rPr>
              <a:t>я</a:t>
            </a:r>
            <a:r>
              <a:rPr sz="1800" b="1" spc="-105" dirty="0">
                <a:solidFill>
                  <a:srgbClr val="2E454F"/>
                </a:solidFill>
                <a:latin typeface="Tahoma"/>
                <a:cs typeface="Tahoma"/>
              </a:rPr>
              <a:t> </a:t>
            </a:r>
            <a:r>
              <a:rPr sz="1800" b="1" spc="-180" dirty="0">
                <a:solidFill>
                  <a:srgbClr val="2E454F"/>
                </a:solidFill>
                <a:latin typeface="Tahoma"/>
                <a:cs typeface="Tahoma"/>
              </a:rPr>
              <a:t>к</a:t>
            </a:r>
            <a:r>
              <a:rPr sz="1800" b="1" spc="-135" dirty="0">
                <a:solidFill>
                  <a:srgbClr val="2E454F"/>
                </a:solidFill>
                <a:latin typeface="Tahoma"/>
                <a:cs typeface="Tahoma"/>
              </a:rPr>
              <a:t>ре</a:t>
            </a:r>
            <a:r>
              <a:rPr sz="1800" b="1" spc="-140" dirty="0">
                <a:solidFill>
                  <a:srgbClr val="2E454F"/>
                </a:solidFill>
                <a:latin typeface="Tahoma"/>
                <a:cs typeface="Tahoma"/>
              </a:rPr>
              <a:t>д</a:t>
            </a:r>
            <a:r>
              <a:rPr sz="1800" b="1" spc="-145" dirty="0">
                <a:solidFill>
                  <a:srgbClr val="2E454F"/>
                </a:solidFill>
                <a:latin typeface="Tahoma"/>
                <a:cs typeface="Tahoma"/>
              </a:rPr>
              <a:t>и</a:t>
            </a:r>
            <a:r>
              <a:rPr sz="1800" b="1" spc="-175" dirty="0">
                <a:solidFill>
                  <a:srgbClr val="2E454F"/>
                </a:solidFill>
                <a:latin typeface="Tahoma"/>
                <a:cs typeface="Tahoma"/>
              </a:rPr>
              <a:t>т</a:t>
            </a:r>
            <a:r>
              <a:rPr sz="1800" b="1" spc="-140" dirty="0">
                <a:solidFill>
                  <a:srgbClr val="2E454F"/>
                </a:solidFill>
                <a:latin typeface="Tahoma"/>
                <a:cs typeface="Tahoma"/>
              </a:rPr>
              <a:t>ов</a:t>
            </a:r>
            <a:r>
              <a:rPr sz="1800" b="1" spc="-145" dirty="0">
                <a:solidFill>
                  <a:srgbClr val="2E454F"/>
                </a:solidFill>
                <a:latin typeface="Tahoma"/>
                <a:cs typeface="Tahoma"/>
              </a:rPr>
              <a:t> </a:t>
            </a:r>
            <a:r>
              <a:rPr sz="1800" b="1" spc="-135" dirty="0">
                <a:solidFill>
                  <a:srgbClr val="2E454F"/>
                </a:solidFill>
                <a:latin typeface="Tahoma"/>
                <a:cs typeface="Tahoma"/>
              </a:rPr>
              <a:t>д</a:t>
            </a:r>
            <a:r>
              <a:rPr sz="1800" b="1" spc="-160" dirty="0">
                <a:solidFill>
                  <a:srgbClr val="2E454F"/>
                </a:solidFill>
                <a:latin typeface="Tahoma"/>
                <a:cs typeface="Tahoma"/>
              </a:rPr>
              <a:t>о</a:t>
            </a:r>
            <a:r>
              <a:rPr sz="1800" b="1" spc="-114" dirty="0">
                <a:solidFill>
                  <a:srgbClr val="2E454F"/>
                </a:solidFill>
                <a:latin typeface="Tahoma"/>
                <a:cs typeface="Tahoma"/>
              </a:rPr>
              <a:t> </a:t>
            </a:r>
            <a:r>
              <a:rPr sz="1800" b="1" spc="-195" dirty="0">
                <a:solidFill>
                  <a:srgbClr val="2E454F"/>
                </a:solidFill>
                <a:latin typeface="Tahoma"/>
                <a:cs typeface="Tahoma"/>
              </a:rPr>
              <a:t>25</a:t>
            </a:r>
            <a:r>
              <a:rPr sz="1800" b="1" spc="-210" dirty="0">
                <a:solidFill>
                  <a:srgbClr val="2E454F"/>
                </a:solidFill>
                <a:latin typeface="Tahoma"/>
                <a:cs typeface="Tahoma"/>
              </a:rPr>
              <a:t>0</a:t>
            </a:r>
            <a:r>
              <a:rPr sz="1800" b="1" spc="-125" dirty="0">
                <a:solidFill>
                  <a:srgbClr val="2E454F"/>
                </a:solidFill>
                <a:latin typeface="Tahoma"/>
                <a:cs typeface="Tahoma"/>
              </a:rPr>
              <a:t> </a:t>
            </a:r>
            <a:r>
              <a:rPr sz="1800" b="1" spc="-165" dirty="0">
                <a:solidFill>
                  <a:srgbClr val="2E454F"/>
                </a:solidFill>
                <a:latin typeface="Tahoma"/>
                <a:cs typeface="Tahoma"/>
              </a:rPr>
              <a:t>м</a:t>
            </a:r>
            <a:r>
              <a:rPr sz="1800" b="1" spc="-170" dirty="0">
                <a:solidFill>
                  <a:srgbClr val="2E454F"/>
                </a:solidFill>
                <a:latin typeface="Tahoma"/>
                <a:cs typeface="Tahoma"/>
              </a:rPr>
              <a:t>л</a:t>
            </a:r>
            <a:r>
              <a:rPr sz="1800" b="1" spc="-160" dirty="0">
                <a:solidFill>
                  <a:srgbClr val="2E454F"/>
                </a:solidFill>
                <a:latin typeface="Tahoma"/>
                <a:cs typeface="Tahoma"/>
              </a:rPr>
              <a:t>н</a:t>
            </a:r>
            <a:r>
              <a:rPr sz="1800" b="1" spc="-100" dirty="0">
                <a:solidFill>
                  <a:srgbClr val="2E454F"/>
                </a:solidFill>
                <a:latin typeface="Tahoma"/>
                <a:cs typeface="Tahoma"/>
              </a:rPr>
              <a:t> </a:t>
            </a:r>
            <a:r>
              <a:rPr sz="1800" b="1" spc="-130" dirty="0">
                <a:solidFill>
                  <a:srgbClr val="2E454F"/>
                </a:solidFill>
                <a:latin typeface="Tahoma"/>
                <a:cs typeface="Tahoma"/>
              </a:rPr>
              <a:t>р</a:t>
            </a:r>
            <a:r>
              <a:rPr sz="1800" b="1" spc="-204" dirty="0">
                <a:solidFill>
                  <a:srgbClr val="2E454F"/>
                </a:solidFill>
                <a:latin typeface="Tahoma"/>
                <a:cs typeface="Tahoma"/>
              </a:rPr>
              <a:t>у</a:t>
            </a:r>
            <a:r>
              <a:rPr sz="1800" b="1" spc="-150" dirty="0">
                <a:solidFill>
                  <a:srgbClr val="2E454F"/>
                </a:solidFill>
                <a:latin typeface="Tahoma"/>
                <a:cs typeface="Tahoma"/>
              </a:rPr>
              <a:t>б</a:t>
            </a:r>
            <a:r>
              <a:rPr sz="1800" b="1" spc="-80" dirty="0">
                <a:solidFill>
                  <a:srgbClr val="2E454F"/>
                </a:solidFill>
                <a:latin typeface="Tahoma"/>
                <a:cs typeface="Tahoma"/>
              </a:rPr>
              <a:t>.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800" b="1" spc="-190" dirty="0">
                <a:solidFill>
                  <a:srgbClr val="2E454F"/>
                </a:solidFill>
                <a:latin typeface="Tahoma"/>
                <a:cs typeface="Tahoma"/>
              </a:rPr>
              <a:t>(включительно)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79475" y="5256276"/>
            <a:ext cx="3779520" cy="216535"/>
          </a:xfrm>
          <a:custGeom>
            <a:avLst/>
            <a:gdLst/>
            <a:ahLst/>
            <a:cxnLst/>
            <a:rect l="l" t="t" r="r" b="b"/>
            <a:pathLst>
              <a:path w="3779520" h="216535">
                <a:moveTo>
                  <a:pt x="1908048" y="39624"/>
                </a:moveTo>
                <a:lnTo>
                  <a:pt x="1904636" y="66305"/>
                </a:lnTo>
                <a:lnTo>
                  <a:pt x="1895332" y="88106"/>
                </a:lnTo>
                <a:lnTo>
                  <a:pt x="1881526" y="102810"/>
                </a:lnTo>
                <a:lnTo>
                  <a:pt x="1864614" y="108204"/>
                </a:lnTo>
                <a:lnTo>
                  <a:pt x="1004951" y="108204"/>
                </a:lnTo>
                <a:lnTo>
                  <a:pt x="988091" y="113597"/>
                </a:lnTo>
                <a:lnTo>
                  <a:pt x="974280" y="128301"/>
                </a:lnTo>
                <a:lnTo>
                  <a:pt x="964946" y="150102"/>
                </a:lnTo>
                <a:lnTo>
                  <a:pt x="961517" y="176784"/>
                </a:lnTo>
                <a:lnTo>
                  <a:pt x="958107" y="150102"/>
                </a:lnTo>
                <a:lnTo>
                  <a:pt x="948817" y="128301"/>
                </a:lnTo>
                <a:lnTo>
                  <a:pt x="935049" y="113597"/>
                </a:lnTo>
                <a:lnTo>
                  <a:pt x="918210" y="108204"/>
                </a:lnTo>
                <a:lnTo>
                  <a:pt x="43408" y="108204"/>
                </a:lnTo>
                <a:lnTo>
                  <a:pt x="26510" y="102810"/>
                </a:lnTo>
                <a:lnTo>
                  <a:pt x="12712" y="88106"/>
                </a:lnTo>
                <a:lnTo>
                  <a:pt x="3410" y="66305"/>
                </a:lnTo>
                <a:lnTo>
                  <a:pt x="0" y="39624"/>
                </a:lnTo>
              </a:path>
              <a:path w="3779520" h="216535">
                <a:moveTo>
                  <a:pt x="3779520" y="0"/>
                </a:moveTo>
                <a:lnTo>
                  <a:pt x="3774146" y="42142"/>
                </a:lnTo>
                <a:lnTo>
                  <a:pt x="3759485" y="76533"/>
                </a:lnTo>
                <a:lnTo>
                  <a:pt x="3737729" y="99708"/>
                </a:lnTo>
                <a:lnTo>
                  <a:pt x="3711066" y="108204"/>
                </a:lnTo>
                <a:lnTo>
                  <a:pt x="2919729" y="108204"/>
                </a:lnTo>
                <a:lnTo>
                  <a:pt x="2893048" y="116699"/>
                </a:lnTo>
                <a:lnTo>
                  <a:pt x="2871247" y="139874"/>
                </a:lnTo>
                <a:lnTo>
                  <a:pt x="2856543" y="174265"/>
                </a:lnTo>
                <a:lnTo>
                  <a:pt x="2851150" y="216408"/>
                </a:lnTo>
                <a:lnTo>
                  <a:pt x="2845776" y="174265"/>
                </a:lnTo>
                <a:lnTo>
                  <a:pt x="2831115" y="139874"/>
                </a:lnTo>
                <a:lnTo>
                  <a:pt x="2809359" y="116699"/>
                </a:lnTo>
                <a:lnTo>
                  <a:pt x="2782697" y="108204"/>
                </a:lnTo>
                <a:lnTo>
                  <a:pt x="1976501" y="108204"/>
                </a:lnTo>
                <a:lnTo>
                  <a:pt x="1949838" y="99708"/>
                </a:lnTo>
                <a:lnTo>
                  <a:pt x="1928082" y="76533"/>
                </a:lnTo>
                <a:lnTo>
                  <a:pt x="1913421" y="42142"/>
                </a:lnTo>
                <a:lnTo>
                  <a:pt x="1908048" y="0"/>
                </a:lnTo>
              </a:path>
            </a:pathLst>
          </a:custGeom>
          <a:ln w="27432">
            <a:solidFill>
              <a:srgbClr val="1FB3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4181602" y="972311"/>
            <a:ext cx="4850130" cy="3633470"/>
            <a:chOff x="4181602" y="972311"/>
            <a:chExt cx="4850130" cy="3633470"/>
          </a:xfrm>
        </p:grpSpPr>
        <p:sp>
          <p:nvSpPr>
            <p:cNvPr id="29" name="object 29"/>
            <p:cNvSpPr/>
            <p:nvPr/>
          </p:nvSpPr>
          <p:spPr>
            <a:xfrm>
              <a:off x="4195572" y="4360164"/>
              <a:ext cx="3797935" cy="231775"/>
            </a:xfrm>
            <a:custGeom>
              <a:avLst/>
              <a:gdLst/>
              <a:ahLst/>
              <a:cxnLst/>
              <a:rect l="l" t="t" r="r" b="b"/>
              <a:pathLst>
                <a:path w="3797934" h="231775">
                  <a:moveTo>
                    <a:pt x="3797807" y="0"/>
                  </a:moveTo>
                  <a:lnTo>
                    <a:pt x="3792055" y="45100"/>
                  </a:lnTo>
                  <a:lnTo>
                    <a:pt x="3776360" y="81915"/>
                  </a:lnTo>
                  <a:lnTo>
                    <a:pt x="3753070" y="106727"/>
                  </a:lnTo>
                  <a:lnTo>
                    <a:pt x="3724529" y="115824"/>
                  </a:lnTo>
                  <a:lnTo>
                    <a:pt x="1987295" y="115824"/>
                  </a:lnTo>
                  <a:lnTo>
                    <a:pt x="1958734" y="124920"/>
                  </a:lnTo>
                  <a:lnTo>
                    <a:pt x="1935400" y="149733"/>
                  </a:lnTo>
                  <a:lnTo>
                    <a:pt x="1919662" y="186547"/>
                  </a:lnTo>
                  <a:lnTo>
                    <a:pt x="1913889" y="231648"/>
                  </a:lnTo>
                  <a:lnTo>
                    <a:pt x="1908137" y="186547"/>
                  </a:lnTo>
                  <a:lnTo>
                    <a:pt x="1892442" y="149732"/>
                  </a:lnTo>
                  <a:lnTo>
                    <a:pt x="1869152" y="124920"/>
                  </a:lnTo>
                  <a:lnTo>
                    <a:pt x="1840611" y="115824"/>
                  </a:lnTo>
                  <a:lnTo>
                    <a:pt x="73278" y="115824"/>
                  </a:lnTo>
                  <a:lnTo>
                    <a:pt x="44737" y="106727"/>
                  </a:lnTo>
                  <a:lnTo>
                    <a:pt x="21447" y="81915"/>
                  </a:lnTo>
                  <a:lnTo>
                    <a:pt x="5752" y="45100"/>
                  </a:lnTo>
                  <a:lnTo>
                    <a:pt x="0" y="0"/>
                  </a:lnTo>
                </a:path>
              </a:pathLst>
            </a:custGeom>
            <a:ln w="27432">
              <a:solidFill>
                <a:srgbClr val="1FB3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993380" y="3046476"/>
              <a:ext cx="0" cy="1311910"/>
            </a:xfrm>
            <a:custGeom>
              <a:avLst/>
              <a:gdLst/>
              <a:ahLst/>
              <a:cxnLst/>
              <a:rect l="l" t="t" r="r" b="b"/>
              <a:pathLst>
                <a:path h="1311910">
                  <a:moveTo>
                    <a:pt x="0" y="1311529"/>
                  </a:moveTo>
                  <a:lnTo>
                    <a:pt x="0" y="0"/>
                  </a:lnTo>
                </a:path>
              </a:pathLst>
            </a:custGeom>
            <a:ln w="9144">
              <a:solidFill>
                <a:srgbClr val="1FB3A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362188" y="1010411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89">
                  <a:moveTo>
                    <a:pt x="0" y="315467"/>
                  </a:moveTo>
                  <a:lnTo>
                    <a:pt x="3420" y="268846"/>
                  </a:lnTo>
                  <a:lnTo>
                    <a:pt x="13355" y="224350"/>
                  </a:lnTo>
                  <a:lnTo>
                    <a:pt x="29317" y="182467"/>
                  </a:lnTo>
                  <a:lnTo>
                    <a:pt x="50819" y="143685"/>
                  </a:lnTo>
                  <a:lnTo>
                    <a:pt x="77373" y="108491"/>
                  </a:lnTo>
                  <a:lnTo>
                    <a:pt x="108491" y="77373"/>
                  </a:lnTo>
                  <a:lnTo>
                    <a:pt x="143685" y="50819"/>
                  </a:lnTo>
                  <a:lnTo>
                    <a:pt x="182467" y="29317"/>
                  </a:lnTo>
                  <a:lnTo>
                    <a:pt x="224350" y="13355"/>
                  </a:lnTo>
                  <a:lnTo>
                    <a:pt x="268846" y="3420"/>
                  </a:lnTo>
                  <a:lnTo>
                    <a:pt x="315467" y="0"/>
                  </a:lnTo>
                  <a:lnTo>
                    <a:pt x="362089" y="3420"/>
                  </a:lnTo>
                  <a:lnTo>
                    <a:pt x="406585" y="13355"/>
                  </a:lnTo>
                  <a:lnTo>
                    <a:pt x="448468" y="29317"/>
                  </a:lnTo>
                  <a:lnTo>
                    <a:pt x="487250" y="50819"/>
                  </a:lnTo>
                  <a:lnTo>
                    <a:pt x="522444" y="77373"/>
                  </a:lnTo>
                  <a:lnTo>
                    <a:pt x="553562" y="108491"/>
                  </a:lnTo>
                  <a:lnTo>
                    <a:pt x="580116" y="143685"/>
                  </a:lnTo>
                  <a:lnTo>
                    <a:pt x="601618" y="182467"/>
                  </a:lnTo>
                  <a:lnTo>
                    <a:pt x="617580" y="224350"/>
                  </a:lnTo>
                  <a:lnTo>
                    <a:pt x="627515" y="268846"/>
                  </a:lnTo>
                  <a:lnTo>
                    <a:pt x="630935" y="315467"/>
                  </a:lnTo>
                  <a:lnTo>
                    <a:pt x="627515" y="362089"/>
                  </a:lnTo>
                  <a:lnTo>
                    <a:pt x="617580" y="406585"/>
                  </a:lnTo>
                  <a:lnTo>
                    <a:pt x="601618" y="448468"/>
                  </a:lnTo>
                  <a:lnTo>
                    <a:pt x="580116" y="487250"/>
                  </a:lnTo>
                  <a:lnTo>
                    <a:pt x="553562" y="522444"/>
                  </a:lnTo>
                  <a:lnTo>
                    <a:pt x="522444" y="553562"/>
                  </a:lnTo>
                  <a:lnTo>
                    <a:pt x="487250" y="580116"/>
                  </a:lnTo>
                  <a:lnTo>
                    <a:pt x="448468" y="601618"/>
                  </a:lnTo>
                  <a:lnTo>
                    <a:pt x="406585" y="617580"/>
                  </a:lnTo>
                  <a:lnTo>
                    <a:pt x="362089" y="627515"/>
                  </a:lnTo>
                  <a:lnTo>
                    <a:pt x="315467" y="630936"/>
                  </a:lnTo>
                  <a:lnTo>
                    <a:pt x="268846" y="627515"/>
                  </a:lnTo>
                  <a:lnTo>
                    <a:pt x="224350" y="617580"/>
                  </a:lnTo>
                  <a:lnTo>
                    <a:pt x="182467" y="601618"/>
                  </a:lnTo>
                  <a:lnTo>
                    <a:pt x="143685" y="580116"/>
                  </a:lnTo>
                  <a:lnTo>
                    <a:pt x="108491" y="553562"/>
                  </a:lnTo>
                  <a:lnTo>
                    <a:pt x="77373" y="522444"/>
                  </a:lnTo>
                  <a:lnTo>
                    <a:pt x="50819" y="487250"/>
                  </a:lnTo>
                  <a:lnTo>
                    <a:pt x="29317" y="448468"/>
                  </a:lnTo>
                  <a:lnTo>
                    <a:pt x="13355" y="406585"/>
                  </a:lnTo>
                  <a:lnTo>
                    <a:pt x="3420" y="362089"/>
                  </a:lnTo>
                  <a:lnTo>
                    <a:pt x="0" y="315467"/>
                  </a:lnTo>
                  <a:close/>
                </a:path>
              </a:pathLst>
            </a:custGeom>
            <a:ln w="76200">
              <a:solidFill>
                <a:srgbClr val="AEAB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76351" y="5563920"/>
            <a:ext cx="3359150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771014" algn="l"/>
              </a:tabLst>
            </a:pPr>
            <a:r>
              <a:rPr sz="1600" b="1" spc="-180" dirty="0">
                <a:solidFill>
                  <a:srgbClr val="1FB3AB"/>
                </a:solidFill>
                <a:latin typeface="Tahoma"/>
                <a:cs typeface="Tahoma"/>
              </a:rPr>
              <a:t>3</a:t>
            </a:r>
            <a:r>
              <a:rPr sz="1600" b="1" spc="-6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50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200" dirty="0">
                <a:solidFill>
                  <a:srgbClr val="1FB3AB"/>
                </a:solidFill>
                <a:latin typeface="Tahoma"/>
                <a:cs typeface="Tahoma"/>
              </a:rPr>
              <a:t>х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110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я</a:t>
            </a:r>
            <a:r>
              <a:rPr sz="1600" b="1" dirty="0">
                <a:solidFill>
                  <a:srgbClr val="1FB3AB"/>
                </a:solidFill>
                <a:latin typeface="Tahoma"/>
                <a:cs typeface="Tahoma"/>
              </a:rPr>
              <a:t>	</a:t>
            </a:r>
            <a:r>
              <a:rPr sz="1600" b="1" spc="-50" dirty="0">
                <a:solidFill>
                  <a:srgbClr val="1FB3AB"/>
                </a:solidFill>
                <a:latin typeface="Tahoma"/>
                <a:cs typeface="Tahoma"/>
              </a:rPr>
              <a:t>з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в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80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4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10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2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175" dirty="0">
                <a:solidFill>
                  <a:srgbClr val="1FB3AB"/>
                </a:solidFill>
                <a:latin typeface="Tahoma"/>
                <a:cs typeface="Tahoma"/>
              </a:rPr>
              <a:t>к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34797" y="6119571"/>
            <a:ext cx="95688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20" dirty="0">
                <a:solidFill>
                  <a:srgbClr val="1FB3AB"/>
                </a:solidFill>
                <a:latin typeface="Tahoma"/>
                <a:cs typeface="Tahoma"/>
              </a:rPr>
              <a:t>*до</a:t>
            </a:r>
            <a:r>
              <a:rPr sz="1200" b="1" spc="-9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200" b="1" spc="-130" dirty="0">
                <a:solidFill>
                  <a:srgbClr val="1FB3AB"/>
                </a:solidFill>
                <a:latin typeface="Tahoma"/>
                <a:cs typeface="Tahoma"/>
              </a:rPr>
              <a:t>90</a:t>
            </a:r>
            <a:r>
              <a:rPr sz="1200" b="1" spc="-8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200" b="1" spc="-110" dirty="0">
                <a:solidFill>
                  <a:srgbClr val="1FB3AB"/>
                </a:solidFill>
                <a:latin typeface="Tahoma"/>
                <a:cs typeface="Tahoma"/>
              </a:rPr>
              <a:t>календарных</a:t>
            </a:r>
            <a:r>
              <a:rPr sz="1200" b="1" spc="-9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200" b="1" spc="-85" dirty="0">
                <a:solidFill>
                  <a:srgbClr val="1FB3AB"/>
                </a:solidFill>
                <a:latin typeface="Tahoma"/>
                <a:cs typeface="Tahoma"/>
              </a:rPr>
              <a:t>дней</a:t>
            </a:r>
            <a:r>
              <a:rPr sz="1200" b="1" spc="-9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200" spc="30" dirty="0">
                <a:latin typeface="Tahoma"/>
                <a:cs typeface="Tahoma"/>
              </a:rPr>
              <a:t>с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даты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подписания</a:t>
            </a:r>
            <a:r>
              <a:rPr sz="1200" spc="-114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Кредитного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договора: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-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оформление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обеспечения</a:t>
            </a:r>
            <a:r>
              <a:rPr sz="1200" spc="-13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исполнения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обязательств</a:t>
            </a:r>
            <a:r>
              <a:rPr sz="1200" spc="-45" dirty="0">
                <a:latin typeface="Tahoma"/>
                <a:cs typeface="Tahoma"/>
              </a:rPr>
              <a:t> </a:t>
            </a:r>
            <a:r>
              <a:rPr sz="1200" spc="10" dirty="0">
                <a:latin typeface="Tahoma"/>
                <a:cs typeface="Tahoma"/>
              </a:rPr>
              <a:t>Заемщика;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200" spc="75" dirty="0">
                <a:latin typeface="Tahoma"/>
                <a:cs typeface="Tahoma"/>
              </a:rPr>
              <a:t>-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открытие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обособленного</a:t>
            </a:r>
            <a:r>
              <a:rPr sz="1200" spc="-114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расчётного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счета,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30" dirty="0">
                <a:latin typeface="Tahoma"/>
                <a:cs typeface="Tahoma"/>
              </a:rPr>
              <a:t>с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правом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50" dirty="0">
                <a:latin typeface="Tahoma"/>
                <a:cs typeface="Tahoma"/>
              </a:rPr>
              <a:t>ВЭБ.РФ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акцепта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платежных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-20" dirty="0">
                <a:latin typeface="Tahoma"/>
                <a:cs typeface="Tahoma"/>
              </a:rPr>
              <a:t>поручений;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75" dirty="0">
                <a:latin typeface="Tahoma"/>
                <a:cs typeface="Tahoma"/>
              </a:rPr>
              <a:t>-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10" dirty="0">
                <a:latin typeface="Tahoma"/>
                <a:cs typeface="Tahoma"/>
              </a:rPr>
              <a:t>иные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условия,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в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spc="10" dirty="0">
                <a:latin typeface="Tahoma"/>
                <a:cs typeface="Tahoma"/>
              </a:rPr>
              <a:t>зависимости</a:t>
            </a:r>
            <a:r>
              <a:rPr sz="1200" spc="-130" dirty="0">
                <a:latin typeface="Tahoma"/>
                <a:cs typeface="Tahoma"/>
              </a:rPr>
              <a:t> </a:t>
            </a:r>
            <a:r>
              <a:rPr sz="1200" spc="-30" dirty="0">
                <a:latin typeface="Tahoma"/>
                <a:cs typeface="Tahoma"/>
              </a:rPr>
              <a:t>от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проекта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9677336" y="1755584"/>
            <a:ext cx="2222500" cy="4142740"/>
            <a:chOff x="9677336" y="1755584"/>
            <a:chExt cx="2222500" cy="4142740"/>
          </a:xfrm>
        </p:grpSpPr>
        <p:sp>
          <p:nvSpPr>
            <p:cNvPr id="35" name="object 35"/>
            <p:cNvSpPr/>
            <p:nvPr/>
          </p:nvSpPr>
          <p:spPr>
            <a:xfrm>
              <a:off x="9686543" y="1764792"/>
              <a:ext cx="2066925" cy="4124325"/>
            </a:xfrm>
            <a:custGeom>
              <a:avLst/>
              <a:gdLst/>
              <a:ahLst/>
              <a:cxnLst/>
              <a:rect l="l" t="t" r="r" b="b"/>
              <a:pathLst>
                <a:path w="2066925" h="4124325">
                  <a:moveTo>
                    <a:pt x="2066544" y="0"/>
                  </a:moveTo>
                  <a:lnTo>
                    <a:pt x="0" y="0"/>
                  </a:lnTo>
                  <a:lnTo>
                    <a:pt x="0" y="4123944"/>
                  </a:lnTo>
                  <a:lnTo>
                    <a:pt x="2066544" y="4123944"/>
                  </a:lnTo>
                  <a:lnTo>
                    <a:pt x="2066544" y="0"/>
                  </a:lnTo>
                  <a:close/>
                </a:path>
              </a:pathLst>
            </a:custGeom>
            <a:solidFill>
              <a:srgbClr val="00AEAA">
                <a:alpha val="1803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686543" y="1764792"/>
              <a:ext cx="2066925" cy="4124325"/>
            </a:xfrm>
            <a:custGeom>
              <a:avLst/>
              <a:gdLst/>
              <a:ahLst/>
              <a:cxnLst/>
              <a:rect l="l" t="t" r="r" b="b"/>
              <a:pathLst>
                <a:path w="2066925" h="4124325">
                  <a:moveTo>
                    <a:pt x="0" y="4123944"/>
                  </a:moveTo>
                  <a:lnTo>
                    <a:pt x="2066544" y="4123944"/>
                  </a:lnTo>
                  <a:lnTo>
                    <a:pt x="2066544" y="0"/>
                  </a:lnTo>
                  <a:lnTo>
                    <a:pt x="0" y="0"/>
                  </a:lnTo>
                  <a:lnTo>
                    <a:pt x="0" y="4123944"/>
                  </a:lnTo>
                  <a:close/>
                </a:path>
              </a:pathLst>
            </a:custGeom>
            <a:ln w="18288">
              <a:solidFill>
                <a:srgbClr val="00AEAA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667744" y="2727960"/>
              <a:ext cx="231775" cy="905510"/>
            </a:xfrm>
            <a:custGeom>
              <a:avLst/>
              <a:gdLst/>
              <a:ahLst/>
              <a:cxnLst/>
              <a:rect l="l" t="t" r="r" b="b"/>
              <a:pathLst>
                <a:path w="231775" h="905510">
                  <a:moveTo>
                    <a:pt x="0" y="0"/>
                  </a:moveTo>
                  <a:lnTo>
                    <a:pt x="0" y="724153"/>
                  </a:lnTo>
                  <a:lnTo>
                    <a:pt x="231648" y="905256"/>
                  </a:lnTo>
                  <a:lnTo>
                    <a:pt x="231648" y="181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9851135" y="2898648"/>
            <a:ext cx="2048510" cy="719455"/>
          </a:xfrm>
          <a:prstGeom prst="rect">
            <a:avLst/>
          </a:prstGeom>
          <a:solidFill>
            <a:srgbClr val="00AEAA"/>
          </a:solidFill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Times New Roman"/>
              <a:cs typeface="Times New Roman"/>
            </a:endParaRPr>
          </a:p>
          <a:p>
            <a:pPr marL="527050">
              <a:lnSpc>
                <a:spcPct val="100000"/>
              </a:lnSpc>
            </a:pP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Мониторинг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9686543" y="2718816"/>
            <a:ext cx="2030095" cy="2966085"/>
            <a:chOff x="9686543" y="2718816"/>
            <a:chExt cx="2030095" cy="2966085"/>
          </a:xfrm>
        </p:grpSpPr>
        <p:sp>
          <p:nvSpPr>
            <p:cNvPr id="40" name="object 40"/>
            <p:cNvSpPr/>
            <p:nvPr/>
          </p:nvSpPr>
          <p:spPr>
            <a:xfrm>
              <a:off x="9686543" y="2718816"/>
              <a:ext cx="165100" cy="905510"/>
            </a:xfrm>
            <a:custGeom>
              <a:avLst/>
              <a:gdLst/>
              <a:ahLst/>
              <a:cxnLst/>
              <a:rect l="l" t="t" r="r" b="b"/>
              <a:pathLst>
                <a:path w="165100" h="905510">
                  <a:moveTo>
                    <a:pt x="0" y="0"/>
                  </a:moveTo>
                  <a:lnTo>
                    <a:pt x="0" y="724154"/>
                  </a:lnTo>
                  <a:lnTo>
                    <a:pt x="164591" y="905256"/>
                  </a:lnTo>
                  <a:lnTo>
                    <a:pt x="164591" y="181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726167" y="4066032"/>
              <a:ext cx="1990725" cy="1618615"/>
            </a:xfrm>
            <a:custGeom>
              <a:avLst/>
              <a:gdLst/>
              <a:ahLst/>
              <a:cxnLst/>
              <a:rect l="l" t="t" r="r" b="b"/>
              <a:pathLst>
                <a:path w="1990725" h="1618614">
                  <a:moveTo>
                    <a:pt x="1990344" y="0"/>
                  </a:moveTo>
                  <a:lnTo>
                    <a:pt x="0" y="0"/>
                  </a:lnTo>
                  <a:lnTo>
                    <a:pt x="0" y="1618488"/>
                  </a:lnTo>
                  <a:lnTo>
                    <a:pt x="1990344" y="1618488"/>
                  </a:lnTo>
                  <a:lnTo>
                    <a:pt x="1990344" y="0"/>
                  </a:lnTo>
                  <a:close/>
                </a:path>
              </a:pathLst>
            </a:custGeom>
            <a:solidFill>
              <a:srgbClr val="7595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8533003" y="993724"/>
            <a:ext cx="2914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spc="-455" dirty="0">
                <a:solidFill>
                  <a:srgbClr val="AEABAB"/>
                </a:solidFill>
              </a:rPr>
              <a:t>5</a:t>
            </a:r>
            <a:endParaRPr sz="4000"/>
          </a:p>
        </p:txBody>
      </p:sp>
      <p:sp>
        <p:nvSpPr>
          <p:cNvPr id="43" name="object 43"/>
          <p:cNvSpPr txBox="1"/>
          <p:nvPr/>
        </p:nvSpPr>
        <p:spPr>
          <a:xfrm>
            <a:off x="8175752" y="1742948"/>
            <a:ext cx="1236980" cy="177736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19710" indent="-5715" algn="ctr">
              <a:lnSpc>
                <a:spcPct val="100000"/>
              </a:lnSpc>
              <a:spcBef>
                <a:spcPts val="90"/>
              </a:spcBef>
            </a:pPr>
            <a:r>
              <a:rPr sz="1400" b="1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70" dirty="0">
                <a:solidFill>
                  <a:srgbClr val="FFFFFF"/>
                </a:solidFill>
                <a:latin typeface="Tahoma"/>
                <a:cs typeface="Tahoma"/>
              </a:rPr>
              <a:t>ш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85" dirty="0">
                <a:solidFill>
                  <a:srgbClr val="FFFFFF"/>
                </a:solidFill>
                <a:latin typeface="Tahoma"/>
                <a:cs typeface="Tahoma"/>
              </a:rPr>
              <a:t>о  </a:t>
            </a:r>
            <a:r>
              <a:rPr sz="1400" b="1" spc="-45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13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b="1" spc="-155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400" b="1" spc="-265" dirty="0">
                <a:solidFill>
                  <a:srgbClr val="FFFFFF"/>
                </a:solidFill>
                <a:latin typeface="Tahoma"/>
                <a:cs typeface="Tahoma"/>
              </a:rPr>
              <a:t>ю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ч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70" dirty="0">
                <a:solidFill>
                  <a:srgbClr val="FFFFFF"/>
                </a:solidFill>
                <a:latin typeface="Tahoma"/>
                <a:cs typeface="Tahoma"/>
              </a:rPr>
              <a:t>и  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договора</a:t>
            </a:r>
            <a:endParaRPr sz="1400">
              <a:latin typeface="Tahoma"/>
              <a:cs typeface="Tahoma"/>
            </a:endParaRPr>
          </a:p>
          <a:p>
            <a:pPr marL="26034" marR="5080" indent="635" algn="ctr">
              <a:lnSpc>
                <a:spcPct val="100000"/>
              </a:lnSpc>
              <a:spcBef>
                <a:spcPts val="360"/>
              </a:spcBef>
            </a:pPr>
            <a:r>
              <a:rPr sz="1400" spc="-295" dirty="0">
                <a:solidFill>
                  <a:srgbClr val="00AEAA"/>
                </a:solidFill>
                <a:latin typeface="Tahoma"/>
                <a:cs typeface="Tahoma"/>
              </a:rPr>
              <a:t>+</a:t>
            </a:r>
            <a:r>
              <a:rPr sz="1400" spc="-90" dirty="0">
                <a:solidFill>
                  <a:srgbClr val="00AEAA"/>
                </a:solidFill>
                <a:latin typeface="Tahoma"/>
                <a:cs typeface="Tahoma"/>
              </a:rPr>
              <a:t> </a:t>
            </a:r>
            <a:r>
              <a:rPr sz="1400" spc="5" dirty="0">
                <a:solidFill>
                  <a:srgbClr val="00AEAA"/>
                </a:solidFill>
                <a:latin typeface="Tahoma"/>
                <a:cs typeface="Tahoma"/>
              </a:rPr>
              <a:t>в</a:t>
            </a:r>
            <a:r>
              <a:rPr sz="1400" spc="30" dirty="0">
                <a:solidFill>
                  <a:srgbClr val="00AEAA"/>
                </a:solidFill>
                <a:latin typeface="Tahoma"/>
                <a:cs typeface="Tahoma"/>
              </a:rPr>
              <a:t>ы</a:t>
            </a:r>
            <a:r>
              <a:rPr sz="1400" spc="-25" dirty="0">
                <a:solidFill>
                  <a:srgbClr val="00AEAA"/>
                </a:solidFill>
                <a:latin typeface="Tahoma"/>
                <a:cs typeface="Tahoma"/>
              </a:rPr>
              <a:t>по</a:t>
            </a:r>
            <a:r>
              <a:rPr sz="1400" spc="-15" dirty="0">
                <a:solidFill>
                  <a:srgbClr val="00AEAA"/>
                </a:solidFill>
                <a:latin typeface="Tahoma"/>
                <a:cs typeface="Tahoma"/>
              </a:rPr>
              <a:t>л</a:t>
            </a:r>
            <a:r>
              <a:rPr sz="1400" spc="-5" dirty="0">
                <a:solidFill>
                  <a:srgbClr val="00AEAA"/>
                </a:solidFill>
                <a:latin typeface="Tahoma"/>
                <a:cs typeface="Tahoma"/>
              </a:rPr>
              <a:t>н</a:t>
            </a:r>
            <a:r>
              <a:rPr sz="1400" dirty="0">
                <a:solidFill>
                  <a:srgbClr val="00AEAA"/>
                </a:solidFill>
                <a:latin typeface="Tahoma"/>
                <a:cs typeface="Tahoma"/>
              </a:rPr>
              <a:t>е</a:t>
            </a:r>
            <a:r>
              <a:rPr sz="1400" spc="-5" dirty="0">
                <a:solidFill>
                  <a:srgbClr val="00AEAA"/>
                </a:solidFill>
                <a:latin typeface="Tahoma"/>
                <a:cs typeface="Tahoma"/>
              </a:rPr>
              <a:t>ни</a:t>
            </a:r>
            <a:r>
              <a:rPr sz="1400" dirty="0">
                <a:solidFill>
                  <a:srgbClr val="00AEAA"/>
                </a:solidFill>
                <a:latin typeface="Tahoma"/>
                <a:cs typeface="Tahoma"/>
              </a:rPr>
              <a:t>е  </a:t>
            </a:r>
            <a:r>
              <a:rPr sz="1400" spc="-25" dirty="0">
                <a:solidFill>
                  <a:srgbClr val="00AEAA"/>
                </a:solidFill>
                <a:latin typeface="Tahoma"/>
                <a:cs typeface="Tahoma"/>
              </a:rPr>
              <a:t>о</a:t>
            </a:r>
            <a:r>
              <a:rPr sz="1400" spc="-60" dirty="0">
                <a:solidFill>
                  <a:srgbClr val="00AEAA"/>
                </a:solidFill>
                <a:latin typeface="Tahoma"/>
                <a:cs typeface="Tahoma"/>
              </a:rPr>
              <a:t>т</a:t>
            </a:r>
            <a:r>
              <a:rPr sz="1400" spc="-15" dirty="0">
                <a:solidFill>
                  <a:srgbClr val="00AEAA"/>
                </a:solidFill>
                <a:latin typeface="Tahoma"/>
                <a:cs typeface="Tahoma"/>
              </a:rPr>
              <a:t>л</a:t>
            </a:r>
            <a:r>
              <a:rPr sz="1400" dirty="0">
                <a:solidFill>
                  <a:srgbClr val="00AEAA"/>
                </a:solidFill>
                <a:latin typeface="Tahoma"/>
                <a:cs typeface="Tahoma"/>
              </a:rPr>
              <a:t>а</a:t>
            </a:r>
            <a:r>
              <a:rPr sz="1400" spc="-10" dirty="0">
                <a:solidFill>
                  <a:srgbClr val="00AEAA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00AEAA"/>
                </a:solidFill>
                <a:latin typeface="Tahoma"/>
                <a:cs typeface="Tahoma"/>
              </a:rPr>
              <a:t>а</a:t>
            </a:r>
            <a:r>
              <a:rPr sz="1400" spc="-60" dirty="0">
                <a:solidFill>
                  <a:srgbClr val="00AEAA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0AEAA"/>
                </a:solidFill>
                <a:latin typeface="Tahoma"/>
                <a:cs typeface="Tahoma"/>
              </a:rPr>
              <a:t>е</a:t>
            </a:r>
            <a:r>
              <a:rPr sz="1400" spc="-15" dirty="0">
                <a:solidFill>
                  <a:srgbClr val="00AEAA"/>
                </a:solidFill>
                <a:latin typeface="Tahoma"/>
                <a:cs typeface="Tahoma"/>
              </a:rPr>
              <a:t>л</a:t>
            </a:r>
            <a:r>
              <a:rPr sz="1400" spc="-10" dirty="0">
                <a:solidFill>
                  <a:srgbClr val="00AEAA"/>
                </a:solidFill>
                <a:latin typeface="Tahoma"/>
                <a:cs typeface="Tahoma"/>
              </a:rPr>
              <a:t>ь</a:t>
            </a:r>
            <a:r>
              <a:rPr sz="1400" spc="-5" dirty="0">
                <a:solidFill>
                  <a:srgbClr val="00AEAA"/>
                </a:solidFill>
                <a:latin typeface="Tahoma"/>
                <a:cs typeface="Tahoma"/>
              </a:rPr>
              <a:t>н</a:t>
            </a:r>
            <a:r>
              <a:rPr sz="1400" spc="30" dirty="0">
                <a:solidFill>
                  <a:srgbClr val="00AEAA"/>
                </a:solidFill>
                <a:latin typeface="Tahoma"/>
                <a:cs typeface="Tahoma"/>
              </a:rPr>
              <a:t>ы</a:t>
            </a:r>
            <a:r>
              <a:rPr sz="1400" spc="-25" dirty="0">
                <a:solidFill>
                  <a:srgbClr val="00AEAA"/>
                </a:solidFill>
                <a:latin typeface="Tahoma"/>
                <a:cs typeface="Tahoma"/>
              </a:rPr>
              <a:t>х  </a:t>
            </a:r>
            <a:r>
              <a:rPr sz="1400" spc="-10" dirty="0">
                <a:solidFill>
                  <a:srgbClr val="00AEAA"/>
                </a:solidFill>
                <a:latin typeface="Tahoma"/>
                <a:cs typeface="Tahoma"/>
              </a:rPr>
              <a:t>условий </a:t>
            </a:r>
            <a:r>
              <a:rPr sz="1400" spc="-25" dirty="0">
                <a:solidFill>
                  <a:srgbClr val="00AEAA"/>
                </a:solidFill>
                <a:latin typeface="Tahoma"/>
                <a:cs typeface="Tahoma"/>
              </a:rPr>
              <a:t>по </a:t>
            </a:r>
            <a:r>
              <a:rPr sz="1400" spc="-20" dirty="0">
                <a:solidFill>
                  <a:srgbClr val="00AEAA"/>
                </a:solidFill>
                <a:latin typeface="Tahoma"/>
                <a:cs typeface="Tahoma"/>
              </a:rPr>
              <a:t> Кредитному </a:t>
            </a:r>
            <a:r>
              <a:rPr sz="1400" spc="-15" dirty="0">
                <a:solidFill>
                  <a:srgbClr val="00AEAA"/>
                </a:solidFill>
                <a:latin typeface="Tahoma"/>
                <a:cs typeface="Tahoma"/>
              </a:rPr>
              <a:t> </a:t>
            </a:r>
            <a:r>
              <a:rPr sz="1400" spc="-35" dirty="0">
                <a:solidFill>
                  <a:srgbClr val="00AEAA"/>
                </a:solidFill>
                <a:latin typeface="Tahoma"/>
                <a:cs typeface="Tahoma"/>
              </a:rPr>
              <a:t>договору*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834118" y="4179904"/>
            <a:ext cx="1779270" cy="136715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 indent="-5080" algn="ctr">
              <a:lnSpc>
                <a:spcPct val="101400"/>
              </a:lnSpc>
              <a:spcBef>
                <a:spcPts val="195"/>
              </a:spcBef>
            </a:pPr>
            <a:r>
              <a:rPr sz="1200" b="1" spc="-45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200" b="1" spc="-5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11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110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140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ь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ние  </a:t>
            </a:r>
            <a:r>
              <a:rPr sz="1200" b="1" spc="15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235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r>
              <a:rPr sz="1200" b="1" spc="-110" dirty="0">
                <a:solidFill>
                  <a:srgbClr val="FFFFFF"/>
                </a:solidFill>
                <a:latin typeface="Tahoma"/>
                <a:cs typeface="Tahoma"/>
              </a:rPr>
              <a:t>ик</a:t>
            </a:r>
            <a:r>
              <a:rPr sz="1200" b="1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210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ан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ир</a:t>
            </a:r>
            <a:r>
              <a:rPr sz="1200" b="1" spc="-12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ния  К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110" dirty="0">
                <a:solidFill>
                  <a:srgbClr val="FFFFFF"/>
                </a:solidFill>
                <a:latin typeface="Tahoma"/>
                <a:cs typeface="Tahoma"/>
              </a:rPr>
              <a:t>нд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120" dirty="0">
                <a:solidFill>
                  <a:srgbClr val="FFFFFF"/>
                </a:solidFill>
                <a:latin typeface="Tahoma"/>
                <a:cs typeface="Tahoma"/>
              </a:rPr>
              <a:t>ный</a:t>
            </a:r>
            <a:r>
              <a:rPr sz="12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н  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5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40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200" b="1" spc="-80" dirty="0">
                <a:solidFill>
                  <a:srgbClr val="FFFFFF"/>
                </a:solidFill>
                <a:latin typeface="Tahoma"/>
                <a:cs typeface="Tahoma"/>
              </a:rPr>
              <a:t>из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ци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2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кта  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155" dirty="0">
                <a:solidFill>
                  <a:srgbClr val="FFFFFF"/>
                </a:solidFill>
                <a:latin typeface="Tahoma"/>
                <a:cs typeface="Tahoma"/>
              </a:rPr>
              <a:t>х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105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55" dirty="0">
                <a:solidFill>
                  <a:srgbClr val="FFFFFF"/>
                </a:solidFill>
                <a:latin typeface="Tahoma"/>
                <a:cs typeface="Tahoma"/>
              </a:rPr>
              <a:t>в  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4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12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200" b="1" spc="-145" dirty="0">
                <a:solidFill>
                  <a:srgbClr val="FFFFFF"/>
                </a:solidFill>
                <a:latin typeface="Tahoma"/>
                <a:cs typeface="Tahoma"/>
              </a:rPr>
              <a:t>иж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ние</a:t>
            </a:r>
            <a:r>
              <a:rPr sz="1200" b="1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50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200" b="1" spc="-60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200" b="1" spc="-40" dirty="0">
                <a:solidFill>
                  <a:srgbClr val="FFFFFF"/>
                </a:solidFill>
                <a:latin typeface="Tahoma"/>
                <a:cs typeface="Tahoma"/>
              </a:rPr>
              <a:t>Э</a:t>
            </a:r>
            <a:endParaRPr sz="12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200" b="1" spc="-35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10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12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2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2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200" b="1" spc="-110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1200" b="1" spc="-3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200" b="1" spc="-12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200" b="1" spc="-8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2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35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200" b="1" spc="-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200" b="1" spc="-65" dirty="0">
                <a:solidFill>
                  <a:srgbClr val="FFFFFF"/>
                </a:solidFill>
                <a:latin typeface="Tahoma"/>
                <a:cs typeface="Tahoma"/>
              </a:rPr>
              <a:t>й</a:t>
            </a:r>
            <a:r>
              <a:rPr sz="1200" b="1" spc="-125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1200" b="1" spc="-9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6086855" y="2185416"/>
            <a:ext cx="1908175" cy="905510"/>
            <a:chOff x="6086855" y="2185416"/>
            <a:chExt cx="1908175" cy="905510"/>
          </a:xfrm>
        </p:grpSpPr>
        <p:sp>
          <p:nvSpPr>
            <p:cNvPr id="46" name="object 46"/>
            <p:cNvSpPr/>
            <p:nvPr/>
          </p:nvSpPr>
          <p:spPr>
            <a:xfrm>
              <a:off x="7781544" y="2185416"/>
              <a:ext cx="213360" cy="905510"/>
            </a:xfrm>
            <a:custGeom>
              <a:avLst/>
              <a:gdLst/>
              <a:ahLst/>
              <a:cxnLst/>
              <a:rect l="l" t="t" r="r" b="b"/>
              <a:pathLst>
                <a:path w="213359" h="905510">
                  <a:moveTo>
                    <a:pt x="0" y="0"/>
                  </a:moveTo>
                  <a:lnTo>
                    <a:pt x="0" y="724154"/>
                  </a:lnTo>
                  <a:lnTo>
                    <a:pt x="213359" y="905256"/>
                  </a:lnTo>
                  <a:lnTo>
                    <a:pt x="213359" y="181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086855" y="2356104"/>
              <a:ext cx="1908175" cy="719455"/>
            </a:xfrm>
            <a:custGeom>
              <a:avLst/>
              <a:gdLst/>
              <a:ahLst/>
              <a:cxnLst/>
              <a:rect l="l" t="t" r="r" b="b"/>
              <a:pathLst>
                <a:path w="1908175" h="719455">
                  <a:moveTo>
                    <a:pt x="1908048" y="0"/>
                  </a:moveTo>
                  <a:lnTo>
                    <a:pt x="0" y="0"/>
                  </a:lnTo>
                  <a:lnTo>
                    <a:pt x="0" y="719327"/>
                  </a:lnTo>
                  <a:lnTo>
                    <a:pt x="1908048" y="719327"/>
                  </a:lnTo>
                  <a:lnTo>
                    <a:pt x="1908048" y="0"/>
                  </a:lnTo>
                  <a:close/>
                </a:path>
              </a:pathLst>
            </a:custGeom>
            <a:solidFill>
              <a:srgbClr val="7595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6086855" y="2356104"/>
            <a:ext cx="1906905" cy="71945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700">
              <a:latin typeface="Times New Roman"/>
              <a:cs typeface="Times New Roman"/>
            </a:endParaRPr>
          </a:p>
          <a:p>
            <a:pPr marL="182880">
              <a:lnSpc>
                <a:spcPct val="100000"/>
              </a:lnSpc>
            </a:pPr>
            <a:r>
              <a:rPr sz="1400" b="1" spc="-30" dirty="0">
                <a:solidFill>
                  <a:srgbClr val="FFFFFF"/>
                </a:solidFill>
                <a:latin typeface="Tahoma"/>
                <a:cs typeface="Tahoma"/>
              </a:rPr>
              <a:t>Э</a:t>
            </a:r>
            <a:r>
              <a:rPr sz="1400" b="1" spc="-13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b="1" spc="-15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85" dirty="0">
                <a:solidFill>
                  <a:srgbClr val="FFFFFF"/>
                </a:solidFill>
                <a:latin typeface="Tahoma"/>
                <a:cs typeface="Tahoma"/>
              </a:rPr>
              <a:t>за</a:t>
            </a:r>
            <a:r>
              <a:rPr sz="14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45" dirty="0">
                <a:solidFill>
                  <a:srgbClr val="FFFFFF"/>
                </a:solidFill>
                <a:latin typeface="Tahoma"/>
                <a:cs typeface="Tahoma"/>
              </a:rPr>
              <a:t>з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b="1" spc="-9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b="1" spc="-130" dirty="0">
                <a:solidFill>
                  <a:srgbClr val="FFFFFF"/>
                </a:solidFill>
                <a:latin typeface="Tahoma"/>
                <a:cs typeface="Tahoma"/>
              </a:rPr>
              <a:t>ки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5903976" y="1267967"/>
            <a:ext cx="2458085" cy="2243455"/>
            <a:chOff x="5903976" y="1267967"/>
            <a:chExt cx="2458085" cy="2243455"/>
          </a:xfrm>
        </p:grpSpPr>
        <p:sp>
          <p:nvSpPr>
            <p:cNvPr id="50" name="object 50"/>
            <p:cNvSpPr/>
            <p:nvPr/>
          </p:nvSpPr>
          <p:spPr>
            <a:xfrm>
              <a:off x="5903976" y="2176271"/>
              <a:ext cx="182880" cy="905510"/>
            </a:xfrm>
            <a:custGeom>
              <a:avLst/>
              <a:gdLst/>
              <a:ahLst/>
              <a:cxnLst/>
              <a:rect l="l" t="t" r="r" b="b"/>
              <a:pathLst>
                <a:path w="182879" h="905510">
                  <a:moveTo>
                    <a:pt x="0" y="0"/>
                  </a:moveTo>
                  <a:lnTo>
                    <a:pt x="0" y="724153"/>
                  </a:lnTo>
                  <a:lnTo>
                    <a:pt x="182879" y="905255"/>
                  </a:lnTo>
                  <a:lnTo>
                    <a:pt x="182879" y="181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95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205472" y="1267967"/>
              <a:ext cx="1156970" cy="497840"/>
            </a:xfrm>
            <a:custGeom>
              <a:avLst/>
              <a:gdLst/>
              <a:ahLst/>
              <a:cxnLst/>
              <a:rect l="l" t="t" r="r" b="b"/>
              <a:pathLst>
                <a:path w="1156970" h="497839">
                  <a:moveTo>
                    <a:pt x="1037176" y="39921"/>
                  </a:moveTo>
                  <a:lnTo>
                    <a:pt x="995933" y="41910"/>
                  </a:lnTo>
                  <a:lnTo>
                    <a:pt x="942721" y="46228"/>
                  </a:lnTo>
                  <a:lnTo>
                    <a:pt x="890016" y="51816"/>
                  </a:lnTo>
                  <a:lnTo>
                    <a:pt x="837946" y="58420"/>
                  </a:lnTo>
                  <a:lnTo>
                    <a:pt x="786383" y="65912"/>
                  </a:lnTo>
                  <a:lnTo>
                    <a:pt x="735710" y="74549"/>
                  </a:lnTo>
                  <a:lnTo>
                    <a:pt x="685800" y="84201"/>
                  </a:lnTo>
                  <a:lnTo>
                    <a:pt x="636777" y="94742"/>
                  </a:lnTo>
                  <a:lnTo>
                    <a:pt x="588772" y="106172"/>
                  </a:lnTo>
                  <a:lnTo>
                    <a:pt x="541908" y="118491"/>
                  </a:lnTo>
                  <a:lnTo>
                    <a:pt x="496316" y="131572"/>
                  </a:lnTo>
                  <a:lnTo>
                    <a:pt x="452120" y="145542"/>
                  </a:lnTo>
                  <a:lnTo>
                    <a:pt x="409194" y="160274"/>
                  </a:lnTo>
                  <a:lnTo>
                    <a:pt x="367919" y="175514"/>
                  </a:lnTo>
                  <a:lnTo>
                    <a:pt x="328295" y="191643"/>
                  </a:lnTo>
                  <a:lnTo>
                    <a:pt x="290322" y="208280"/>
                  </a:lnTo>
                  <a:lnTo>
                    <a:pt x="254253" y="225552"/>
                  </a:lnTo>
                  <a:lnTo>
                    <a:pt x="220091" y="243459"/>
                  </a:lnTo>
                  <a:lnTo>
                    <a:pt x="172847" y="271145"/>
                  </a:lnTo>
                  <a:lnTo>
                    <a:pt x="130301" y="300101"/>
                  </a:lnTo>
                  <a:lnTo>
                    <a:pt x="93091" y="330073"/>
                  </a:lnTo>
                  <a:lnTo>
                    <a:pt x="61341" y="361188"/>
                  </a:lnTo>
                  <a:lnTo>
                    <a:pt x="35686" y="393446"/>
                  </a:lnTo>
                  <a:lnTo>
                    <a:pt x="16255" y="426847"/>
                  </a:lnTo>
                  <a:lnTo>
                    <a:pt x="1904" y="473202"/>
                  </a:lnTo>
                  <a:lnTo>
                    <a:pt x="0" y="496316"/>
                  </a:lnTo>
                  <a:lnTo>
                    <a:pt x="39624" y="497713"/>
                  </a:lnTo>
                  <a:lnTo>
                    <a:pt x="39943" y="489077"/>
                  </a:lnTo>
                  <a:lnTo>
                    <a:pt x="40004" y="487426"/>
                  </a:lnTo>
                  <a:lnTo>
                    <a:pt x="40946" y="480314"/>
                  </a:lnTo>
                  <a:lnTo>
                    <a:pt x="41148" y="478663"/>
                  </a:lnTo>
                  <a:lnTo>
                    <a:pt x="42700" y="471170"/>
                  </a:lnTo>
                  <a:lnTo>
                    <a:pt x="42925" y="470027"/>
                  </a:lnTo>
                  <a:lnTo>
                    <a:pt x="45052" y="462407"/>
                  </a:lnTo>
                  <a:lnTo>
                    <a:pt x="45466" y="460883"/>
                  </a:lnTo>
                  <a:lnTo>
                    <a:pt x="48231" y="453263"/>
                  </a:lnTo>
                  <a:lnTo>
                    <a:pt x="52084" y="444119"/>
                  </a:lnTo>
                  <a:lnTo>
                    <a:pt x="51943" y="444119"/>
                  </a:lnTo>
                  <a:lnTo>
                    <a:pt x="56629" y="434975"/>
                  </a:lnTo>
                  <a:lnTo>
                    <a:pt x="61894" y="425704"/>
                  </a:lnTo>
                  <a:lnTo>
                    <a:pt x="62483" y="424688"/>
                  </a:lnTo>
                  <a:lnTo>
                    <a:pt x="68153" y="416306"/>
                  </a:lnTo>
                  <a:lnTo>
                    <a:pt x="74677" y="407035"/>
                  </a:lnTo>
                  <a:lnTo>
                    <a:pt x="75310" y="406146"/>
                  </a:lnTo>
                  <a:lnTo>
                    <a:pt x="82803" y="396875"/>
                  </a:lnTo>
                  <a:lnTo>
                    <a:pt x="90931" y="387477"/>
                  </a:lnTo>
                  <a:lnTo>
                    <a:pt x="99455" y="378714"/>
                  </a:lnTo>
                  <a:lnTo>
                    <a:pt x="109347" y="368808"/>
                  </a:lnTo>
                  <a:lnTo>
                    <a:pt x="119506" y="359537"/>
                  </a:lnTo>
                  <a:lnTo>
                    <a:pt x="129982" y="350647"/>
                  </a:lnTo>
                  <a:lnTo>
                    <a:pt x="141509" y="341376"/>
                  </a:lnTo>
                  <a:lnTo>
                    <a:pt x="154050" y="331851"/>
                  </a:lnTo>
                  <a:lnTo>
                    <a:pt x="166529" y="322834"/>
                  </a:lnTo>
                  <a:lnTo>
                    <a:pt x="166370" y="322834"/>
                  </a:lnTo>
                  <a:lnTo>
                    <a:pt x="179710" y="313817"/>
                  </a:lnTo>
                  <a:lnTo>
                    <a:pt x="193856" y="304800"/>
                  </a:lnTo>
                  <a:lnTo>
                    <a:pt x="208041" y="296037"/>
                  </a:lnTo>
                  <a:lnTo>
                    <a:pt x="208660" y="295656"/>
                  </a:lnTo>
                  <a:lnTo>
                    <a:pt x="239522" y="278003"/>
                  </a:lnTo>
                  <a:lnTo>
                    <a:pt x="271929" y="261112"/>
                  </a:lnTo>
                  <a:lnTo>
                    <a:pt x="271779" y="261112"/>
                  </a:lnTo>
                  <a:lnTo>
                    <a:pt x="306680" y="244475"/>
                  </a:lnTo>
                  <a:lnTo>
                    <a:pt x="343916" y="227965"/>
                  </a:lnTo>
                  <a:lnTo>
                    <a:pt x="382524" y="212344"/>
                  </a:lnTo>
                  <a:lnTo>
                    <a:pt x="382701" y="212344"/>
                  </a:lnTo>
                  <a:lnTo>
                    <a:pt x="422440" y="197612"/>
                  </a:lnTo>
                  <a:lnTo>
                    <a:pt x="422275" y="197612"/>
                  </a:lnTo>
                  <a:lnTo>
                    <a:pt x="464320" y="183261"/>
                  </a:lnTo>
                  <a:lnTo>
                    <a:pt x="464184" y="183261"/>
                  </a:lnTo>
                  <a:lnTo>
                    <a:pt x="507594" y="169672"/>
                  </a:lnTo>
                  <a:lnTo>
                    <a:pt x="552260" y="156845"/>
                  </a:lnTo>
                  <a:lnTo>
                    <a:pt x="598677" y="144653"/>
                  </a:lnTo>
                  <a:lnTo>
                    <a:pt x="598170" y="144653"/>
                  </a:lnTo>
                  <a:lnTo>
                    <a:pt x="645668" y="133350"/>
                  </a:lnTo>
                  <a:lnTo>
                    <a:pt x="645873" y="133350"/>
                  </a:lnTo>
                  <a:lnTo>
                    <a:pt x="693927" y="122936"/>
                  </a:lnTo>
                  <a:lnTo>
                    <a:pt x="694080" y="122936"/>
                  </a:lnTo>
                  <a:lnTo>
                    <a:pt x="742950" y="113537"/>
                  </a:lnTo>
                  <a:lnTo>
                    <a:pt x="743308" y="113537"/>
                  </a:lnTo>
                  <a:lnTo>
                    <a:pt x="792860" y="105029"/>
                  </a:lnTo>
                  <a:lnTo>
                    <a:pt x="793218" y="105029"/>
                  </a:lnTo>
                  <a:lnTo>
                    <a:pt x="843406" y="97662"/>
                  </a:lnTo>
                  <a:lnTo>
                    <a:pt x="843026" y="97662"/>
                  </a:lnTo>
                  <a:lnTo>
                    <a:pt x="894842" y="91059"/>
                  </a:lnTo>
                  <a:lnTo>
                    <a:pt x="895547" y="91059"/>
                  </a:lnTo>
                  <a:lnTo>
                    <a:pt x="946530" y="85725"/>
                  </a:lnTo>
                  <a:lnTo>
                    <a:pt x="946150" y="85725"/>
                  </a:lnTo>
                  <a:lnTo>
                    <a:pt x="998727" y="81407"/>
                  </a:lnTo>
                  <a:lnTo>
                    <a:pt x="1000715" y="81407"/>
                  </a:lnTo>
                  <a:lnTo>
                    <a:pt x="1038279" y="79588"/>
                  </a:lnTo>
                  <a:lnTo>
                    <a:pt x="1037176" y="39921"/>
                  </a:lnTo>
                  <a:close/>
                </a:path>
                <a:path w="1156970" h="497839">
                  <a:moveTo>
                    <a:pt x="39972" y="488301"/>
                  </a:moveTo>
                  <a:lnTo>
                    <a:pt x="39877" y="489077"/>
                  </a:lnTo>
                  <a:lnTo>
                    <a:pt x="39972" y="488301"/>
                  </a:lnTo>
                  <a:close/>
                </a:path>
                <a:path w="1156970" h="497839">
                  <a:moveTo>
                    <a:pt x="40079" y="487426"/>
                  </a:moveTo>
                  <a:lnTo>
                    <a:pt x="39972" y="488301"/>
                  </a:lnTo>
                  <a:lnTo>
                    <a:pt x="40079" y="487426"/>
                  </a:lnTo>
                  <a:close/>
                </a:path>
                <a:path w="1156970" h="497839">
                  <a:moveTo>
                    <a:pt x="41148" y="478663"/>
                  </a:moveTo>
                  <a:lnTo>
                    <a:pt x="40894" y="480314"/>
                  </a:lnTo>
                  <a:lnTo>
                    <a:pt x="41031" y="479617"/>
                  </a:lnTo>
                  <a:lnTo>
                    <a:pt x="41148" y="478663"/>
                  </a:lnTo>
                  <a:close/>
                </a:path>
                <a:path w="1156970" h="497839">
                  <a:moveTo>
                    <a:pt x="41031" y="479617"/>
                  </a:moveTo>
                  <a:lnTo>
                    <a:pt x="40894" y="480314"/>
                  </a:lnTo>
                  <a:lnTo>
                    <a:pt x="41031" y="479617"/>
                  </a:lnTo>
                  <a:close/>
                </a:path>
                <a:path w="1156970" h="497839">
                  <a:moveTo>
                    <a:pt x="41220" y="478663"/>
                  </a:moveTo>
                  <a:lnTo>
                    <a:pt x="41031" y="479617"/>
                  </a:lnTo>
                  <a:lnTo>
                    <a:pt x="41220" y="478663"/>
                  </a:lnTo>
                  <a:close/>
                </a:path>
                <a:path w="1156970" h="497839">
                  <a:moveTo>
                    <a:pt x="42925" y="470027"/>
                  </a:moveTo>
                  <a:lnTo>
                    <a:pt x="42672" y="471170"/>
                  </a:lnTo>
                  <a:lnTo>
                    <a:pt x="42775" y="470789"/>
                  </a:lnTo>
                  <a:lnTo>
                    <a:pt x="42925" y="470027"/>
                  </a:lnTo>
                  <a:close/>
                </a:path>
                <a:path w="1156970" h="497839">
                  <a:moveTo>
                    <a:pt x="42775" y="470789"/>
                  </a:moveTo>
                  <a:lnTo>
                    <a:pt x="42672" y="471170"/>
                  </a:lnTo>
                  <a:lnTo>
                    <a:pt x="42775" y="470789"/>
                  </a:lnTo>
                  <a:close/>
                </a:path>
                <a:path w="1156970" h="497839">
                  <a:moveTo>
                    <a:pt x="42982" y="470027"/>
                  </a:moveTo>
                  <a:lnTo>
                    <a:pt x="42775" y="470789"/>
                  </a:lnTo>
                  <a:lnTo>
                    <a:pt x="42982" y="470027"/>
                  </a:lnTo>
                  <a:close/>
                </a:path>
                <a:path w="1156970" h="497839">
                  <a:moveTo>
                    <a:pt x="45466" y="460883"/>
                  </a:moveTo>
                  <a:lnTo>
                    <a:pt x="44957" y="462407"/>
                  </a:lnTo>
                  <a:lnTo>
                    <a:pt x="45347" y="461318"/>
                  </a:lnTo>
                  <a:lnTo>
                    <a:pt x="45466" y="460883"/>
                  </a:lnTo>
                  <a:close/>
                </a:path>
                <a:path w="1156970" h="497839">
                  <a:moveTo>
                    <a:pt x="45347" y="461318"/>
                  </a:moveTo>
                  <a:lnTo>
                    <a:pt x="44957" y="462407"/>
                  </a:lnTo>
                  <a:lnTo>
                    <a:pt x="45347" y="461318"/>
                  </a:lnTo>
                  <a:close/>
                </a:path>
                <a:path w="1156970" h="497839">
                  <a:moveTo>
                    <a:pt x="45503" y="460883"/>
                  </a:moveTo>
                  <a:lnTo>
                    <a:pt x="45347" y="461318"/>
                  </a:lnTo>
                  <a:lnTo>
                    <a:pt x="45503" y="460883"/>
                  </a:lnTo>
                  <a:close/>
                </a:path>
                <a:path w="1156970" h="497839">
                  <a:moveTo>
                    <a:pt x="48641" y="452120"/>
                  </a:moveTo>
                  <a:lnTo>
                    <a:pt x="48132" y="453263"/>
                  </a:lnTo>
                  <a:lnTo>
                    <a:pt x="48641" y="452120"/>
                  </a:lnTo>
                  <a:close/>
                </a:path>
                <a:path w="1156970" h="497839">
                  <a:moveTo>
                    <a:pt x="52577" y="442976"/>
                  </a:moveTo>
                  <a:lnTo>
                    <a:pt x="51943" y="444119"/>
                  </a:lnTo>
                  <a:lnTo>
                    <a:pt x="52084" y="444119"/>
                  </a:lnTo>
                  <a:lnTo>
                    <a:pt x="52577" y="442976"/>
                  </a:lnTo>
                  <a:close/>
                </a:path>
                <a:path w="1156970" h="497839">
                  <a:moveTo>
                    <a:pt x="57150" y="433959"/>
                  </a:moveTo>
                  <a:lnTo>
                    <a:pt x="56514" y="434975"/>
                  </a:lnTo>
                  <a:lnTo>
                    <a:pt x="57150" y="433959"/>
                  </a:lnTo>
                  <a:close/>
                </a:path>
                <a:path w="1156970" h="497839">
                  <a:moveTo>
                    <a:pt x="62483" y="424688"/>
                  </a:moveTo>
                  <a:lnTo>
                    <a:pt x="61849" y="425704"/>
                  </a:lnTo>
                  <a:lnTo>
                    <a:pt x="62185" y="425202"/>
                  </a:lnTo>
                  <a:lnTo>
                    <a:pt x="62483" y="424688"/>
                  </a:lnTo>
                  <a:close/>
                </a:path>
                <a:path w="1156970" h="497839">
                  <a:moveTo>
                    <a:pt x="62185" y="425202"/>
                  </a:moveTo>
                  <a:lnTo>
                    <a:pt x="61849" y="425704"/>
                  </a:lnTo>
                  <a:lnTo>
                    <a:pt x="62185" y="425202"/>
                  </a:lnTo>
                  <a:close/>
                </a:path>
                <a:path w="1156970" h="497839">
                  <a:moveTo>
                    <a:pt x="62530" y="424688"/>
                  </a:moveTo>
                  <a:lnTo>
                    <a:pt x="62185" y="425202"/>
                  </a:lnTo>
                  <a:lnTo>
                    <a:pt x="62530" y="424688"/>
                  </a:lnTo>
                  <a:close/>
                </a:path>
                <a:path w="1156970" h="497839">
                  <a:moveTo>
                    <a:pt x="68579" y="415671"/>
                  </a:moveTo>
                  <a:lnTo>
                    <a:pt x="68072" y="416306"/>
                  </a:lnTo>
                  <a:lnTo>
                    <a:pt x="68579" y="415671"/>
                  </a:lnTo>
                  <a:close/>
                </a:path>
                <a:path w="1156970" h="497839">
                  <a:moveTo>
                    <a:pt x="75387" y="406146"/>
                  </a:moveTo>
                  <a:lnTo>
                    <a:pt x="74690" y="407016"/>
                  </a:lnTo>
                  <a:lnTo>
                    <a:pt x="75387" y="406146"/>
                  </a:lnTo>
                  <a:close/>
                </a:path>
                <a:path w="1156970" h="497839">
                  <a:moveTo>
                    <a:pt x="82842" y="396875"/>
                  </a:moveTo>
                  <a:lnTo>
                    <a:pt x="82295" y="397510"/>
                  </a:lnTo>
                  <a:lnTo>
                    <a:pt x="82842" y="396875"/>
                  </a:lnTo>
                  <a:close/>
                </a:path>
                <a:path w="1156970" h="497839">
                  <a:moveTo>
                    <a:pt x="91029" y="387477"/>
                  </a:moveTo>
                  <a:lnTo>
                    <a:pt x="90297" y="388239"/>
                  </a:lnTo>
                  <a:lnTo>
                    <a:pt x="91029" y="387477"/>
                  </a:lnTo>
                  <a:close/>
                </a:path>
                <a:path w="1156970" h="497839">
                  <a:moveTo>
                    <a:pt x="109393" y="368808"/>
                  </a:moveTo>
                  <a:lnTo>
                    <a:pt x="108838" y="369316"/>
                  </a:lnTo>
                  <a:lnTo>
                    <a:pt x="109393" y="368808"/>
                  </a:lnTo>
                  <a:close/>
                </a:path>
                <a:path w="1156970" h="497839">
                  <a:moveTo>
                    <a:pt x="119572" y="359537"/>
                  </a:moveTo>
                  <a:lnTo>
                    <a:pt x="119125" y="359918"/>
                  </a:lnTo>
                  <a:lnTo>
                    <a:pt x="119572" y="359537"/>
                  </a:lnTo>
                  <a:close/>
                </a:path>
                <a:path w="1156970" h="497839">
                  <a:moveTo>
                    <a:pt x="130428" y="350266"/>
                  </a:moveTo>
                  <a:lnTo>
                    <a:pt x="129921" y="350647"/>
                  </a:lnTo>
                  <a:lnTo>
                    <a:pt x="130428" y="350266"/>
                  </a:lnTo>
                  <a:close/>
                </a:path>
                <a:path w="1156970" h="497839">
                  <a:moveTo>
                    <a:pt x="141985" y="340995"/>
                  </a:moveTo>
                  <a:lnTo>
                    <a:pt x="141477" y="341376"/>
                  </a:lnTo>
                  <a:lnTo>
                    <a:pt x="141985" y="340995"/>
                  </a:lnTo>
                  <a:close/>
                </a:path>
                <a:path w="1156970" h="497839">
                  <a:moveTo>
                    <a:pt x="154145" y="331851"/>
                  </a:moveTo>
                  <a:lnTo>
                    <a:pt x="153797" y="332105"/>
                  </a:lnTo>
                  <a:lnTo>
                    <a:pt x="154145" y="331851"/>
                  </a:lnTo>
                  <a:close/>
                </a:path>
                <a:path w="1156970" h="497839">
                  <a:moveTo>
                    <a:pt x="166877" y="322580"/>
                  </a:moveTo>
                  <a:lnTo>
                    <a:pt x="166370" y="322834"/>
                  </a:lnTo>
                  <a:lnTo>
                    <a:pt x="166529" y="322834"/>
                  </a:lnTo>
                  <a:lnTo>
                    <a:pt x="166877" y="322580"/>
                  </a:lnTo>
                  <a:close/>
                </a:path>
                <a:path w="1156970" h="497839">
                  <a:moveTo>
                    <a:pt x="194055" y="304673"/>
                  </a:moveTo>
                  <a:lnTo>
                    <a:pt x="193801" y="304800"/>
                  </a:lnTo>
                  <a:lnTo>
                    <a:pt x="194055" y="304673"/>
                  </a:lnTo>
                  <a:close/>
                </a:path>
                <a:path w="1156970" h="497839">
                  <a:moveTo>
                    <a:pt x="208691" y="295656"/>
                  </a:moveTo>
                  <a:lnTo>
                    <a:pt x="208254" y="295906"/>
                  </a:lnTo>
                  <a:lnTo>
                    <a:pt x="208691" y="295656"/>
                  </a:lnTo>
                  <a:close/>
                </a:path>
                <a:path w="1156970" h="497839">
                  <a:moveTo>
                    <a:pt x="239615" y="278003"/>
                  </a:moveTo>
                  <a:lnTo>
                    <a:pt x="238886" y="278384"/>
                  </a:lnTo>
                  <a:lnTo>
                    <a:pt x="239615" y="278003"/>
                  </a:lnTo>
                  <a:close/>
                </a:path>
                <a:path w="1156970" h="497839">
                  <a:moveTo>
                    <a:pt x="272414" y="260858"/>
                  </a:moveTo>
                  <a:lnTo>
                    <a:pt x="271779" y="261112"/>
                  </a:lnTo>
                  <a:lnTo>
                    <a:pt x="271929" y="261112"/>
                  </a:lnTo>
                  <a:lnTo>
                    <a:pt x="272414" y="260858"/>
                  </a:lnTo>
                  <a:close/>
                </a:path>
                <a:path w="1156970" h="497839">
                  <a:moveTo>
                    <a:pt x="307212" y="244221"/>
                  </a:moveTo>
                  <a:lnTo>
                    <a:pt x="306577" y="244475"/>
                  </a:lnTo>
                  <a:lnTo>
                    <a:pt x="307212" y="244221"/>
                  </a:lnTo>
                  <a:close/>
                </a:path>
                <a:path w="1156970" h="497839">
                  <a:moveTo>
                    <a:pt x="344033" y="227965"/>
                  </a:moveTo>
                  <a:lnTo>
                    <a:pt x="343407" y="228219"/>
                  </a:lnTo>
                  <a:lnTo>
                    <a:pt x="344033" y="227965"/>
                  </a:lnTo>
                  <a:close/>
                </a:path>
                <a:path w="1156970" h="497839">
                  <a:moveTo>
                    <a:pt x="382701" y="212344"/>
                  </a:moveTo>
                  <a:lnTo>
                    <a:pt x="382524" y="212344"/>
                  </a:lnTo>
                  <a:lnTo>
                    <a:pt x="382016" y="212598"/>
                  </a:lnTo>
                  <a:lnTo>
                    <a:pt x="382701" y="212344"/>
                  </a:lnTo>
                  <a:close/>
                </a:path>
                <a:path w="1156970" h="497839">
                  <a:moveTo>
                    <a:pt x="422782" y="197485"/>
                  </a:moveTo>
                  <a:lnTo>
                    <a:pt x="422275" y="197612"/>
                  </a:lnTo>
                  <a:lnTo>
                    <a:pt x="422440" y="197612"/>
                  </a:lnTo>
                  <a:lnTo>
                    <a:pt x="422782" y="197485"/>
                  </a:lnTo>
                  <a:close/>
                </a:path>
                <a:path w="1156970" h="497839">
                  <a:moveTo>
                    <a:pt x="464693" y="183134"/>
                  </a:moveTo>
                  <a:lnTo>
                    <a:pt x="464184" y="183261"/>
                  </a:lnTo>
                  <a:lnTo>
                    <a:pt x="464320" y="183261"/>
                  </a:lnTo>
                  <a:lnTo>
                    <a:pt x="464693" y="183134"/>
                  </a:lnTo>
                  <a:close/>
                </a:path>
                <a:path w="1156970" h="497839">
                  <a:moveTo>
                    <a:pt x="508000" y="169545"/>
                  </a:moveTo>
                  <a:lnTo>
                    <a:pt x="507492" y="169672"/>
                  </a:lnTo>
                  <a:lnTo>
                    <a:pt x="508000" y="169545"/>
                  </a:lnTo>
                  <a:close/>
                </a:path>
                <a:path w="1156970" h="497839">
                  <a:moveTo>
                    <a:pt x="552703" y="156718"/>
                  </a:moveTo>
                  <a:lnTo>
                    <a:pt x="552196" y="156845"/>
                  </a:lnTo>
                  <a:lnTo>
                    <a:pt x="552703" y="156718"/>
                  </a:lnTo>
                  <a:close/>
                </a:path>
                <a:path w="1156970" h="497839">
                  <a:moveTo>
                    <a:pt x="645873" y="133350"/>
                  </a:moveTo>
                  <a:lnTo>
                    <a:pt x="645668" y="133350"/>
                  </a:lnTo>
                  <a:lnTo>
                    <a:pt x="645286" y="133477"/>
                  </a:lnTo>
                  <a:lnTo>
                    <a:pt x="645873" y="133350"/>
                  </a:lnTo>
                  <a:close/>
                </a:path>
                <a:path w="1156970" h="497839">
                  <a:moveTo>
                    <a:pt x="694080" y="122936"/>
                  </a:moveTo>
                  <a:lnTo>
                    <a:pt x="693927" y="122936"/>
                  </a:lnTo>
                  <a:lnTo>
                    <a:pt x="693420" y="123062"/>
                  </a:lnTo>
                  <a:lnTo>
                    <a:pt x="694080" y="122936"/>
                  </a:lnTo>
                  <a:close/>
                </a:path>
                <a:path w="1156970" h="497839">
                  <a:moveTo>
                    <a:pt x="1119879" y="38989"/>
                  </a:moveTo>
                  <a:lnTo>
                    <a:pt x="1056512" y="38989"/>
                  </a:lnTo>
                  <a:lnTo>
                    <a:pt x="1058418" y="78612"/>
                  </a:lnTo>
                  <a:lnTo>
                    <a:pt x="1038279" y="79588"/>
                  </a:lnTo>
                  <a:lnTo>
                    <a:pt x="1039368" y="118745"/>
                  </a:lnTo>
                  <a:lnTo>
                    <a:pt x="1156461" y="56007"/>
                  </a:lnTo>
                  <a:lnTo>
                    <a:pt x="1119879" y="38989"/>
                  </a:lnTo>
                  <a:close/>
                </a:path>
                <a:path w="1156970" h="497839">
                  <a:moveTo>
                    <a:pt x="743308" y="113537"/>
                  </a:moveTo>
                  <a:lnTo>
                    <a:pt x="742950" y="113537"/>
                  </a:lnTo>
                  <a:lnTo>
                    <a:pt x="742569" y="113665"/>
                  </a:lnTo>
                  <a:lnTo>
                    <a:pt x="743308" y="113537"/>
                  </a:lnTo>
                  <a:close/>
                </a:path>
                <a:path w="1156970" h="497839">
                  <a:moveTo>
                    <a:pt x="793218" y="105029"/>
                  </a:moveTo>
                  <a:lnTo>
                    <a:pt x="792860" y="105029"/>
                  </a:lnTo>
                  <a:lnTo>
                    <a:pt x="792352" y="105156"/>
                  </a:lnTo>
                  <a:lnTo>
                    <a:pt x="793218" y="105029"/>
                  </a:lnTo>
                  <a:close/>
                </a:path>
                <a:path w="1156970" h="497839">
                  <a:moveTo>
                    <a:pt x="895547" y="91059"/>
                  </a:moveTo>
                  <a:lnTo>
                    <a:pt x="894842" y="91059"/>
                  </a:lnTo>
                  <a:lnTo>
                    <a:pt x="894333" y="91186"/>
                  </a:lnTo>
                  <a:lnTo>
                    <a:pt x="895547" y="91059"/>
                  </a:lnTo>
                  <a:close/>
                </a:path>
                <a:path w="1156970" h="497839">
                  <a:moveTo>
                    <a:pt x="1000715" y="81407"/>
                  </a:moveTo>
                  <a:lnTo>
                    <a:pt x="998727" y="81407"/>
                  </a:lnTo>
                  <a:lnTo>
                    <a:pt x="998093" y="81534"/>
                  </a:lnTo>
                  <a:lnTo>
                    <a:pt x="1000715" y="81407"/>
                  </a:lnTo>
                  <a:close/>
                </a:path>
                <a:path w="1156970" h="497839">
                  <a:moveTo>
                    <a:pt x="1056512" y="38989"/>
                  </a:moveTo>
                  <a:lnTo>
                    <a:pt x="1037176" y="39921"/>
                  </a:lnTo>
                  <a:lnTo>
                    <a:pt x="1038279" y="79588"/>
                  </a:lnTo>
                  <a:lnTo>
                    <a:pt x="1058418" y="78612"/>
                  </a:lnTo>
                  <a:lnTo>
                    <a:pt x="1056512" y="38989"/>
                  </a:lnTo>
                  <a:close/>
                </a:path>
                <a:path w="1156970" h="497839">
                  <a:moveTo>
                    <a:pt x="1036066" y="0"/>
                  </a:moveTo>
                  <a:lnTo>
                    <a:pt x="1037176" y="39921"/>
                  </a:lnTo>
                  <a:lnTo>
                    <a:pt x="1056512" y="38989"/>
                  </a:lnTo>
                  <a:lnTo>
                    <a:pt x="1119879" y="38989"/>
                  </a:lnTo>
                  <a:lnTo>
                    <a:pt x="1036066" y="0"/>
                  </a:lnTo>
                  <a:close/>
                </a:path>
              </a:pathLst>
            </a:custGeom>
            <a:solidFill>
              <a:srgbClr val="1FB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922264" y="2852927"/>
              <a:ext cx="195580" cy="658495"/>
            </a:xfrm>
            <a:custGeom>
              <a:avLst/>
              <a:gdLst/>
              <a:ahLst/>
              <a:cxnLst/>
              <a:rect l="l" t="t" r="r" b="b"/>
              <a:pathLst>
                <a:path w="195579" h="658495">
                  <a:moveTo>
                    <a:pt x="0" y="0"/>
                  </a:moveTo>
                  <a:lnTo>
                    <a:pt x="0" y="526669"/>
                  </a:lnTo>
                  <a:lnTo>
                    <a:pt x="195072" y="658368"/>
                  </a:lnTo>
                  <a:lnTo>
                    <a:pt x="195072" y="131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77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784592" y="2164079"/>
              <a:ext cx="192405" cy="658495"/>
            </a:xfrm>
            <a:custGeom>
              <a:avLst/>
              <a:gdLst/>
              <a:ahLst/>
              <a:cxnLst/>
              <a:rect l="l" t="t" r="r" b="b"/>
              <a:pathLst>
                <a:path w="192404" h="658494">
                  <a:moveTo>
                    <a:pt x="0" y="0"/>
                  </a:moveTo>
                  <a:lnTo>
                    <a:pt x="0" y="526669"/>
                  </a:lnTo>
                  <a:lnTo>
                    <a:pt x="192024" y="658368"/>
                  </a:lnTo>
                  <a:lnTo>
                    <a:pt x="192024" y="131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95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10332719" y="2005583"/>
            <a:ext cx="707390" cy="707390"/>
            <a:chOff x="10332719" y="2005583"/>
            <a:chExt cx="707390" cy="707390"/>
          </a:xfrm>
        </p:grpSpPr>
        <p:sp>
          <p:nvSpPr>
            <p:cNvPr id="55" name="object 55"/>
            <p:cNvSpPr/>
            <p:nvPr/>
          </p:nvSpPr>
          <p:spPr>
            <a:xfrm>
              <a:off x="10370819" y="2043683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89">
                  <a:moveTo>
                    <a:pt x="315468" y="0"/>
                  </a:moveTo>
                  <a:lnTo>
                    <a:pt x="268846" y="3420"/>
                  </a:lnTo>
                  <a:lnTo>
                    <a:pt x="224350" y="13355"/>
                  </a:lnTo>
                  <a:lnTo>
                    <a:pt x="182467" y="29317"/>
                  </a:lnTo>
                  <a:lnTo>
                    <a:pt x="143685" y="50819"/>
                  </a:lnTo>
                  <a:lnTo>
                    <a:pt x="108491" y="77373"/>
                  </a:lnTo>
                  <a:lnTo>
                    <a:pt x="77373" y="108491"/>
                  </a:lnTo>
                  <a:lnTo>
                    <a:pt x="50819" y="143685"/>
                  </a:lnTo>
                  <a:lnTo>
                    <a:pt x="29317" y="182467"/>
                  </a:lnTo>
                  <a:lnTo>
                    <a:pt x="13355" y="224350"/>
                  </a:lnTo>
                  <a:lnTo>
                    <a:pt x="3420" y="268846"/>
                  </a:lnTo>
                  <a:lnTo>
                    <a:pt x="0" y="315467"/>
                  </a:lnTo>
                  <a:lnTo>
                    <a:pt x="3420" y="362089"/>
                  </a:lnTo>
                  <a:lnTo>
                    <a:pt x="13355" y="406585"/>
                  </a:lnTo>
                  <a:lnTo>
                    <a:pt x="29317" y="448468"/>
                  </a:lnTo>
                  <a:lnTo>
                    <a:pt x="50819" y="487250"/>
                  </a:lnTo>
                  <a:lnTo>
                    <a:pt x="77373" y="522444"/>
                  </a:lnTo>
                  <a:lnTo>
                    <a:pt x="108491" y="553562"/>
                  </a:lnTo>
                  <a:lnTo>
                    <a:pt x="143685" y="580116"/>
                  </a:lnTo>
                  <a:lnTo>
                    <a:pt x="182467" y="601618"/>
                  </a:lnTo>
                  <a:lnTo>
                    <a:pt x="224350" y="617580"/>
                  </a:lnTo>
                  <a:lnTo>
                    <a:pt x="268846" y="627515"/>
                  </a:lnTo>
                  <a:lnTo>
                    <a:pt x="315468" y="630936"/>
                  </a:lnTo>
                  <a:lnTo>
                    <a:pt x="362089" y="627515"/>
                  </a:lnTo>
                  <a:lnTo>
                    <a:pt x="406585" y="617580"/>
                  </a:lnTo>
                  <a:lnTo>
                    <a:pt x="448468" y="601618"/>
                  </a:lnTo>
                  <a:lnTo>
                    <a:pt x="487250" y="580116"/>
                  </a:lnTo>
                  <a:lnTo>
                    <a:pt x="522444" y="553562"/>
                  </a:lnTo>
                  <a:lnTo>
                    <a:pt x="553562" y="522444"/>
                  </a:lnTo>
                  <a:lnTo>
                    <a:pt x="580116" y="487250"/>
                  </a:lnTo>
                  <a:lnTo>
                    <a:pt x="601618" y="448468"/>
                  </a:lnTo>
                  <a:lnTo>
                    <a:pt x="617580" y="406585"/>
                  </a:lnTo>
                  <a:lnTo>
                    <a:pt x="627515" y="362089"/>
                  </a:lnTo>
                  <a:lnTo>
                    <a:pt x="630935" y="315467"/>
                  </a:lnTo>
                  <a:lnTo>
                    <a:pt x="627515" y="268846"/>
                  </a:lnTo>
                  <a:lnTo>
                    <a:pt x="617580" y="224350"/>
                  </a:lnTo>
                  <a:lnTo>
                    <a:pt x="601618" y="182467"/>
                  </a:lnTo>
                  <a:lnTo>
                    <a:pt x="580116" y="143685"/>
                  </a:lnTo>
                  <a:lnTo>
                    <a:pt x="553562" y="108491"/>
                  </a:lnTo>
                  <a:lnTo>
                    <a:pt x="522444" y="77373"/>
                  </a:lnTo>
                  <a:lnTo>
                    <a:pt x="487250" y="50819"/>
                  </a:lnTo>
                  <a:lnTo>
                    <a:pt x="448468" y="29317"/>
                  </a:lnTo>
                  <a:lnTo>
                    <a:pt x="406585" y="13355"/>
                  </a:lnTo>
                  <a:lnTo>
                    <a:pt x="362089" y="3420"/>
                  </a:lnTo>
                  <a:lnTo>
                    <a:pt x="3154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0370819" y="2043683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89">
                  <a:moveTo>
                    <a:pt x="0" y="315467"/>
                  </a:moveTo>
                  <a:lnTo>
                    <a:pt x="3420" y="268846"/>
                  </a:lnTo>
                  <a:lnTo>
                    <a:pt x="13355" y="224350"/>
                  </a:lnTo>
                  <a:lnTo>
                    <a:pt x="29317" y="182467"/>
                  </a:lnTo>
                  <a:lnTo>
                    <a:pt x="50819" y="143685"/>
                  </a:lnTo>
                  <a:lnTo>
                    <a:pt x="77373" y="108491"/>
                  </a:lnTo>
                  <a:lnTo>
                    <a:pt x="108491" y="77373"/>
                  </a:lnTo>
                  <a:lnTo>
                    <a:pt x="143685" y="50819"/>
                  </a:lnTo>
                  <a:lnTo>
                    <a:pt x="182467" y="29317"/>
                  </a:lnTo>
                  <a:lnTo>
                    <a:pt x="224350" y="13355"/>
                  </a:lnTo>
                  <a:lnTo>
                    <a:pt x="268846" y="3420"/>
                  </a:lnTo>
                  <a:lnTo>
                    <a:pt x="315468" y="0"/>
                  </a:lnTo>
                  <a:lnTo>
                    <a:pt x="362089" y="3420"/>
                  </a:lnTo>
                  <a:lnTo>
                    <a:pt x="406585" y="13355"/>
                  </a:lnTo>
                  <a:lnTo>
                    <a:pt x="448468" y="29317"/>
                  </a:lnTo>
                  <a:lnTo>
                    <a:pt x="487250" y="50819"/>
                  </a:lnTo>
                  <a:lnTo>
                    <a:pt x="522444" y="77373"/>
                  </a:lnTo>
                  <a:lnTo>
                    <a:pt x="553562" y="108491"/>
                  </a:lnTo>
                  <a:lnTo>
                    <a:pt x="580116" y="143685"/>
                  </a:lnTo>
                  <a:lnTo>
                    <a:pt x="601618" y="182467"/>
                  </a:lnTo>
                  <a:lnTo>
                    <a:pt x="617580" y="224350"/>
                  </a:lnTo>
                  <a:lnTo>
                    <a:pt x="627515" y="268846"/>
                  </a:lnTo>
                  <a:lnTo>
                    <a:pt x="630935" y="315467"/>
                  </a:lnTo>
                  <a:lnTo>
                    <a:pt x="627515" y="362089"/>
                  </a:lnTo>
                  <a:lnTo>
                    <a:pt x="617580" y="406585"/>
                  </a:lnTo>
                  <a:lnTo>
                    <a:pt x="601618" y="448468"/>
                  </a:lnTo>
                  <a:lnTo>
                    <a:pt x="580116" y="487250"/>
                  </a:lnTo>
                  <a:lnTo>
                    <a:pt x="553562" y="522444"/>
                  </a:lnTo>
                  <a:lnTo>
                    <a:pt x="522444" y="553562"/>
                  </a:lnTo>
                  <a:lnTo>
                    <a:pt x="487250" y="580116"/>
                  </a:lnTo>
                  <a:lnTo>
                    <a:pt x="448468" y="601618"/>
                  </a:lnTo>
                  <a:lnTo>
                    <a:pt x="406585" y="617580"/>
                  </a:lnTo>
                  <a:lnTo>
                    <a:pt x="362089" y="627515"/>
                  </a:lnTo>
                  <a:lnTo>
                    <a:pt x="315468" y="630936"/>
                  </a:lnTo>
                  <a:lnTo>
                    <a:pt x="268846" y="627515"/>
                  </a:lnTo>
                  <a:lnTo>
                    <a:pt x="224350" y="617580"/>
                  </a:lnTo>
                  <a:lnTo>
                    <a:pt x="182467" y="601618"/>
                  </a:lnTo>
                  <a:lnTo>
                    <a:pt x="143685" y="580116"/>
                  </a:lnTo>
                  <a:lnTo>
                    <a:pt x="108491" y="553562"/>
                  </a:lnTo>
                  <a:lnTo>
                    <a:pt x="77373" y="522444"/>
                  </a:lnTo>
                  <a:lnTo>
                    <a:pt x="50819" y="487250"/>
                  </a:lnTo>
                  <a:lnTo>
                    <a:pt x="29317" y="448468"/>
                  </a:lnTo>
                  <a:lnTo>
                    <a:pt x="13355" y="406585"/>
                  </a:lnTo>
                  <a:lnTo>
                    <a:pt x="3420" y="362089"/>
                  </a:lnTo>
                  <a:lnTo>
                    <a:pt x="0" y="315467"/>
                  </a:lnTo>
                  <a:close/>
                </a:path>
              </a:pathLst>
            </a:custGeom>
            <a:ln w="76200">
              <a:solidFill>
                <a:srgbClr val="9FDA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10541254" y="2027631"/>
            <a:ext cx="291465" cy="6369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-455" dirty="0">
                <a:solidFill>
                  <a:srgbClr val="9FDAE1"/>
                </a:solidFill>
                <a:latin typeface="Tahoma"/>
                <a:cs typeface="Tahoma"/>
              </a:rPr>
              <a:t>6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1292967" y="6462776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86408" y="560654"/>
            <a:ext cx="5684520" cy="431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650" b="1" spc="-160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2650" b="1" spc="-4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2650" b="1" spc="-175" dirty="0">
                <a:solidFill>
                  <a:srgbClr val="092F4E"/>
                </a:solidFill>
                <a:latin typeface="Tahoma"/>
                <a:cs typeface="Tahoma"/>
              </a:rPr>
              <a:t>ОЦ</a:t>
            </a:r>
            <a:r>
              <a:rPr sz="2650" b="1" spc="-16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b="1" spc="-75" dirty="0">
                <a:solidFill>
                  <a:srgbClr val="092F4E"/>
                </a:solidFill>
                <a:latin typeface="Tahoma"/>
                <a:cs typeface="Tahoma"/>
              </a:rPr>
              <a:t>СС</a:t>
            </a:r>
            <a:r>
              <a:rPr sz="2650" b="1" spc="-21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b="1" spc="-4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2650" b="1" spc="-16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b="1" spc="-7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2650" b="1" spc="-9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2650" b="1" spc="-21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2650" b="1" spc="-180" dirty="0">
                <a:solidFill>
                  <a:srgbClr val="092F4E"/>
                </a:solidFill>
                <a:latin typeface="Tahoma"/>
                <a:cs typeface="Tahoma"/>
              </a:rPr>
              <a:t>ОТ</a:t>
            </a:r>
            <a:r>
              <a:rPr sz="2650" b="1" spc="-204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2650" b="1" spc="-3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b="1" spc="-16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2650" b="1" spc="-18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2650" b="1" spc="-15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2650" b="1" spc="-22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b="1" spc="-3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2650" b="1" spc="-16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b="1" spc="-130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2650" b="1" spc="-140" dirty="0">
                <a:solidFill>
                  <a:srgbClr val="092F4E"/>
                </a:solidFill>
                <a:latin typeface="Tahoma"/>
                <a:cs typeface="Tahoma"/>
              </a:rPr>
              <a:t>ВКИ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264152" y="4785359"/>
            <a:ext cx="1640205" cy="289560"/>
          </a:xfrm>
          <a:prstGeom prst="rect">
            <a:avLst/>
          </a:prstGeom>
          <a:solidFill>
            <a:srgbClr val="546973"/>
          </a:solidFill>
        </p:spPr>
        <p:txBody>
          <a:bodyPr vert="horz" wrap="square" lIns="0" tIns="11430" rIns="0" bIns="0" rtlCol="0">
            <a:spAutoFit/>
          </a:bodyPr>
          <a:lstStyle/>
          <a:p>
            <a:pPr marL="257810">
              <a:lnSpc>
                <a:spcPct val="100000"/>
              </a:lnSpc>
              <a:spcBef>
                <a:spcPts val="90"/>
              </a:spcBef>
            </a:pP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кредит</a:t>
            </a:r>
            <a:r>
              <a:rPr sz="16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5-250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169278" y="4790694"/>
            <a:ext cx="1552575" cy="10598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1</a:t>
            </a:r>
            <a:r>
              <a:rPr sz="1600" b="1" spc="-180" dirty="0">
                <a:solidFill>
                  <a:srgbClr val="1FB3AB"/>
                </a:solidFill>
                <a:latin typeface="Tahoma"/>
                <a:cs typeface="Tahoma"/>
              </a:rPr>
              <a:t>3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50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200" dirty="0">
                <a:solidFill>
                  <a:srgbClr val="1FB3AB"/>
                </a:solidFill>
                <a:latin typeface="Tahoma"/>
                <a:cs typeface="Tahoma"/>
              </a:rPr>
              <a:t>х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20" dirty="0">
                <a:solidFill>
                  <a:srgbClr val="1FB3AB"/>
                </a:solidFill>
                <a:latin typeface="Tahoma"/>
                <a:cs typeface="Tahoma"/>
              </a:rPr>
              <a:t>й</a:t>
            </a:r>
            <a:endParaRPr sz="1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2</a:t>
            </a:r>
            <a:r>
              <a:rPr sz="1600" b="1" spc="-180" dirty="0">
                <a:solidFill>
                  <a:srgbClr val="1FB3AB"/>
                </a:solidFill>
                <a:latin typeface="Tahoma"/>
                <a:cs typeface="Tahoma"/>
              </a:rPr>
              <a:t>5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50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200" dirty="0">
                <a:solidFill>
                  <a:srgbClr val="1FB3AB"/>
                </a:solidFill>
                <a:latin typeface="Tahoma"/>
                <a:cs typeface="Tahoma"/>
              </a:rPr>
              <a:t>х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20" dirty="0">
                <a:solidFill>
                  <a:srgbClr val="1FB3AB"/>
                </a:solidFill>
                <a:latin typeface="Tahoma"/>
                <a:cs typeface="Tahoma"/>
              </a:rPr>
              <a:t>й</a:t>
            </a:r>
            <a:endParaRPr sz="1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3</a:t>
            </a:r>
            <a:r>
              <a:rPr sz="1600" b="1" spc="-180" dirty="0">
                <a:solidFill>
                  <a:srgbClr val="1FB3AB"/>
                </a:solidFill>
                <a:latin typeface="Tahoma"/>
                <a:cs typeface="Tahoma"/>
              </a:rPr>
              <a:t>5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50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200" dirty="0">
                <a:solidFill>
                  <a:srgbClr val="1FB3AB"/>
                </a:solidFill>
                <a:latin typeface="Tahoma"/>
                <a:cs typeface="Tahoma"/>
              </a:rPr>
              <a:t>х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20" dirty="0">
                <a:solidFill>
                  <a:srgbClr val="1FB3AB"/>
                </a:solidFill>
                <a:latin typeface="Tahoma"/>
                <a:cs typeface="Tahoma"/>
              </a:rPr>
              <a:t>й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264152" y="5190744"/>
            <a:ext cx="1640205" cy="289560"/>
          </a:xfrm>
          <a:prstGeom prst="rect">
            <a:avLst/>
          </a:prstGeom>
          <a:solidFill>
            <a:srgbClr val="546973"/>
          </a:solidFill>
        </p:spPr>
        <p:txBody>
          <a:bodyPr vert="horz" wrap="square" lIns="0" tIns="10795" rIns="0" bIns="0" rtlCol="0">
            <a:spAutoFit/>
          </a:bodyPr>
          <a:lstStyle/>
          <a:p>
            <a:pPr marL="127000">
              <a:lnSpc>
                <a:spcPct val="100000"/>
              </a:lnSpc>
              <a:spcBef>
                <a:spcPts val="85"/>
              </a:spcBef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инфраструктура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264152" y="5574791"/>
            <a:ext cx="1640205" cy="289560"/>
          </a:xfrm>
          <a:prstGeom prst="rect">
            <a:avLst/>
          </a:prstGeom>
          <a:solidFill>
            <a:srgbClr val="546973"/>
          </a:solidFill>
        </p:spPr>
        <p:txBody>
          <a:bodyPr vert="horz" wrap="square" lIns="0" tIns="10795" rIns="0" bIns="0" rtlCol="0">
            <a:spAutoFit/>
          </a:bodyPr>
          <a:lstStyle/>
          <a:p>
            <a:pPr marL="102235">
              <a:lnSpc>
                <a:spcPct val="100000"/>
              </a:lnSpc>
              <a:spcBef>
                <a:spcPts val="85"/>
              </a:spcBef>
            </a:pP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кредит</a:t>
            </a:r>
            <a:r>
              <a:rPr sz="16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250-1000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22813" y="6493213"/>
            <a:ext cx="62992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45"/>
              </a:lnSpc>
              <a:tabLst>
                <a:tab pos="476884" algn="l"/>
              </a:tabLst>
            </a:pPr>
            <a:r>
              <a:rPr sz="800" spc="-5" dirty="0">
                <a:solidFill>
                  <a:srgbClr val="44536A"/>
                </a:solidFill>
                <a:latin typeface="Segoe UI Light"/>
                <a:cs typeface="Segoe UI Light"/>
              </a:rPr>
              <a:t>P</a:t>
            </a:r>
            <a:r>
              <a:rPr sz="800" dirty="0">
                <a:solidFill>
                  <a:srgbClr val="44536A"/>
                </a:solidFill>
                <a:latin typeface="Segoe UI Light"/>
                <a:cs typeface="Segoe UI Light"/>
              </a:rPr>
              <a:t>A</a:t>
            </a:r>
            <a:r>
              <a:rPr sz="800" spc="-5" dirty="0">
                <a:solidFill>
                  <a:srgbClr val="44536A"/>
                </a:solidFill>
                <a:latin typeface="Segoe UI Light"/>
                <a:cs typeface="Segoe UI Light"/>
              </a:rPr>
              <a:t>GE</a:t>
            </a:r>
            <a:r>
              <a:rPr sz="800" dirty="0">
                <a:solidFill>
                  <a:srgbClr val="44536A"/>
                </a:solidFill>
                <a:latin typeface="Segoe UI Light"/>
                <a:cs typeface="Segoe UI Light"/>
              </a:rPr>
              <a:t>	</a:t>
            </a:r>
            <a:r>
              <a:rPr sz="1575" b="1" spc="-15" baseline="-5291" dirty="0">
                <a:solidFill>
                  <a:srgbClr val="FFFFFF"/>
                </a:solidFill>
                <a:latin typeface="Segoe UI"/>
                <a:cs typeface="Segoe UI"/>
              </a:rPr>
              <a:t>12</a:t>
            </a:r>
            <a:endParaRPr sz="1575" baseline="-5291">
              <a:latin typeface="Segoe UI"/>
              <a:cs typeface="Segoe U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-3175" y="0"/>
            <a:ext cx="12195175" cy="6858000"/>
            <a:chOff x="-3175" y="0"/>
            <a:chExt cx="12195175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6586728"/>
              <a:ext cx="10725150" cy="0"/>
            </a:xfrm>
            <a:custGeom>
              <a:avLst/>
              <a:gdLst/>
              <a:ahLst/>
              <a:cxnLst/>
              <a:rect l="l" t="t" r="r" b="b"/>
              <a:pathLst>
                <a:path w="10725150">
                  <a:moveTo>
                    <a:pt x="10724769" y="0"/>
                  </a:moveTo>
                  <a:lnTo>
                    <a:pt x="0" y="0"/>
                  </a:lnTo>
                </a:path>
              </a:pathLst>
            </a:custGeom>
            <a:ln w="6096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91088" y="6452615"/>
              <a:ext cx="679703" cy="405384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0" y="0"/>
            <a:ext cx="12192000" cy="6864350"/>
            <a:chOff x="0" y="0"/>
            <a:chExt cx="12192000" cy="686435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6733030" cy="68579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6728198" cy="6857995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98320" y="3374136"/>
              <a:ext cx="615950" cy="612775"/>
            </a:xfrm>
            <a:custGeom>
              <a:avLst/>
              <a:gdLst/>
              <a:ahLst/>
              <a:cxnLst/>
              <a:rect l="l" t="t" r="r" b="b"/>
              <a:pathLst>
                <a:path w="615950" h="612775">
                  <a:moveTo>
                    <a:pt x="195325" y="559688"/>
                  </a:moveTo>
                  <a:lnTo>
                    <a:pt x="0" y="612647"/>
                  </a:lnTo>
                  <a:lnTo>
                    <a:pt x="53340" y="418211"/>
                  </a:lnTo>
                  <a:lnTo>
                    <a:pt x="473582" y="0"/>
                  </a:lnTo>
                  <a:lnTo>
                    <a:pt x="615696" y="135509"/>
                  </a:lnTo>
                  <a:lnTo>
                    <a:pt x="195325" y="559688"/>
                  </a:lnTo>
                  <a:close/>
                </a:path>
              </a:pathLst>
            </a:custGeom>
            <a:ln w="304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57983" y="3483863"/>
              <a:ext cx="143510" cy="137160"/>
            </a:xfrm>
            <a:custGeom>
              <a:avLst/>
              <a:gdLst/>
              <a:ahLst/>
              <a:cxnLst/>
              <a:rect l="l" t="t" r="r" b="b"/>
              <a:pathLst>
                <a:path w="143510" h="137160">
                  <a:moveTo>
                    <a:pt x="0" y="0"/>
                  </a:moveTo>
                  <a:lnTo>
                    <a:pt x="143256" y="137160"/>
                  </a:lnTo>
                </a:path>
              </a:pathLst>
            </a:custGeom>
            <a:ln w="304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24711" y="2697479"/>
              <a:ext cx="951230" cy="1289685"/>
            </a:xfrm>
            <a:custGeom>
              <a:avLst/>
              <a:gdLst/>
              <a:ahLst/>
              <a:cxnLst/>
              <a:rect l="l" t="t" r="r" b="b"/>
              <a:pathLst>
                <a:path w="951230" h="1289685">
                  <a:moveTo>
                    <a:pt x="725424" y="1094232"/>
                  </a:moveTo>
                  <a:lnTo>
                    <a:pt x="868680" y="1237488"/>
                  </a:lnTo>
                </a:path>
                <a:path w="951230" h="1289685">
                  <a:moveTo>
                    <a:pt x="170687" y="563880"/>
                  </a:moveTo>
                  <a:lnTo>
                    <a:pt x="448056" y="563880"/>
                  </a:lnTo>
                  <a:lnTo>
                    <a:pt x="448056" y="390144"/>
                  </a:lnTo>
                  <a:lnTo>
                    <a:pt x="170687" y="390144"/>
                  </a:lnTo>
                  <a:lnTo>
                    <a:pt x="170687" y="563880"/>
                  </a:lnTo>
                  <a:close/>
                </a:path>
                <a:path w="951230" h="1289685">
                  <a:moveTo>
                    <a:pt x="170687" y="841248"/>
                  </a:moveTo>
                  <a:lnTo>
                    <a:pt x="448056" y="841248"/>
                  </a:lnTo>
                  <a:lnTo>
                    <a:pt x="448056" y="676656"/>
                  </a:lnTo>
                  <a:lnTo>
                    <a:pt x="170687" y="676656"/>
                  </a:lnTo>
                  <a:lnTo>
                    <a:pt x="170687" y="841248"/>
                  </a:lnTo>
                  <a:close/>
                </a:path>
                <a:path w="951230" h="1289685">
                  <a:moveTo>
                    <a:pt x="170687" y="1124712"/>
                  </a:moveTo>
                  <a:lnTo>
                    <a:pt x="448056" y="1124712"/>
                  </a:lnTo>
                  <a:lnTo>
                    <a:pt x="448056" y="954024"/>
                  </a:lnTo>
                  <a:lnTo>
                    <a:pt x="170687" y="954024"/>
                  </a:lnTo>
                  <a:lnTo>
                    <a:pt x="170687" y="1124712"/>
                  </a:lnTo>
                  <a:close/>
                </a:path>
                <a:path w="951230" h="1289685">
                  <a:moveTo>
                    <a:pt x="531621" y="1289304"/>
                  </a:moveTo>
                  <a:lnTo>
                    <a:pt x="0" y="1289304"/>
                  </a:lnTo>
                  <a:lnTo>
                    <a:pt x="0" y="0"/>
                  </a:lnTo>
                  <a:lnTo>
                    <a:pt x="614299" y="0"/>
                  </a:lnTo>
                  <a:lnTo>
                    <a:pt x="950976" y="337058"/>
                  </a:lnTo>
                  <a:lnTo>
                    <a:pt x="950976" y="697865"/>
                  </a:lnTo>
                </a:path>
                <a:path w="951230" h="1289685">
                  <a:moveTo>
                    <a:pt x="612648" y="0"/>
                  </a:moveTo>
                  <a:lnTo>
                    <a:pt x="612648" y="338328"/>
                  </a:lnTo>
                  <a:lnTo>
                    <a:pt x="950976" y="338328"/>
                  </a:lnTo>
                </a:path>
                <a:path w="951230" h="1289685">
                  <a:moveTo>
                    <a:pt x="448056" y="451104"/>
                  </a:moveTo>
                  <a:lnTo>
                    <a:pt x="612648" y="451104"/>
                  </a:lnTo>
                  <a:lnTo>
                    <a:pt x="612648" y="1011936"/>
                  </a:lnTo>
                  <a:lnTo>
                    <a:pt x="448056" y="1011936"/>
                  </a:lnTo>
                </a:path>
                <a:path w="951230" h="1289685">
                  <a:moveTo>
                    <a:pt x="612648" y="728472"/>
                  </a:moveTo>
                  <a:lnTo>
                    <a:pt x="755904" y="728472"/>
                  </a:lnTo>
                </a:path>
              </a:pathLst>
            </a:custGeom>
            <a:ln w="304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0378" y="5565648"/>
              <a:ext cx="787400" cy="1292860"/>
            </a:xfrm>
            <a:custGeom>
              <a:avLst/>
              <a:gdLst/>
              <a:ahLst/>
              <a:cxnLst/>
              <a:rect l="l" t="t" r="r" b="b"/>
              <a:pathLst>
                <a:path w="787400" h="1292859">
                  <a:moveTo>
                    <a:pt x="786977" y="0"/>
                  </a:moveTo>
                  <a:lnTo>
                    <a:pt x="0" y="1292349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15767" y="6126480"/>
              <a:ext cx="9476740" cy="728980"/>
            </a:xfrm>
            <a:custGeom>
              <a:avLst/>
              <a:gdLst/>
              <a:ahLst/>
              <a:cxnLst/>
              <a:rect l="l" t="t" r="r" b="b"/>
              <a:pathLst>
                <a:path w="9476740" h="728979">
                  <a:moveTo>
                    <a:pt x="9476232" y="0"/>
                  </a:moveTo>
                  <a:lnTo>
                    <a:pt x="414274" y="51295"/>
                  </a:lnTo>
                  <a:lnTo>
                    <a:pt x="0" y="728471"/>
                  </a:lnTo>
                  <a:lnTo>
                    <a:pt x="9476232" y="718210"/>
                  </a:lnTo>
                  <a:lnTo>
                    <a:pt x="94762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24711" y="0"/>
              <a:ext cx="608965" cy="999490"/>
            </a:xfrm>
            <a:custGeom>
              <a:avLst/>
              <a:gdLst/>
              <a:ahLst/>
              <a:cxnLst/>
              <a:rect l="l" t="t" r="r" b="b"/>
              <a:pathLst>
                <a:path w="608964" h="999490">
                  <a:moveTo>
                    <a:pt x="608583" y="0"/>
                  </a:moveTo>
                  <a:lnTo>
                    <a:pt x="0" y="999363"/>
                  </a:lnTo>
                </a:path>
              </a:pathLst>
            </a:custGeom>
            <a:ln w="609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690359" y="5708904"/>
              <a:ext cx="94615" cy="109855"/>
            </a:xfrm>
            <a:custGeom>
              <a:avLst/>
              <a:gdLst/>
              <a:ahLst/>
              <a:cxnLst/>
              <a:rect l="l" t="t" r="r" b="b"/>
              <a:pathLst>
                <a:path w="94615" h="109854">
                  <a:moveTo>
                    <a:pt x="0" y="0"/>
                  </a:moveTo>
                  <a:lnTo>
                    <a:pt x="94488" y="0"/>
                  </a:lnTo>
                </a:path>
                <a:path w="94615" h="109854">
                  <a:moveTo>
                    <a:pt x="0" y="36576"/>
                  </a:moveTo>
                  <a:lnTo>
                    <a:pt x="94488" y="36576"/>
                  </a:lnTo>
                </a:path>
                <a:path w="94615" h="109854">
                  <a:moveTo>
                    <a:pt x="0" y="73152"/>
                  </a:moveTo>
                  <a:lnTo>
                    <a:pt x="94488" y="73152"/>
                  </a:lnTo>
                </a:path>
                <a:path w="94615" h="109854">
                  <a:moveTo>
                    <a:pt x="0" y="109728"/>
                  </a:moveTo>
                  <a:lnTo>
                    <a:pt x="94488" y="109728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15856" y="4206240"/>
              <a:ext cx="2404872" cy="2377440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7944993" y="352917"/>
            <a:ext cx="3829050" cy="234315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894"/>
              </a:spcBef>
            </a:pPr>
            <a:r>
              <a:rPr sz="4400" b="0" spc="35" dirty="0">
                <a:solidFill>
                  <a:srgbClr val="313D47"/>
                </a:solidFill>
                <a:latin typeface="Tahoma"/>
                <a:cs typeface="Tahoma"/>
              </a:rPr>
              <a:t>Багрова</a:t>
            </a:r>
            <a:endParaRPr sz="4400">
              <a:latin typeface="Tahoma"/>
              <a:cs typeface="Tahoma"/>
            </a:endParaRPr>
          </a:p>
          <a:p>
            <a:pPr marL="12700" marR="5080" indent="2378075" algn="r">
              <a:lnSpc>
                <a:spcPts val="6100"/>
              </a:lnSpc>
              <a:spcBef>
                <a:spcPts val="115"/>
              </a:spcBef>
            </a:pPr>
            <a:r>
              <a:rPr sz="4400" b="0" spc="-45" dirty="0">
                <a:solidFill>
                  <a:srgbClr val="313D47"/>
                </a:solidFill>
                <a:latin typeface="Tahoma"/>
                <a:cs typeface="Tahoma"/>
              </a:rPr>
              <a:t>Юлия  </a:t>
            </a:r>
            <a:r>
              <a:rPr sz="4400" b="0" spc="100" dirty="0">
                <a:solidFill>
                  <a:srgbClr val="313D47"/>
                </a:solidFill>
                <a:latin typeface="Tahoma"/>
                <a:cs typeface="Tahoma"/>
              </a:rPr>
              <a:t>Вл</a:t>
            </a:r>
            <a:r>
              <a:rPr sz="4400" b="0" spc="75" dirty="0">
                <a:solidFill>
                  <a:srgbClr val="313D47"/>
                </a:solidFill>
                <a:latin typeface="Tahoma"/>
                <a:cs typeface="Tahoma"/>
              </a:rPr>
              <a:t>а</a:t>
            </a:r>
            <a:r>
              <a:rPr sz="4400" b="0" spc="40" dirty="0">
                <a:solidFill>
                  <a:srgbClr val="313D47"/>
                </a:solidFill>
                <a:latin typeface="Tahoma"/>
                <a:cs typeface="Tahoma"/>
              </a:rPr>
              <a:t>дим</a:t>
            </a:r>
            <a:r>
              <a:rPr sz="4400" b="0" spc="50" dirty="0">
                <a:solidFill>
                  <a:srgbClr val="313D47"/>
                </a:solidFill>
                <a:latin typeface="Tahoma"/>
                <a:cs typeface="Tahoma"/>
              </a:rPr>
              <a:t>и</a:t>
            </a:r>
            <a:r>
              <a:rPr sz="4400" b="0" spc="-15" dirty="0">
                <a:solidFill>
                  <a:srgbClr val="313D47"/>
                </a:solidFill>
                <a:latin typeface="Tahoma"/>
                <a:cs typeface="Tahoma"/>
              </a:rPr>
              <a:t>ров</a:t>
            </a:r>
            <a:r>
              <a:rPr sz="4400" b="0" spc="-5" dirty="0">
                <a:solidFill>
                  <a:srgbClr val="313D47"/>
                </a:solidFill>
                <a:latin typeface="Tahoma"/>
                <a:cs typeface="Tahoma"/>
              </a:rPr>
              <a:t>н</a:t>
            </a:r>
            <a:r>
              <a:rPr sz="4400" b="0" dirty="0">
                <a:solidFill>
                  <a:srgbClr val="313D47"/>
                </a:solidFill>
                <a:latin typeface="Tahoma"/>
                <a:cs typeface="Tahoma"/>
              </a:rPr>
              <a:t>а</a:t>
            </a:r>
            <a:endParaRPr sz="4400">
              <a:latin typeface="Tahoma"/>
              <a:cs typeface="Tahoma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133600">
              <a:lnSpc>
                <a:spcPct val="100000"/>
              </a:lnSpc>
              <a:spcBef>
                <a:spcPts val="890"/>
              </a:spcBef>
            </a:pPr>
            <a:r>
              <a:rPr spc="-75" dirty="0"/>
              <a:t>т</a:t>
            </a:r>
            <a:r>
              <a:rPr spc="-65" dirty="0"/>
              <a:t>е</a:t>
            </a:r>
            <a:r>
              <a:rPr spc="-80" dirty="0"/>
              <a:t>л.</a:t>
            </a:r>
            <a:r>
              <a:rPr spc="-295" dirty="0"/>
              <a:t> </a:t>
            </a:r>
            <a:r>
              <a:rPr spc="-830" dirty="0"/>
              <a:t>+</a:t>
            </a:r>
            <a:r>
              <a:rPr spc="-95" dirty="0"/>
              <a:t>7</a:t>
            </a:r>
            <a:r>
              <a:rPr spc="-254" dirty="0"/>
              <a:t> </a:t>
            </a:r>
            <a:r>
              <a:rPr spc="-190" dirty="0"/>
              <a:t>(915)</a:t>
            </a:r>
            <a:r>
              <a:rPr spc="250" dirty="0"/>
              <a:t>-</a:t>
            </a:r>
            <a:r>
              <a:rPr spc="-105" dirty="0"/>
              <a:t>00</a:t>
            </a:r>
            <a:r>
              <a:rPr spc="-100" dirty="0"/>
              <a:t>0</a:t>
            </a:r>
            <a:r>
              <a:rPr spc="250" dirty="0"/>
              <a:t>-</a:t>
            </a:r>
            <a:r>
              <a:rPr spc="-105" dirty="0"/>
              <a:t>13</a:t>
            </a:r>
            <a:r>
              <a:rPr spc="250" dirty="0"/>
              <a:t>-</a:t>
            </a:r>
            <a:r>
              <a:rPr spc="-95" dirty="0"/>
              <a:t>59</a:t>
            </a:r>
          </a:p>
          <a:p>
            <a:pPr marL="1145540" algn="ctr">
              <a:lnSpc>
                <a:spcPct val="100000"/>
              </a:lnSpc>
              <a:spcBef>
                <a:spcPts val="795"/>
              </a:spcBef>
            </a:pPr>
            <a:r>
              <a:rPr spc="80" dirty="0"/>
              <a:t>e-mail:</a:t>
            </a:r>
            <a:r>
              <a:rPr spc="-305" dirty="0">
                <a:solidFill>
                  <a:srgbClr val="00AEAA"/>
                </a:solidFill>
              </a:rPr>
              <a:t> </a:t>
            </a:r>
            <a:r>
              <a:rPr u="heavy" dirty="0">
                <a:solidFill>
                  <a:srgbClr val="00AEAA"/>
                </a:solidFill>
                <a:uFill>
                  <a:solidFill>
                    <a:srgbClr val="00AEAA"/>
                  </a:solidFill>
                </a:uFill>
                <a:latin typeface="Arial MT"/>
                <a:cs typeface="Arial MT"/>
                <a:hlinkClick r:id="rId7"/>
              </a:rPr>
              <a:t>BagrovaYV@veb.ru</a:t>
            </a:r>
          </a:p>
          <a:p>
            <a:pPr marR="2343785" algn="r">
              <a:lnSpc>
                <a:spcPct val="100000"/>
              </a:lnSpc>
              <a:spcBef>
                <a:spcPts val="1525"/>
              </a:spcBef>
            </a:pPr>
            <a:r>
              <a:rPr sz="1600" b="1" spc="-5" dirty="0">
                <a:solidFill>
                  <a:srgbClr val="000000"/>
                </a:solidFill>
                <a:latin typeface="Calibri"/>
                <a:cs typeface="Calibri"/>
              </a:rPr>
              <a:t>О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т</a:t>
            </a:r>
            <a:r>
              <a:rPr sz="1600" b="1" spc="-10" dirty="0">
                <a:solidFill>
                  <a:srgbClr val="000000"/>
                </a:solidFill>
                <a:latin typeface="Calibri"/>
                <a:cs typeface="Calibri"/>
              </a:rPr>
              <a:t>в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етс</a:t>
            </a:r>
            <a:r>
              <a:rPr sz="1600" b="1" spc="-10" dirty="0">
                <a:solidFill>
                  <a:srgbClr val="000000"/>
                </a:solidFill>
                <a:latin typeface="Calibri"/>
                <a:cs typeface="Calibri"/>
              </a:rPr>
              <a:t>т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ве</a:t>
            </a:r>
            <a:r>
              <a:rPr sz="1600" b="1" spc="10" dirty="0">
                <a:solidFill>
                  <a:srgbClr val="000000"/>
                </a:solidFill>
                <a:latin typeface="Calibri"/>
                <a:cs typeface="Calibri"/>
              </a:rPr>
              <a:t>нны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й</a:t>
            </a:r>
            <a:r>
              <a:rPr sz="1600" b="1" spc="-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000000"/>
                </a:solidFill>
                <a:latin typeface="Calibri"/>
                <a:cs typeface="Calibri"/>
              </a:rPr>
              <a:t>з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а</a:t>
            </a:r>
            <a:r>
              <a:rPr sz="1600" b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вза</a:t>
            </a:r>
            <a:r>
              <a:rPr sz="1600" b="1" spc="-10" dirty="0">
                <a:solidFill>
                  <a:srgbClr val="000000"/>
                </a:solidFill>
                <a:latin typeface="Calibri"/>
                <a:cs typeface="Calibri"/>
              </a:rPr>
              <a:t>и</a:t>
            </a:r>
            <a:r>
              <a:rPr sz="1600" b="1" spc="5" dirty="0">
                <a:solidFill>
                  <a:srgbClr val="000000"/>
                </a:solidFill>
                <a:latin typeface="Calibri"/>
                <a:cs typeface="Calibri"/>
              </a:rPr>
              <a:t>м</a:t>
            </a:r>
            <a:r>
              <a:rPr sz="1600" b="1" spc="-50" dirty="0">
                <a:solidFill>
                  <a:srgbClr val="000000"/>
                </a:solidFill>
                <a:latin typeface="Calibri"/>
                <a:cs typeface="Calibri"/>
              </a:rPr>
              <a:t>о</a:t>
            </a:r>
            <a:r>
              <a:rPr sz="1600" b="1" spc="-25" dirty="0">
                <a:solidFill>
                  <a:srgbClr val="000000"/>
                </a:solidFill>
                <a:latin typeface="Calibri"/>
                <a:cs typeface="Calibri"/>
              </a:rPr>
              <a:t>д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е</a:t>
            </a:r>
            <a:r>
              <a:rPr sz="1600" b="1" spc="-10" dirty="0">
                <a:solidFill>
                  <a:srgbClr val="000000"/>
                </a:solidFill>
                <a:latin typeface="Calibri"/>
                <a:cs typeface="Calibri"/>
              </a:rPr>
              <a:t>й</a:t>
            </a:r>
            <a:r>
              <a:rPr sz="1600" b="1" spc="-5" dirty="0">
                <a:solidFill>
                  <a:srgbClr val="000000"/>
                </a:solidFill>
                <a:latin typeface="Calibri"/>
                <a:cs typeface="Calibri"/>
              </a:rPr>
              <a:t>ст</a:t>
            </a:r>
            <a:r>
              <a:rPr sz="1600" b="1" spc="-10" dirty="0">
                <a:solidFill>
                  <a:srgbClr val="000000"/>
                </a:solidFill>
                <a:latin typeface="Calibri"/>
                <a:cs typeface="Calibri"/>
              </a:rPr>
              <a:t>ви</a:t>
            </a: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е</a:t>
            </a:r>
            <a:endParaRPr sz="1600">
              <a:latin typeface="Calibri"/>
              <a:cs typeface="Calibri"/>
            </a:endParaRPr>
          </a:p>
          <a:p>
            <a:pPr marR="2339975" algn="r">
              <a:lnSpc>
                <a:spcPct val="100000"/>
              </a:lnSpc>
            </a:pPr>
            <a:r>
              <a:rPr sz="1600" b="1" dirty="0">
                <a:solidFill>
                  <a:srgbClr val="000000"/>
                </a:solidFill>
                <a:latin typeface="Calibri"/>
                <a:cs typeface="Calibri"/>
              </a:rPr>
              <a:t>с</a:t>
            </a:r>
            <a:r>
              <a:rPr sz="1600" b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0000"/>
                </a:solidFill>
                <a:latin typeface="Calibri"/>
                <a:cs typeface="Calibri"/>
              </a:rPr>
              <a:t>моногородами</a:t>
            </a:r>
            <a:endParaRPr sz="1600">
              <a:latin typeface="Calibri"/>
              <a:cs typeface="Calibri"/>
            </a:endParaRPr>
          </a:p>
          <a:p>
            <a:pPr marL="12700" marR="2331720" indent="497205" algn="r">
              <a:lnSpc>
                <a:spcPct val="100000"/>
              </a:lnSpc>
              <a:spcBef>
                <a:spcPts val="65"/>
              </a:spcBef>
            </a:pPr>
            <a:r>
              <a:rPr sz="1800" spc="5" dirty="0"/>
              <a:t>Владимирской, </a:t>
            </a:r>
            <a:r>
              <a:rPr sz="1800" spc="-20" dirty="0"/>
              <a:t>Калужской, </a:t>
            </a:r>
            <a:r>
              <a:rPr sz="1800" spc="-5" dirty="0"/>
              <a:t>Ленинградской, </a:t>
            </a:r>
            <a:r>
              <a:rPr sz="1800" spc="-550" dirty="0"/>
              <a:t> </a:t>
            </a:r>
            <a:r>
              <a:rPr sz="1800" spc="-5" dirty="0"/>
              <a:t>Нижегородской,</a:t>
            </a:r>
            <a:r>
              <a:rPr sz="1800" spc="-145" dirty="0"/>
              <a:t> </a:t>
            </a:r>
            <a:r>
              <a:rPr sz="1800" spc="-10" dirty="0"/>
              <a:t>Тамбовской,</a:t>
            </a:r>
            <a:r>
              <a:rPr sz="1800" spc="-65" dirty="0"/>
              <a:t> </a:t>
            </a:r>
            <a:r>
              <a:rPr sz="1800" spc="-15" dirty="0"/>
              <a:t>Тульской</a:t>
            </a:r>
            <a:r>
              <a:rPr sz="1800" spc="-105" dirty="0"/>
              <a:t> </a:t>
            </a:r>
            <a:r>
              <a:rPr sz="1800" spc="-10" dirty="0"/>
              <a:t>областей</a:t>
            </a:r>
            <a:endParaRPr sz="1800"/>
          </a:p>
          <a:p>
            <a:pPr marR="2338070" algn="r">
              <a:lnSpc>
                <a:spcPct val="100000"/>
              </a:lnSpc>
            </a:pPr>
            <a:r>
              <a:rPr sz="1800" spc="25" dirty="0"/>
              <a:t>и</a:t>
            </a:r>
            <a:r>
              <a:rPr sz="1800" spc="-114" dirty="0"/>
              <a:t> </a:t>
            </a:r>
            <a:r>
              <a:rPr sz="1800" spc="65" dirty="0"/>
              <a:t>С</a:t>
            </a:r>
            <a:r>
              <a:rPr sz="1800" spc="-75" dirty="0"/>
              <a:t>т</a:t>
            </a:r>
            <a:r>
              <a:rPr sz="1800" spc="-10" dirty="0"/>
              <a:t>а</a:t>
            </a:r>
            <a:r>
              <a:rPr sz="1800" spc="15" dirty="0"/>
              <a:t>в</a:t>
            </a:r>
            <a:r>
              <a:rPr sz="1800" spc="-20" dirty="0"/>
              <a:t>р</a:t>
            </a:r>
            <a:r>
              <a:rPr sz="1800" spc="-15" dirty="0"/>
              <a:t>о</a:t>
            </a:r>
            <a:r>
              <a:rPr sz="1800" spc="-10" dirty="0"/>
              <a:t>п</a:t>
            </a:r>
            <a:r>
              <a:rPr sz="1800" spc="-20" dirty="0"/>
              <a:t>о</a:t>
            </a:r>
            <a:r>
              <a:rPr sz="1800" spc="15" dirty="0"/>
              <a:t>ль</a:t>
            </a:r>
            <a:r>
              <a:rPr sz="1800" spc="20" dirty="0"/>
              <a:t>с</a:t>
            </a:r>
            <a:r>
              <a:rPr sz="1800" spc="-10" dirty="0"/>
              <a:t>к</a:t>
            </a:r>
            <a:r>
              <a:rPr sz="1800" spc="-20" dirty="0"/>
              <a:t>о</a:t>
            </a:r>
            <a:r>
              <a:rPr sz="1800" spc="-10" dirty="0"/>
              <a:t>го</a:t>
            </a:r>
            <a:r>
              <a:rPr sz="1800" spc="-130" dirty="0"/>
              <a:t> </a:t>
            </a:r>
            <a:r>
              <a:rPr sz="1800" spc="-10" dirty="0"/>
              <a:t>к</a:t>
            </a:r>
            <a:r>
              <a:rPr sz="1800" spc="-5" dirty="0"/>
              <a:t>р</a:t>
            </a:r>
            <a:r>
              <a:rPr sz="1800" spc="-15" dirty="0"/>
              <a:t>а</a:t>
            </a:r>
            <a:r>
              <a:rPr sz="1800" spc="-5" dirty="0"/>
              <a:t>я</a:t>
            </a:r>
            <a:endParaRPr sz="1800"/>
          </a:p>
        </p:txBody>
      </p:sp>
      <p:sp>
        <p:nvSpPr>
          <p:cNvPr id="20" name="object 20"/>
          <p:cNvSpPr txBox="1"/>
          <p:nvPr/>
        </p:nvSpPr>
        <p:spPr>
          <a:xfrm>
            <a:off x="9441306" y="6531965"/>
            <a:ext cx="24942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u="sng" spc="-5" dirty="0">
                <a:solidFill>
                  <a:srgbClr val="00AEAA"/>
                </a:solidFill>
                <a:uFill>
                  <a:solidFill>
                    <a:srgbClr val="00AEAA"/>
                  </a:solidFill>
                </a:uFill>
                <a:latin typeface="Calibri"/>
                <a:cs typeface="Calibri"/>
              </a:rPr>
              <a:t>https://вэб.рф/podderzhka-monogorodov/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7576" y="292608"/>
            <a:ext cx="10058400" cy="575462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793480" y="1972055"/>
            <a:ext cx="2886710" cy="4886325"/>
            <a:chOff x="8793480" y="1972055"/>
            <a:chExt cx="2886710" cy="488632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805160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10244" y="1988819"/>
              <a:ext cx="1264920" cy="3267710"/>
            </a:xfrm>
            <a:custGeom>
              <a:avLst/>
              <a:gdLst/>
              <a:ahLst/>
              <a:cxnLst/>
              <a:rect l="l" t="t" r="r" b="b"/>
              <a:pathLst>
                <a:path w="1264920" h="3267710">
                  <a:moveTo>
                    <a:pt x="0" y="3267455"/>
                  </a:moveTo>
                  <a:lnTo>
                    <a:pt x="1264920" y="3267455"/>
                  </a:lnTo>
                  <a:lnTo>
                    <a:pt x="1264920" y="0"/>
                  </a:lnTo>
                  <a:lnTo>
                    <a:pt x="0" y="0"/>
                  </a:lnTo>
                  <a:lnTo>
                    <a:pt x="0" y="3267455"/>
                  </a:lnTo>
                  <a:close/>
                </a:path>
              </a:pathLst>
            </a:custGeom>
            <a:ln w="33528">
              <a:solidFill>
                <a:srgbClr val="1FB1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93324" y="2790444"/>
              <a:ext cx="990600" cy="3462654"/>
            </a:xfrm>
            <a:custGeom>
              <a:avLst/>
              <a:gdLst/>
              <a:ahLst/>
              <a:cxnLst/>
              <a:rect l="l" t="t" r="r" b="b"/>
              <a:pathLst>
                <a:path w="990600" h="3462654">
                  <a:moveTo>
                    <a:pt x="0" y="3462528"/>
                  </a:moveTo>
                  <a:lnTo>
                    <a:pt x="990600" y="3462528"/>
                  </a:lnTo>
                  <a:lnTo>
                    <a:pt x="990600" y="0"/>
                  </a:lnTo>
                  <a:lnTo>
                    <a:pt x="0" y="0"/>
                  </a:lnTo>
                  <a:lnTo>
                    <a:pt x="0" y="3462528"/>
                  </a:lnTo>
                  <a:close/>
                </a:path>
              </a:pathLst>
            </a:custGeom>
            <a:ln w="33528">
              <a:solidFill>
                <a:srgbClr val="FF6C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09304" y="3261359"/>
              <a:ext cx="2770631" cy="202387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7424" y="3459480"/>
              <a:ext cx="2188464" cy="144170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00160" y="1984247"/>
              <a:ext cx="2770631" cy="180136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98280" y="2182367"/>
              <a:ext cx="2188464" cy="12192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00160" y="4760988"/>
              <a:ext cx="2770631" cy="16703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98280" y="4959095"/>
              <a:ext cx="2188464" cy="1088136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874519" cy="79247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379882" y="211327"/>
            <a:ext cx="9227820" cy="12604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007110">
              <a:lnSpc>
                <a:spcPct val="100000"/>
              </a:lnSpc>
              <a:spcBef>
                <a:spcPts val="110"/>
              </a:spcBef>
            </a:pPr>
            <a:r>
              <a:rPr sz="2650" b="1" spc="-204" dirty="0">
                <a:solidFill>
                  <a:srgbClr val="092F4E"/>
                </a:solidFill>
                <a:latin typeface="Tahoma"/>
                <a:cs typeface="Tahoma"/>
              </a:rPr>
              <a:t>МОНОГОРОДА</a:t>
            </a:r>
            <a:endParaRPr sz="265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2690"/>
              </a:spcBef>
            </a:pP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Распоряжением</a:t>
            </a:r>
            <a:r>
              <a:rPr sz="160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Правительства</a:t>
            </a:r>
            <a:r>
              <a:rPr sz="1600" spc="-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Российской</a:t>
            </a:r>
            <a:r>
              <a:rPr sz="1600" spc="-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Федерации</a:t>
            </a:r>
            <a:r>
              <a:rPr sz="1600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0" dirty="0">
                <a:solidFill>
                  <a:srgbClr val="092F4E"/>
                </a:solidFill>
                <a:latin typeface="Tahoma"/>
                <a:cs typeface="Tahoma"/>
              </a:rPr>
              <a:t>от</a:t>
            </a:r>
            <a:r>
              <a:rPr sz="16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65" dirty="0">
                <a:solidFill>
                  <a:srgbClr val="092F4E"/>
                </a:solidFill>
                <a:latin typeface="Tahoma"/>
                <a:cs typeface="Tahoma"/>
              </a:rPr>
              <a:t>29.07.2014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5" dirty="0">
                <a:solidFill>
                  <a:srgbClr val="092F4E"/>
                </a:solidFill>
                <a:latin typeface="Tahoma"/>
                <a:cs typeface="Tahoma"/>
              </a:rPr>
              <a:t>№</a:t>
            </a:r>
            <a:r>
              <a:rPr sz="1600" spc="-12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1398-р</a:t>
            </a:r>
            <a:r>
              <a:rPr sz="1600" spc="-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40" dirty="0">
                <a:solidFill>
                  <a:srgbClr val="092F4E"/>
                </a:solidFill>
                <a:latin typeface="Tahoma"/>
                <a:cs typeface="Tahoma"/>
              </a:rPr>
              <a:t>утвержден</a:t>
            </a:r>
            <a:r>
              <a:rPr sz="1600" spc="-8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перечень </a:t>
            </a:r>
            <a:r>
              <a:rPr sz="1600" spc="-48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монопрофильных</a:t>
            </a:r>
            <a:r>
              <a:rPr sz="16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муниципальных</a:t>
            </a:r>
            <a:r>
              <a:rPr sz="160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образований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Российской</a:t>
            </a:r>
            <a:r>
              <a:rPr sz="1600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Федерации</a:t>
            </a:r>
            <a:r>
              <a:rPr sz="1600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(моногородов)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45614" y="1799029"/>
            <a:ext cx="4379595" cy="94615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2650" spc="50" dirty="0">
                <a:solidFill>
                  <a:srgbClr val="092F4E"/>
                </a:solidFill>
                <a:latin typeface="Tahoma"/>
                <a:cs typeface="Tahoma"/>
              </a:rPr>
              <a:t>СУБЪЕКТА</a:t>
            </a:r>
            <a:endParaRPr sz="26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2650" spc="90" dirty="0">
                <a:solidFill>
                  <a:srgbClr val="092F4E"/>
                </a:solidFill>
                <a:latin typeface="Tahoma"/>
                <a:cs typeface="Tahoma"/>
              </a:rPr>
              <a:t>РОССИ</a:t>
            </a:r>
            <a:r>
              <a:rPr sz="2650" spc="70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r>
              <a:rPr sz="2650" spc="6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2650" spc="7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2650" spc="-5" dirty="0">
                <a:solidFill>
                  <a:srgbClr val="092F4E"/>
                </a:solidFill>
                <a:latin typeface="Tahoma"/>
                <a:cs typeface="Tahoma"/>
              </a:rPr>
              <a:t>ОЙ</a:t>
            </a:r>
            <a:r>
              <a:rPr sz="2650" spc="-2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spc="7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2650" spc="114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spc="100" dirty="0">
                <a:solidFill>
                  <a:srgbClr val="092F4E"/>
                </a:solidFill>
                <a:latin typeface="Tahoma"/>
                <a:cs typeface="Tahoma"/>
              </a:rPr>
              <a:t>ДЕР</a:t>
            </a:r>
            <a:r>
              <a:rPr sz="2650" spc="8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spc="120" dirty="0">
                <a:solidFill>
                  <a:srgbClr val="092F4E"/>
                </a:solidFill>
                <a:latin typeface="Tahoma"/>
                <a:cs typeface="Tahoma"/>
              </a:rPr>
              <a:t>ЦИИ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77874" y="1575891"/>
            <a:ext cx="82423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spc="-865" dirty="0">
                <a:solidFill>
                  <a:srgbClr val="00AEAA"/>
                </a:solidFill>
                <a:latin typeface="Arial"/>
                <a:cs typeface="Arial"/>
              </a:rPr>
              <a:t>63</a:t>
            </a:r>
            <a:endParaRPr sz="7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70000" y="3113049"/>
            <a:ext cx="5511800" cy="29133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64080">
              <a:lnSpc>
                <a:spcPct val="100000"/>
              </a:lnSpc>
              <a:spcBef>
                <a:spcPts val="105"/>
              </a:spcBef>
            </a:pPr>
            <a:r>
              <a:rPr sz="10800" b="1" spc="-1297" baseline="-1157" dirty="0">
                <a:solidFill>
                  <a:srgbClr val="00AEAA"/>
                </a:solidFill>
                <a:latin typeface="Arial"/>
                <a:cs typeface="Arial"/>
              </a:rPr>
              <a:t>32</a:t>
            </a:r>
            <a:r>
              <a:rPr sz="10800" b="1" spc="-1275" baseline="-1157" dirty="0">
                <a:solidFill>
                  <a:srgbClr val="00AEAA"/>
                </a:solidFill>
                <a:latin typeface="Arial"/>
                <a:cs typeface="Arial"/>
              </a:rPr>
              <a:t>1</a:t>
            </a:r>
            <a:r>
              <a:rPr sz="10800" b="1" spc="-1762" baseline="-1157" dirty="0">
                <a:solidFill>
                  <a:srgbClr val="00AEAA"/>
                </a:solidFill>
                <a:latin typeface="Arial"/>
                <a:cs typeface="Arial"/>
              </a:rPr>
              <a:t> </a:t>
            </a:r>
            <a:r>
              <a:rPr sz="2650" spc="13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265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2650" spc="-5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2650" spc="-40" dirty="0">
                <a:solidFill>
                  <a:srgbClr val="092F4E"/>
                </a:solidFill>
                <a:latin typeface="Tahoma"/>
                <a:cs typeface="Tahoma"/>
              </a:rPr>
              <a:t>ОГ</a:t>
            </a:r>
            <a:r>
              <a:rPr sz="2650" spc="-6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2650" spc="35" dirty="0">
                <a:solidFill>
                  <a:srgbClr val="092F4E"/>
                </a:solidFill>
                <a:latin typeface="Tahoma"/>
                <a:cs typeface="Tahoma"/>
              </a:rPr>
              <a:t>РОД</a:t>
            </a:r>
            <a:endParaRPr sz="26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450"/>
              </a:spcBef>
            </a:pPr>
            <a:r>
              <a:rPr sz="7200" b="1" spc="-850" dirty="0">
                <a:solidFill>
                  <a:srgbClr val="00AEAA"/>
                </a:solidFill>
                <a:latin typeface="Arial"/>
                <a:cs typeface="Arial"/>
              </a:rPr>
              <a:t>1</a:t>
            </a:r>
            <a:r>
              <a:rPr sz="7200" b="1" spc="-875" dirty="0">
                <a:solidFill>
                  <a:srgbClr val="00AEAA"/>
                </a:solidFill>
                <a:latin typeface="Arial"/>
                <a:cs typeface="Arial"/>
              </a:rPr>
              <a:t>3</a:t>
            </a:r>
            <a:r>
              <a:rPr sz="7200" b="1" spc="-600" dirty="0">
                <a:solidFill>
                  <a:srgbClr val="00AEAA"/>
                </a:solidFill>
                <a:latin typeface="Arial"/>
                <a:cs typeface="Arial"/>
              </a:rPr>
              <a:t>,3</a:t>
            </a:r>
            <a:r>
              <a:rPr sz="7200" b="1" spc="-1075" dirty="0">
                <a:solidFill>
                  <a:srgbClr val="00AEAA"/>
                </a:solidFill>
                <a:latin typeface="Arial"/>
                <a:cs typeface="Arial"/>
              </a:rPr>
              <a:t> </a:t>
            </a:r>
            <a:r>
              <a:rPr sz="2650" spc="14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2650" spc="35" dirty="0">
                <a:solidFill>
                  <a:srgbClr val="092F4E"/>
                </a:solidFill>
                <a:latin typeface="Tahoma"/>
                <a:cs typeface="Tahoma"/>
              </a:rPr>
              <a:t>ЛН</a:t>
            </a:r>
            <a:r>
              <a:rPr sz="2650" spc="-2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spc="40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2650" spc="12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spc="50" dirty="0">
                <a:solidFill>
                  <a:srgbClr val="092F4E"/>
                </a:solidFill>
                <a:latin typeface="Tahoma"/>
                <a:cs typeface="Tahoma"/>
              </a:rPr>
              <a:t>ЛОВ</a:t>
            </a:r>
            <a:r>
              <a:rPr sz="2650" spc="4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spc="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11348" y="5815990"/>
            <a:ext cx="3838575" cy="431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650" spc="-145" dirty="0">
                <a:solidFill>
                  <a:srgbClr val="092F4E"/>
                </a:solidFill>
                <a:latin typeface="Tahoma"/>
                <a:cs typeface="Tahoma"/>
              </a:rPr>
              <a:t>(9</a:t>
            </a:r>
            <a:r>
              <a:rPr sz="2650" spc="-110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2650" spc="-215" dirty="0">
                <a:solidFill>
                  <a:srgbClr val="092F4E"/>
                </a:solidFill>
                <a:latin typeface="Tahoma"/>
                <a:cs typeface="Tahoma"/>
              </a:rPr>
              <a:t>2%</a:t>
            </a:r>
            <a:r>
              <a:rPr sz="2650" spc="-2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spc="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2650" spc="-1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spc="6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26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2650" spc="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2650" spc="15" dirty="0">
                <a:solidFill>
                  <a:srgbClr val="092F4E"/>
                </a:solidFill>
                <a:latin typeface="Tahoma"/>
                <a:cs typeface="Tahoma"/>
              </a:rPr>
              <a:t>ения</a:t>
            </a:r>
            <a:r>
              <a:rPr sz="2650" spc="-2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spc="6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26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2650" spc="-8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2650" spc="-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spc="-50" dirty="0">
                <a:solidFill>
                  <a:srgbClr val="092F4E"/>
                </a:solidFill>
                <a:latin typeface="Tahoma"/>
                <a:cs typeface="Tahoma"/>
              </a:rPr>
              <a:t>ны)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116693" y="1336039"/>
            <a:ext cx="1149350" cy="512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200" b="1" spc="-395" dirty="0">
                <a:solidFill>
                  <a:srgbClr val="00AEAA"/>
                </a:solidFill>
                <a:latin typeface="Arial"/>
                <a:cs typeface="Arial"/>
              </a:rPr>
              <a:t>9</a:t>
            </a:r>
            <a:r>
              <a:rPr sz="3200" b="1" spc="-385" dirty="0">
                <a:solidFill>
                  <a:srgbClr val="00AEAA"/>
                </a:solidFill>
                <a:latin typeface="Arial"/>
                <a:cs typeface="Arial"/>
              </a:rPr>
              <a:t>1</a:t>
            </a:r>
            <a:r>
              <a:rPr sz="3200" b="1" spc="-200" dirty="0">
                <a:solidFill>
                  <a:srgbClr val="00AEAA"/>
                </a:solidFill>
                <a:latin typeface="Arial"/>
                <a:cs typeface="Arial"/>
              </a:rPr>
              <a:t> </a:t>
            </a:r>
            <a:r>
              <a:rPr sz="3200" b="1" spc="-75" dirty="0">
                <a:solidFill>
                  <a:srgbClr val="092F4E"/>
                </a:solidFill>
                <a:latin typeface="Calibri"/>
                <a:cs typeface="Calibri"/>
              </a:rPr>
              <a:t>Т</a:t>
            </a:r>
            <a:r>
              <a:rPr sz="3200" b="1" spc="-10" dirty="0">
                <a:solidFill>
                  <a:srgbClr val="092F4E"/>
                </a:solidFill>
                <a:latin typeface="Calibri"/>
                <a:cs typeface="Calibri"/>
              </a:rPr>
              <a:t>ОР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606276" y="1733245"/>
            <a:ext cx="5619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85" dirty="0">
                <a:solidFill>
                  <a:srgbClr val="00AEAA"/>
                </a:solidFill>
                <a:latin typeface="Arial"/>
                <a:cs typeface="Arial"/>
              </a:rPr>
              <a:t>1091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600181" y="2099564"/>
            <a:ext cx="15678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92F4E"/>
                </a:solidFill>
                <a:latin typeface="Calibri"/>
                <a:cs typeface="Calibri"/>
              </a:rPr>
              <a:t>резидентов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431279" y="713231"/>
            <a:ext cx="2142744" cy="2432304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9105645" y="6129324"/>
            <a:ext cx="1303655" cy="179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spc="-7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000" b="1" spc="-6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000" b="1" spc="-11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000" b="1" spc="-1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000" b="1" spc="-5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000" b="1" spc="-7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000" b="1" spc="-4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000" b="1" spc="-9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000" b="1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000" b="1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000" b="1" spc="-11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000" b="1" spc="-60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000" b="1" spc="-5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000" b="1" spc="-7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000" b="1" spc="-75" dirty="0">
                <a:solidFill>
                  <a:srgbClr val="092F4E"/>
                </a:solidFill>
                <a:latin typeface="Tahoma"/>
                <a:cs typeface="Tahoma"/>
              </a:rPr>
              <a:t>ТЫ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4327" y="1014983"/>
            <a:ext cx="0" cy="5400040"/>
          </a:xfrm>
          <a:custGeom>
            <a:avLst/>
            <a:gdLst/>
            <a:ahLst/>
            <a:cxnLst/>
            <a:rect l="l" t="t" r="r" b="b"/>
            <a:pathLst>
              <a:path h="5400040">
                <a:moveTo>
                  <a:pt x="0" y="0"/>
                </a:moveTo>
                <a:lnTo>
                  <a:pt x="0" y="5400001"/>
                </a:lnTo>
              </a:path>
            </a:pathLst>
          </a:custGeom>
          <a:ln w="6096">
            <a:solidFill>
              <a:srgbClr val="A2A1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0051" y="880948"/>
            <a:ext cx="1616075" cy="7588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065" marR="5080" indent="8255" algn="ctr">
              <a:lnSpc>
                <a:spcPct val="100000"/>
              </a:lnSpc>
              <a:spcBef>
                <a:spcPts val="110"/>
              </a:spcBef>
            </a:pPr>
            <a:r>
              <a:rPr sz="1600" b="1" spc="-85" dirty="0">
                <a:solidFill>
                  <a:srgbClr val="546973"/>
                </a:solidFill>
                <a:latin typeface="Tahoma"/>
                <a:cs typeface="Tahoma"/>
              </a:rPr>
              <a:t>НАПРАВЛЕНИЯ </a:t>
            </a:r>
            <a:r>
              <a:rPr sz="1600" b="1" spc="-8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600" b="1" spc="-2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600" b="1" spc="-95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600" b="1" spc="-15" dirty="0">
                <a:solidFill>
                  <a:srgbClr val="546973"/>
                </a:solidFill>
                <a:latin typeface="Tahoma"/>
                <a:cs typeface="Tahoma"/>
              </a:rPr>
              <a:t>С</a:t>
            </a:r>
            <a:r>
              <a:rPr sz="1600" b="1" spc="-190" dirty="0">
                <a:solidFill>
                  <a:srgbClr val="546973"/>
                </a:solidFill>
                <a:latin typeface="Tahoma"/>
                <a:cs typeface="Tahoma"/>
              </a:rPr>
              <a:t>Х</a:t>
            </a:r>
            <a:r>
              <a:rPr sz="1600" b="1" spc="-225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546973"/>
                </a:solidFill>
                <a:latin typeface="Tahoma"/>
                <a:cs typeface="Tahoma"/>
              </a:rPr>
              <a:t>Д</a:t>
            </a:r>
            <a:r>
              <a:rPr sz="1600" b="1" spc="-204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600" b="1" spc="-2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600" b="1" spc="-105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600" b="1" spc="-130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600" b="1" spc="-65" dirty="0">
                <a:solidFill>
                  <a:srgbClr val="546973"/>
                </a:solidFill>
                <a:latin typeface="Tahoma"/>
                <a:cs typeface="Tahoma"/>
              </a:rPr>
              <a:t>ИЯ  </a:t>
            </a:r>
            <a:r>
              <a:rPr sz="1600" b="1" spc="-85" dirty="0">
                <a:solidFill>
                  <a:srgbClr val="546973"/>
                </a:solidFill>
                <a:latin typeface="Tahoma"/>
                <a:cs typeface="Tahoma"/>
              </a:rPr>
              <a:t>СУБСИДИИ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7680" y="1743455"/>
            <a:ext cx="2066925" cy="2804160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00">
              <a:latin typeface="Times New Roman"/>
              <a:cs typeface="Times New Roman"/>
            </a:endParaRPr>
          </a:p>
          <a:p>
            <a:pPr marL="92710">
              <a:lnSpc>
                <a:spcPct val="100000"/>
              </a:lnSpc>
            </a:pPr>
            <a:r>
              <a:rPr sz="1400" b="1" spc="-75" dirty="0">
                <a:solidFill>
                  <a:srgbClr val="546973"/>
                </a:solidFill>
                <a:latin typeface="Tahoma"/>
                <a:cs typeface="Tahoma"/>
              </a:rPr>
              <a:t>ВОЗВРАТНОЕ</a:t>
            </a:r>
            <a:endParaRPr sz="1400">
              <a:latin typeface="Tahoma"/>
              <a:cs typeface="Tahoma"/>
            </a:endParaRPr>
          </a:p>
          <a:p>
            <a:pPr marL="92710">
              <a:lnSpc>
                <a:spcPct val="100000"/>
              </a:lnSpc>
              <a:spcBef>
                <a:spcPts val="125"/>
              </a:spcBef>
            </a:pPr>
            <a:r>
              <a:rPr sz="1400" b="1" spc="-85" dirty="0">
                <a:solidFill>
                  <a:srgbClr val="546973"/>
                </a:solidFill>
                <a:latin typeface="Tahoma"/>
                <a:cs typeface="Tahoma"/>
              </a:rPr>
              <a:t>ФИНАНСИРОВАНИЕ</a:t>
            </a:r>
            <a:endParaRPr sz="1400">
              <a:latin typeface="Tahoma"/>
              <a:cs typeface="Tahoma"/>
            </a:endParaRPr>
          </a:p>
          <a:p>
            <a:pPr marL="92710">
              <a:lnSpc>
                <a:spcPct val="100000"/>
              </a:lnSpc>
              <a:spcBef>
                <a:spcPts val="120"/>
              </a:spcBef>
            </a:pPr>
            <a:r>
              <a:rPr sz="1400" b="1" spc="-145" dirty="0">
                <a:solidFill>
                  <a:srgbClr val="546973"/>
                </a:solidFill>
                <a:latin typeface="Tahoma"/>
                <a:cs typeface="Tahoma"/>
              </a:rPr>
              <a:t>(кредит)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7680" y="4745735"/>
            <a:ext cx="2066925" cy="168592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350">
              <a:latin typeface="Times New Roman"/>
              <a:cs typeface="Times New Roman"/>
            </a:endParaRPr>
          </a:p>
          <a:p>
            <a:pPr marL="92710" marR="282575">
              <a:lnSpc>
                <a:spcPct val="107300"/>
              </a:lnSpc>
              <a:spcBef>
                <a:spcPts val="5"/>
              </a:spcBef>
            </a:pPr>
            <a:r>
              <a:rPr sz="1400" b="1" spc="-65" dirty="0">
                <a:solidFill>
                  <a:srgbClr val="546973"/>
                </a:solidFill>
                <a:latin typeface="Tahoma"/>
                <a:cs typeface="Tahoma"/>
              </a:rPr>
              <a:t>БЕЗВОЗВРАТНОЕ </a:t>
            </a:r>
            <a:r>
              <a:rPr sz="1400" b="1" spc="-6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546973"/>
                </a:solidFill>
                <a:latin typeface="Tahoma"/>
                <a:cs typeface="Tahoma"/>
              </a:rPr>
              <a:t>Ф</a:t>
            </a:r>
            <a:r>
              <a:rPr sz="1400" b="1" spc="-6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65" dirty="0">
                <a:solidFill>
                  <a:srgbClr val="546973"/>
                </a:solidFill>
                <a:latin typeface="Tahoma"/>
                <a:cs typeface="Tahoma"/>
              </a:rPr>
              <a:t>СИ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85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9872" y="1661160"/>
            <a:ext cx="11160125" cy="0"/>
          </a:xfrm>
          <a:custGeom>
            <a:avLst/>
            <a:gdLst/>
            <a:ahLst/>
            <a:cxnLst/>
            <a:rect l="l" t="t" r="r" b="b"/>
            <a:pathLst>
              <a:path w="11160125">
                <a:moveTo>
                  <a:pt x="11159998" y="0"/>
                </a:moveTo>
                <a:lnTo>
                  <a:pt x="0" y="0"/>
                </a:lnTo>
              </a:path>
            </a:pathLst>
          </a:custGeom>
          <a:ln w="6096">
            <a:solidFill>
              <a:srgbClr val="A2A1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475346" y="1110487"/>
            <a:ext cx="252095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245" dirty="0">
                <a:solidFill>
                  <a:srgbClr val="546973"/>
                </a:solidFill>
                <a:latin typeface="Tahoma"/>
                <a:cs typeface="Tahoma"/>
              </a:rPr>
              <a:t>У</a:t>
            </a:r>
            <a:r>
              <a:rPr sz="2000" b="1" spc="-45" dirty="0">
                <a:solidFill>
                  <a:srgbClr val="546973"/>
                </a:solidFill>
                <a:latin typeface="Tahoma"/>
                <a:cs typeface="Tahoma"/>
              </a:rPr>
              <a:t>С</a:t>
            </a:r>
            <a:r>
              <a:rPr sz="2000" b="1" spc="-190" dirty="0">
                <a:solidFill>
                  <a:srgbClr val="546973"/>
                </a:solidFill>
                <a:latin typeface="Tahoma"/>
                <a:cs typeface="Tahoma"/>
              </a:rPr>
              <a:t>Л</a:t>
            </a:r>
            <a:r>
              <a:rPr sz="2000" b="1" spc="-229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20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2000" b="1" spc="-114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2000" b="1" spc="-130" dirty="0">
                <a:solidFill>
                  <a:srgbClr val="546973"/>
                </a:solidFill>
                <a:latin typeface="Tahoma"/>
                <a:cs typeface="Tahoma"/>
              </a:rPr>
              <a:t>Я</a:t>
            </a:r>
            <a:r>
              <a:rPr sz="2000" b="1" spc="-14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b="1" spc="-120" dirty="0">
                <a:solidFill>
                  <a:srgbClr val="546973"/>
                </a:solidFill>
                <a:latin typeface="Tahoma"/>
                <a:cs typeface="Tahoma"/>
              </a:rPr>
              <a:t>П</a:t>
            </a:r>
            <a:r>
              <a:rPr sz="2000" b="1" spc="-4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2000" b="1" spc="-229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2000" b="1" spc="-150" dirty="0">
                <a:solidFill>
                  <a:srgbClr val="546973"/>
                </a:solidFill>
                <a:latin typeface="Tahoma"/>
                <a:cs typeface="Tahoma"/>
              </a:rPr>
              <a:t>Д</a:t>
            </a:r>
            <a:r>
              <a:rPr sz="2000" b="1" spc="-245" dirty="0">
                <a:solidFill>
                  <a:srgbClr val="546973"/>
                </a:solidFill>
                <a:latin typeface="Tahoma"/>
                <a:cs typeface="Tahoma"/>
              </a:rPr>
              <a:t>У</a:t>
            </a:r>
            <a:r>
              <a:rPr sz="2000" b="1" spc="-185" dirty="0">
                <a:solidFill>
                  <a:srgbClr val="546973"/>
                </a:solidFill>
                <a:latin typeface="Tahoma"/>
                <a:cs typeface="Tahoma"/>
              </a:rPr>
              <a:t>К</a:t>
            </a:r>
            <a:r>
              <a:rPr sz="2000" b="1" spc="-125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sz="2000" b="1" spc="-155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45680" y="4776215"/>
            <a:ext cx="4312920" cy="71374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550">
              <a:latin typeface="Times New Roman"/>
              <a:cs typeface="Times New Roman"/>
            </a:endParaRPr>
          </a:p>
          <a:p>
            <a:pPr marL="335915">
              <a:lnSpc>
                <a:spcPct val="100000"/>
              </a:lnSpc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95%</a:t>
            </a:r>
            <a:r>
              <a:rPr sz="1600" spc="-2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от</a:t>
            </a:r>
            <a:r>
              <a:rPr sz="1600" spc="-2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стоимости</a:t>
            </a:r>
            <a:r>
              <a:rPr sz="1600" spc="-5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инфраструктуры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40151" y="1740407"/>
            <a:ext cx="2966085" cy="75628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750">
              <a:latin typeface="Times New Roman"/>
              <a:cs typeface="Times New Roman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Т </a:t>
            </a:r>
            <a:r>
              <a:rPr sz="1400" b="1" spc="-165" dirty="0">
                <a:solidFill>
                  <a:srgbClr val="3DA9A2"/>
                </a:solidFill>
                <a:latin typeface="Tahoma"/>
                <a:cs typeface="Tahoma"/>
              </a:rPr>
              <a:t>5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10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7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65" dirty="0">
                <a:solidFill>
                  <a:srgbClr val="3DA9A2"/>
                </a:solidFill>
                <a:latin typeface="Tahoma"/>
                <a:cs typeface="Tahoma"/>
              </a:rPr>
              <a:t>1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Б</a:t>
            </a:r>
            <a:r>
              <a:rPr sz="1400" b="1" spc="-15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Й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40151" y="2596895"/>
            <a:ext cx="2966085" cy="75628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1750">
              <a:latin typeface="Times New Roman"/>
              <a:cs typeface="Times New Roman"/>
            </a:endParaRPr>
          </a:p>
          <a:p>
            <a:pPr marL="92075">
              <a:lnSpc>
                <a:spcPct val="100000"/>
              </a:lnSpc>
            </a:pP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Т 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25</a:t>
            </a:r>
            <a:r>
              <a:rPr sz="1400" b="1" spc="-165" dirty="0">
                <a:solidFill>
                  <a:srgbClr val="3DA9A2"/>
                </a:solidFill>
                <a:latin typeface="Tahoma"/>
                <a:cs typeface="Tahoma"/>
              </a:rPr>
              <a:t>0</a:t>
            </a:r>
            <a:r>
              <a:rPr sz="1400" b="1" spc="-5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10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6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7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7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65" dirty="0">
                <a:solidFill>
                  <a:srgbClr val="3DA9A2"/>
                </a:solidFill>
                <a:latin typeface="Tahoma"/>
                <a:cs typeface="Tahoma"/>
              </a:rPr>
              <a:t>1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Б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Й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40151" y="3432047"/>
            <a:ext cx="2966085" cy="111569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193040" rIns="0" bIns="0" rtlCol="0">
            <a:spAutoFit/>
          </a:bodyPr>
          <a:lstStyle/>
          <a:p>
            <a:pPr marL="92075" marR="241935">
              <a:lnSpc>
                <a:spcPct val="107100"/>
              </a:lnSpc>
              <a:spcBef>
                <a:spcPts val="1520"/>
              </a:spcBef>
            </a:pP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sz="1400" b="1" spc="-8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20" dirty="0">
                <a:solidFill>
                  <a:srgbClr val="3DA9A2"/>
                </a:solidFill>
                <a:latin typeface="Tahoma"/>
                <a:cs typeface="Tahoma"/>
              </a:rPr>
              <a:t>Г</a:t>
            </a:r>
            <a:r>
              <a:rPr sz="1400" b="1" spc="-17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7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12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7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3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400" b="1" spc="-12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С  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195" dirty="0">
                <a:solidFill>
                  <a:srgbClr val="3DA9A2"/>
                </a:solidFill>
                <a:latin typeface="Tahoma"/>
                <a:cs typeface="Tahoma"/>
              </a:rPr>
              <a:t>Ж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7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114" dirty="0">
                <a:solidFill>
                  <a:srgbClr val="3DA9A2"/>
                </a:solidFill>
                <a:latin typeface="Tahoma"/>
                <a:cs typeface="Tahoma"/>
              </a:rPr>
              <a:t>М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sz="1400" b="1" spc="-5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b="1" spc="-7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sz="1400" b="1" spc="-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70" dirty="0">
                <a:solidFill>
                  <a:srgbClr val="3DA9A2"/>
                </a:solidFill>
                <a:latin typeface="Tahoma"/>
                <a:cs typeface="Tahoma"/>
              </a:rPr>
              <a:t>Ь</a:t>
            </a:r>
            <a:r>
              <a:rPr sz="1400" b="1" spc="-114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65" dirty="0">
                <a:solidFill>
                  <a:srgbClr val="3DA9A2"/>
                </a:solidFill>
                <a:latin typeface="Tahoma"/>
                <a:cs typeface="Tahoma"/>
              </a:rPr>
              <a:t>ГО  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ХАРАКТЕРА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19215" y="1773935"/>
            <a:ext cx="1316990" cy="72263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113030" rIns="0" bIns="0" rtlCol="0">
            <a:spAutoFit/>
          </a:bodyPr>
          <a:lstStyle/>
          <a:p>
            <a:pPr marL="294640">
              <a:lnSpc>
                <a:spcPct val="100000"/>
              </a:lnSpc>
              <a:spcBef>
                <a:spcPts val="890"/>
              </a:spcBef>
            </a:pP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5</a:t>
            </a:r>
            <a:r>
              <a:rPr sz="1600" spc="-4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–</a:t>
            </a:r>
            <a:r>
              <a:rPr sz="1600" spc="-4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1000</a:t>
            </a:r>
            <a:endParaRPr sz="1600">
              <a:latin typeface="Microsoft Sans Serif"/>
              <a:cs typeface="Microsoft Sans Serif"/>
            </a:endParaRPr>
          </a:p>
          <a:p>
            <a:pPr marL="285750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(CapEx)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473188" y="1868881"/>
            <a:ext cx="807085" cy="5149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1%</a:t>
            </a:r>
            <a:endParaRPr sz="16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годовых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17663" y="3699129"/>
            <a:ext cx="37528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0% 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73822" y="3942969"/>
            <a:ext cx="80708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spc="5" dirty="0">
                <a:solidFill>
                  <a:srgbClr val="41556C"/>
                </a:solidFill>
                <a:latin typeface="Microsoft Sans Serif"/>
                <a:cs typeface="Microsoft Sans Serif"/>
              </a:rPr>
              <a:t>г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о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д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о</a:t>
            </a:r>
            <a:r>
              <a:rPr sz="1600" spc="5" dirty="0">
                <a:solidFill>
                  <a:srgbClr val="41556C"/>
                </a:solidFill>
                <a:latin typeface="Microsoft Sans Serif"/>
                <a:cs typeface="Microsoft Sans Serif"/>
              </a:rPr>
              <a:t>в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ых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62773" y="2701493"/>
            <a:ext cx="807085" cy="51498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7150" algn="ctr">
              <a:lnSpc>
                <a:spcPct val="100000"/>
              </a:lnSpc>
              <a:spcBef>
                <a:spcPts val="110"/>
              </a:spcBef>
            </a:pPr>
            <a:r>
              <a:rPr sz="1600" spc="5" dirty="0">
                <a:latin typeface="Microsoft Sans Serif"/>
                <a:cs typeface="Microsoft Sans Serif"/>
              </a:rPr>
              <a:t>5</a:t>
            </a:r>
            <a:r>
              <a:rPr sz="1600" spc="5" dirty="0">
                <a:solidFill>
                  <a:srgbClr val="41556C"/>
                </a:solidFill>
                <a:latin typeface="Microsoft Sans Serif"/>
                <a:cs typeface="Microsoft Sans Serif"/>
              </a:rPr>
              <a:t>% </a:t>
            </a:r>
            <a:endParaRPr sz="16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годовых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409431" y="1773935"/>
            <a:ext cx="1664335" cy="72263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144780" rIns="0" bIns="0" rtlCol="0">
            <a:spAutoFit/>
          </a:bodyPr>
          <a:lstStyle/>
          <a:p>
            <a:pPr marL="228600" marR="219710" indent="30480">
              <a:lnSpc>
                <a:spcPct val="100000"/>
              </a:lnSpc>
              <a:spcBef>
                <a:spcPts val="1140"/>
              </a:spcBef>
            </a:pP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Под </a:t>
            </a:r>
            <a:r>
              <a:rPr sz="1400" spc="-15" dirty="0">
                <a:solidFill>
                  <a:srgbClr val="41556C"/>
                </a:solidFill>
                <a:latin typeface="Microsoft Sans Serif"/>
                <a:cs typeface="Microsoft Sans Serif"/>
              </a:rPr>
              <a:t>гарантию </a:t>
            </a:r>
            <a:r>
              <a:rPr sz="1400" spc="-36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(Банк*,</a:t>
            </a:r>
            <a:r>
              <a:rPr sz="1400" spc="-3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КМСП)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409431" y="2584704"/>
            <a:ext cx="1664335" cy="725805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146685" rIns="0" bIns="0" rtlCol="0">
            <a:spAutoFit/>
          </a:bodyPr>
          <a:lstStyle/>
          <a:p>
            <a:pPr marL="46990" algn="ctr">
              <a:lnSpc>
                <a:spcPct val="100000"/>
              </a:lnSpc>
              <a:spcBef>
                <a:spcPts val="1155"/>
              </a:spcBef>
            </a:pP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Под </a:t>
            </a:r>
            <a:endParaRPr sz="1400">
              <a:latin typeface="Microsoft Sans Serif"/>
              <a:cs typeface="Microsoft Sans Serif"/>
            </a:endParaRPr>
          </a:p>
          <a:p>
            <a:pPr marL="5080" algn="ctr">
              <a:lnSpc>
                <a:spcPct val="100000"/>
              </a:lnSpc>
            </a:pPr>
            <a:r>
              <a:rPr sz="1400" spc="-15" dirty="0">
                <a:solidFill>
                  <a:srgbClr val="41556C"/>
                </a:solidFill>
                <a:latin typeface="Microsoft Sans Serif"/>
                <a:cs typeface="Microsoft Sans Serif"/>
              </a:rPr>
              <a:t>залоги/гарантии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09431" y="3724655"/>
            <a:ext cx="1658620" cy="52451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marL="255904">
              <a:lnSpc>
                <a:spcPct val="100000"/>
              </a:lnSpc>
              <a:spcBef>
                <a:spcPts val="360"/>
              </a:spcBef>
            </a:pP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Под</a:t>
            </a:r>
            <a:r>
              <a:rPr sz="1400" spc="-15" dirty="0">
                <a:solidFill>
                  <a:srgbClr val="41556C"/>
                </a:solidFill>
                <a:latin typeface="Microsoft Sans Serif"/>
                <a:cs typeface="Microsoft Sans Serif"/>
              </a:rPr>
              <a:t> гарантию</a:t>
            </a:r>
            <a:endParaRPr sz="1400">
              <a:latin typeface="Microsoft Sans Serif"/>
              <a:cs typeface="Microsoft Sans Serif"/>
            </a:endParaRPr>
          </a:p>
          <a:p>
            <a:pPr marL="225425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(Банк*,</a:t>
            </a:r>
            <a:r>
              <a:rPr sz="140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КМСП)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99872" y="4660391"/>
            <a:ext cx="11160125" cy="0"/>
          </a:xfrm>
          <a:custGeom>
            <a:avLst/>
            <a:gdLst/>
            <a:ahLst/>
            <a:cxnLst/>
            <a:rect l="l" t="t" r="r" b="b"/>
            <a:pathLst>
              <a:path w="11160125">
                <a:moveTo>
                  <a:pt x="11159998" y="0"/>
                </a:moveTo>
                <a:lnTo>
                  <a:pt x="0" y="0"/>
                </a:lnTo>
              </a:path>
            </a:pathLst>
          </a:custGeom>
          <a:ln w="6096">
            <a:solidFill>
              <a:srgbClr val="A2A1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740151" y="4748784"/>
            <a:ext cx="2966085" cy="744220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13843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090"/>
              </a:spcBef>
            </a:pP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sz="1400" b="1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7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75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120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b="1" spc="-140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3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sz="1400" b="1" spc="-8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400" b="1" spc="-125" dirty="0">
                <a:solidFill>
                  <a:srgbClr val="3DA9A2"/>
                </a:solidFill>
                <a:latin typeface="Tahoma"/>
                <a:cs typeface="Tahoma"/>
              </a:rPr>
              <a:t>Ы</a:t>
            </a:r>
            <a:r>
              <a:rPr sz="1400" b="1" spc="-195" dirty="0">
                <a:solidFill>
                  <a:srgbClr val="3DA9A2"/>
                </a:solidFill>
                <a:latin typeface="Tahoma"/>
                <a:cs typeface="Tahoma"/>
              </a:rPr>
              <a:t>Х</a:t>
            </a:r>
            <a:endParaRPr sz="1400">
              <a:latin typeface="Tahoma"/>
              <a:cs typeface="Tahoma"/>
            </a:endParaRPr>
          </a:p>
          <a:p>
            <a:pPr marL="92075">
              <a:lnSpc>
                <a:spcPct val="100000"/>
              </a:lnSpc>
              <a:spcBef>
                <a:spcPts val="125"/>
              </a:spcBef>
            </a:pPr>
            <a:r>
              <a:rPr sz="1400" b="1" spc="-90" dirty="0">
                <a:solidFill>
                  <a:srgbClr val="3DA9A2"/>
                </a:solidFill>
                <a:latin typeface="Tahoma"/>
                <a:cs typeface="Tahoma"/>
              </a:rPr>
              <a:t>ПРОЕКТОВ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40151" y="5565647"/>
            <a:ext cx="2966085" cy="866140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8445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665"/>
              </a:spcBef>
            </a:pPr>
            <a:r>
              <a:rPr sz="1400" b="1" spc="-3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Ц</a:t>
            </a:r>
            <a:r>
              <a:rPr sz="1400" b="1" spc="-8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15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b="1" spc="-70" dirty="0">
                <a:solidFill>
                  <a:srgbClr val="3DA9A2"/>
                </a:solidFill>
                <a:latin typeface="Tahoma"/>
                <a:cs typeface="Tahoma"/>
              </a:rPr>
              <a:t>Ь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sz="1400" b="1" spc="-12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00" b="1" spc="-7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b="1" spc="-65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75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14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b="1" spc="-175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sz="1400" b="1" spc="-4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endParaRPr sz="1400">
              <a:latin typeface="Tahoma"/>
              <a:cs typeface="Tahoma"/>
            </a:endParaRPr>
          </a:p>
          <a:p>
            <a:pPr marL="92075" marR="167640">
              <a:lnSpc>
                <a:spcPts val="1800"/>
              </a:lnSpc>
              <a:spcBef>
                <a:spcPts val="80"/>
              </a:spcBef>
            </a:pPr>
            <a:r>
              <a:rPr sz="1400" spc="-2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spc="-1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spc="-10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sz="1400" spc="-9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3DA9A2"/>
                </a:solidFill>
                <a:latin typeface="Tahoma"/>
                <a:cs typeface="Tahoma"/>
              </a:rPr>
              <a:t>мон</a:t>
            </a:r>
            <a:r>
              <a:rPr sz="1400" spc="-2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3DA9A2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spc="-1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spc="-2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spc="-2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spc="1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400" spc="-11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spc="3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spc="-9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spc="-45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sz="1400" spc="-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00" spc="2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spc="-1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0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spc="-5" dirty="0">
                <a:solidFill>
                  <a:srgbClr val="3DA9A2"/>
                </a:solidFill>
                <a:latin typeface="Tahoma"/>
                <a:cs typeface="Tahoma"/>
              </a:rPr>
              <a:t>нн</a:t>
            </a:r>
            <a:r>
              <a:rPr sz="1400" spc="-2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spc="2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spc="-6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spc="-10" dirty="0">
                <a:solidFill>
                  <a:srgbClr val="3DA9A2"/>
                </a:solidFill>
                <a:latin typeface="Tahoma"/>
                <a:cs typeface="Tahoma"/>
              </a:rPr>
              <a:t>ь</a:t>
            </a:r>
            <a:r>
              <a:rPr sz="1400" spc="-35" dirty="0">
                <a:solidFill>
                  <a:srgbClr val="3DA9A2"/>
                </a:solidFill>
                <a:latin typeface="Tahoma"/>
                <a:cs typeface="Tahoma"/>
              </a:rPr>
              <a:t>ю  </a:t>
            </a:r>
            <a:r>
              <a:rPr sz="1400" b="1" spc="-12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00" b="1" spc="-7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5</a:t>
            </a:r>
            <a:r>
              <a:rPr sz="1400" b="1" spc="-165" dirty="0">
                <a:solidFill>
                  <a:srgbClr val="3DA9A2"/>
                </a:solidFill>
                <a:latin typeface="Tahoma"/>
                <a:cs typeface="Tahoma"/>
              </a:rPr>
              <a:t>0</a:t>
            </a:r>
            <a:r>
              <a:rPr sz="1400" b="1" spc="-6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00" b="1" spc="-155" dirty="0">
                <a:solidFill>
                  <a:srgbClr val="3DA9A2"/>
                </a:solidFill>
                <a:latin typeface="Tahoma"/>
                <a:cs typeface="Tahoma"/>
              </a:rPr>
              <a:t>ы</a:t>
            </a:r>
            <a:r>
              <a:rPr sz="1400" b="1" spc="-5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400" b="1" spc="-65" dirty="0">
                <a:solidFill>
                  <a:srgbClr val="3DA9A2"/>
                </a:solidFill>
                <a:latin typeface="Tahoma"/>
                <a:cs typeface="Tahoma"/>
              </a:rPr>
              <a:t>.</a:t>
            </a:r>
            <a:r>
              <a:rPr sz="1400" b="1" spc="-14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b="1" spc="-125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sz="1400" b="1" spc="-7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130" dirty="0">
                <a:solidFill>
                  <a:srgbClr val="3DA9A2"/>
                </a:solidFill>
                <a:latin typeface="Tahoma"/>
                <a:cs typeface="Tahoma"/>
              </a:rPr>
              <a:t>ло</a:t>
            </a:r>
            <a:r>
              <a:rPr sz="1400" b="1" spc="-114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400" b="1" spc="-9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00" b="1" spc="-150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919215" y="4779264"/>
            <a:ext cx="1316990" cy="165227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150">
              <a:latin typeface="Times New Roman"/>
              <a:cs typeface="Times New Roman"/>
            </a:endParaRPr>
          </a:p>
          <a:p>
            <a:pPr marL="346710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600" spc="-4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750</a:t>
            </a:r>
            <a:endParaRPr sz="1600">
              <a:latin typeface="Microsoft Sans Serif"/>
              <a:cs typeface="Microsoft Sans Serif"/>
            </a:endParaRPr>
          </a:p>
          <a:p>
            <a:pPr marL="285750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(CapEx)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615548" y="2494475"/>
            <a:ext cx="559435" cy="826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50"/>
              </a:lnSpc>
            </a:pPr>
            <a:r>
              <a:rPr sz="12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200" spc="-5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41556C"/>
                </a:solidFill>
                <a:latin typeface="Microsoft Sans Serif"/>
                <a:cs typeface="Microsoft Sans Serif"/>
              </a:rPr>
              <a:t>80</a:t>
            </a:r>
            <a:r>
              <a:rPr sz="1200" spc="-5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41556C"/>
                </a:solidFill>
                <a:latin typeface="Microsoft Sans Serif"/>
                <a:cs typeface="Microsoft Sans Serif"/>
              </a:rPr>
              <a:t>%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3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3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760"/>
              </a:spcBef>
            </a:pPr>
            <a:r>
              <a:rPr sz="12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200" spc="-6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41556C"/>
                </a:solidFill>
                <a:latin typeface="Microsoft Sans Serif"/>
                <a:cs typeface="Microsoft Sans Serif"/>
              </a:rPr>
              <a:t>80</a:t>
            </a:r>
            <a:r>
              <a:rPr sz="1200" spc="-5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200" dirty="0">
                <a:solidFill>
                  <a:srgbClr val="41556C"/>
                </a:solidFill>
                <a:latin typeface="Microsoft Sans Serif"/>
                <a:cs typeface="Microsoft Sans Serif"/>
              </a:rPr>
              <a:t>%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809360" y="1011808"/>
            <a:ext cx="5849620" cy="5282565"/>
            <a:chOff x="5809360" y="1011808"/>
            <a:chExt cx="5849620" cy="5282565"/>
          </a:xfrm>
        </p:grpSpPr>
        <p:sp>
          <p:nvSpPr>
            <p:cNvPr id="26" name="object 26"/>
            <p:cNvSpPr/>
            <p:nvPr/>
          </p:nvSpPr>
          <p:spPr>
            <a:xfrm>
              <a:off x="5812535" y="1014983"/>
              <a:ext cx="0" cy="5276215"/>
            </a:xfrm>
            <a:custGeom>
              <a:avLst/>
              <a:gdLst/>
              <a:ahLst/>
              <a:cxnLst/>
              <a:rect l="l" t="t" r="r" b="b"/>
              <a:pathLst>
                <a:path h="5276215">
                  <a:moveTo>
                    <a:pt x="0" y="0"/>
                  </a:moveTo>
                  <a:lnTo>
                    <a:pt x="0" y="5275732"/>
                  </a:lnTo>
                </a:path>
              </a:pathLst>
            </a:custGeom>
            <a:ln w="6096">
              <a:solidFill>
                <a:srgbClr val="A2A1A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62615" y="1783079"/>
              <a:ext cx="1396365" cy="2109470"/>
            </a:xfrm>
            <a:custGeom>
              <a:avLst/>
              <a:gdLst/>
              <a:ahLst/>
              <a:cxnLst/>
              <a:rect l="l" t="t" r="r" b="b"/>
              <a:pathLst>
                <a:path w="1396365" h="2109470">
                  <a:moveTo>
                    <a:pt x="1395983" y="0"/>
                  </a:moveTo>
                  <a:lnTo>
                    <a:pt x="0" y="0"/>
                  </a:lnTo>
                  <a:lnTo>
                    <a:pt x="0" y="2109216"/>
                  </a:lnTo>
                  <a:lnTo>
                    <a:pt x="1395983" y="2109216"/>
                  </a:lnTo>
                  <a:lnTo>
                    <a:pt x="13959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268726" y="1110487"/>
            <a:ext cx="189420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2000" b="1" spc="-114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2000" b="1" spc="-155" dirty="0">
                <a:solidFill>
                  <a:srgbClr val="546973"/>
                </a:solidFill>
                <a:latin typeface="Tahoma"/>
                <a:cs typeface="Tahoma"/>
              </a:rPr>
              <a:t>Д</a:t>
            </a:r>
            <a:r>
              <a:rPr sz="2000" b="1" spc="-10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2000" b="1" spc="-120" dirty="0">
                <a:solidFill>
                  <a:srgbClr val="546973"/>
                </a:solidFill>
                <a:latin typeface="Tahoma"/>
                <a:cs typeface="Tahoma"/>
              </a:rPr>
              <a:t>П</a:t>
            </a:r>
            <a:r>
              <a:rPr sz="2000" b="1" spc="-4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2000" b="1" spc="-229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2000" b="1" spc="-125" dirty="0">
                <a:solidFill>
                  <a:srgbClr val="546973"/>
                </a:solidFill>
                <a:latin typeface="Tahoma"/>
                <a:cs typeface="Tahoma"/>
              </a:rPr>
              <a:t>Д</a:t>
            </a:r>
            <a:r>
              <a:rPr sz="2000" b="1" spc="-245" dirty="0">
                <a:solidFill>
                  <a:srgbClr val="546973"/>
                </a:solidFill>
                <a:latin typeface="Tahoma"/>
                <a:cs typeface="Tahoma"/>
              </a:rPr>
              <a:t>У</a:t>
            </a:r>
            <a:r>
              <a:rPr sz="2000" b="1" spc="-185" dirty="0">
                <a:solidFill>
                  <a:srgbClr val="546973"/>
                </a:solidFill>
                <a:latin typeface="Tahoma"/>
                <a:cs typeface="Tahoma"/>
              </a:rPr>
              <a:t>К</a:t>
            </a:r>
            <a:r>
              <a:rPr sz="2000" b="1" spc="-125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sz="2000" b="1" spc="-155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345680" y="5571744"/>
            <a:ext cx="4312920" cy="85979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335915">
              <a:lnSpc>
                <a:spcPct val="100000"/>
              </a:lnSpc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50%</a:t>
            </a:r>
            <a:r>
              <a:rPr sz="1600" spc="-2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от</a:t>
            </a:r>
            <a:r>
              <a:rPr sz="1600" spc="-2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стоимости</a:t>
            </a:r>
            <a:r>
              <a:rPr sz="1600" spc="-5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инфраструктуры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262616" y="1783079"/>
            <a:ext cx="1396365" cy="210947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2150">
              <a:latin typeface="Times New Roman"/>
              <a:cs typeface="Times New Roman"/>
            </a:endParaRPr>
          </a:p>
          <a:p>
            <a:pPr marL="133350">
              <a:lnSpc>
                <a:spcPct val="100000"/>
              </a:lnSpc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Финансиро-</a:t>
            </a:r>
            <a:endParaRPr sz="1600">
              <a:latin typeface="Microsoft Sans Serif"/>
              <a:cs typeface="Microsoft Sans Serif"/>
            </a:endParaRPr>
          </a:p>
          <a:p>
            <a:pPr marL="203835" marR="137160" indent="21590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вание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не </a:t>
            </a: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более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 80% от </a:t>
            </a:r>
            <a:r>
              <a:rPr sz="1600" spc="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стоимости </a:t>
            </a:r>
            <a:r>
              <a:rPr sz="1600" spc="-409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проекта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919215" y="2584704"/>
            <a:ext cx="1316990" cy="725805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114935" rIns="0" bIns="0" rtlCol="0">
            <a:spAutoFit/>
          </a:bodyPr>
          <a:lstStyle/>
          <a:p>
            <a:pPr marL="182245">
              <a:lnSpc>
                <a:spcPct val="100000"/>
              </a:lnSpc>
              <a:spcBef>
                <a:spcPts val="905"/>
              </a:spcBef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250</a:t>
            </a:r>
            <a:r>
              <a:rPr sz="1600" spc="-3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–</a:t>
            </a:r>
            <a:r>
              <a:rPr sz="1600" spc="-3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1000</a:t>
            </a:r>
            <a:endParaRPr sz="1600">
              <a:latin typeface="Microsoft Sans Serif"/>
              <a:cs typeface="Microsoft Sans Serif"/>
            </a:endParaRPr>
          </a:p>
          <a:p>
            <a:pPr marL="285750">
              <a:lnSpc>
                <a:spcPct val="10000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(CapEx)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919215" y="3425952"/>
            <a:ext cx="1316990" cy="466725"/>
          </a:xfrm>
          <a:custGeom>
            <a:avLst/>
            <a:gdLst/>
            <a:ahLst/>
            <a:cxnLst/>
            <a:rect l="l" t="t" r="r" b="b"/>
            <a:pathLst>
              <a:path w="1316990" h="466725">
                <a:moveTo>
                  <a:pt x="0" y="466344"/>
                </a:moveTo>
                <a:lnTo>
                  <a:pt x="1316736" y="466344"/>
                </a:lnTo>
                <a:lnTo>
                  <a:pt x="1316736" y="0"/>
                </a:lnTo>
                <a:lnTo>
                  <a:pt x="0" y="0"/>
                </a:lnTo>
                <a:lnTo>
                  <a:pt x="0" y="466344"/>
                </a:lnTo>
                <a:close/>
              </a:path>
            </a:pathLst>
          </a:custGeom>
          <a:ln w="24384">
            <a:solidFill>
              <a:srgbClr val="3DA9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919215" y="3426333"/>
            <a:ext cx="1316990" cy="46609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49885">
              <a:lnSpc>
                <a:spcPts val="1805"/>
              </a:lnSpc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5</a:t>
            </a:r>
            <a:r>
              <a:rPr sz="1600" spc="-30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–</a:t>
            </a:r>
            <a:r>
              <a:rPr sz="1600" spc="-3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250</a:t>
            </a:r>
            <a:endParaRPr sz="1600">
              <a:latin typeface="Microsoft Sans Serif"/>
              <a:cs typeface="Microsoft Sans Serif"/>
            </a:endParaRPr>
          </a:p>
          <a:p>
            <a:pPr marL="285750">
              <a:lnSpc>
                <a:spcPts val="1860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(CapEx)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919215" y="4029455"/>
            <a:ext cx="1316990" cy="466725"/>
          </a:xfrm>
          <a:custGeom>
            <a:avLst/>
            <a:gdLst/>
            <a:ahLst/>
            <a:cxnLst/>
            <a:rect l="l" t="t" r="r" b="b"/>
            <a:pathLst>
              <a:path w="1316990" h="466725">
                <a:moveTo>
                  <a:pt x="0" y="466344"/>
                </a:moveTo>
                <a:lnTo>
                  <a:pt x="1316736" y="466344"/>
                </a:lnTo>
                <a:lnTo>
                  <a:pt x="1316736" y="0"/>
                </a:lnTo>
                <a:lnTo>
                  <a:pt x="0" y="0"/>
                </a:lnTo>
                <a:lnTo>
                  <a:pt x="0" y="466344"/>
                </a:lnTo>
                <a:close/>
              </a:path>
            </a:pathLst>
          </a:custGeom>
          <a:ln w="24384">
            <a:solidFill>
              <a:srgbClr val="3DA9A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5919215" y="4029455"/>
            <a:ext cx="1316990" cy="469265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07670">
              <a:lnSpc>
                <a:spcPts val="1814"/>
              </a:lnSpc>
            </a:pP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5</a:t>
            </a:r>
            <a:r>
              <a:rPr sz="1600" spc="-2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–</a:t>
            </a:r>
            <a:r>
              <a:rPr sz="1600" spc="-3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41556C"/>
                </a:solidFill>
                <a:latin typeface="Microsoft Sans Serif"/>
                <a:cs typeface="Microsoft Sans Serif"/>
              </a:rPr>
              <a:t>50</a:t>
            </a:r>
            <a:endParaRPr sz="1600">
              <a:latin typeface="Microsoft Sans Serif"/>
              <a:cs typeface="Microsoft Sans Serif"/>
            </a:endParaRPr>
          </a:p>
          <a:p>
            <a:pPr marL="337185">
              <a:lnSpc>
                <a:spcPts val="1875"/>
              </a:lnSpc>
            </a:pPr>
            <a:r>
              <a:rPr sz="1600" dirty="0">
                <a:solidFill>
                  <a:srgbClr val="41556C"/>
                </a:solidFill>
                <a:latin typeface="Microsoft Sans Serif"/>
                <a:cs typeface="Microsoft Sans Serif"/>
              </a:rPr>
              <a:t>(OpEx)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6992111" y="3420617"/>
            <a:ext cx="2252980" cy="1083310"/>
            <a:chOff x="6992111" y="3420617"/>
            <a:chExt cx="2252980" cy="1083310"/>
          </a:xfrm>
        </p:grpSpPr>
        <p:sp>
          <p:nvSpPr>
            <p:cNvPr id="37" name="object 37"/>
            <p:cNvSpPr/>
            <p:nvPr/>
          </p:nvSpPr>
          <p:spPr>
            <a:xfrm>
              <a:off x="6996683" y="3427475"/>
              <a:ext cx="880744" cy="1071245"/>
            </a:xfrm>
            <a:custGeom>
              <a:avLst/>
              <a:gdLst/>
              <a:ahLst/>
              <a:cxnLst/>
              <a:rect l="l" t="t" r="r" b="b"/>
              <a:pathLst>
                <a:path w="880745" h="1071245">
                  <a:moveTo>
                    <a:pt x="0" y="0"/>
                  </a:moveTo>
                  <a:lnTo>
                    <a:pt x="880745" y="0"/>
                  </a:lnTo>
                  <a:lnTo>
                    <a:pt x="880745" y="245237"/>
                  </a:lnTo>
                </a:path>
                <a:path w="880745" h="1071245">
                  <a:moveTo>
                    <a:pt x="0" y="1071118"/>
                  </a:moveTo>
                  <a:lnTo>
                    <a:pt x="880745" y="1071118"/>
                  </a:lnTo>
                  <a:lnTo>
                    <a:pt x="880745" y="829056"/>
                  </a:lnTo>
                </a:path>
              </a:pathLst>
            </a:custGeom>
            <a:ln w="9144">
              <a:solidFill>
                <a:srgbClr val="29938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877555" y="3425189"/>
              <a:ext cx="1362710" cy="300990"/>
            </a:xfrm>
            <a:custGeom>
              <a:avLst/>
              <a:gdLst/>
              <a:ahLst/>
              <a:cxnLst/>
              <a:rect l="l" t="t" r="r" b="b"/>
              <a:pathLst>
                <a:path w="1362709" h="300989">
                  <a:moveTo>
                    <a:pt x="0" y="246126"/>
                  </a:moveTo>
                  <a:lnTo>
                    <a:pt x="0" y="0"/>
                  </a:lnTo>
                  <a:lnTo>
                    <a:pt x="1362583" y="0"/>
                  </a:lnTo>
                  <a:lnTo>
                    <a:pt x="1362583" y="300482"/>
                  </a:lnTo>
                </a:path>
              </a:pathLst>
            </a:custGeom>
            <a:ln w="9144">
              <a:solidFill>
                <a:srgbClr val="29938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877555" y="4250435"/>
              <a:ext cx="1362710" cy="248920"/>
            </a:xfrm>
            <a:custGeom>
              <a:avLst/>
              <a:gdLst/>
              <a:ahLst/>
              <a:cxnLst/>
              <a:rect l="l" t="t" r="r" b="b"/>
              <a:pathLst>
                <a:path w="1362709" h="248920">
                  <a:moveTo>
                    <a:pt x="0" y="7112"/>
                  </a:moveTo>
                  <a:lnTo>
                    <a:pt x="0" y="248412"/>
                  </a:lnTo>
                  <a:lnTo>
                    <a:pt x="1362583" y="248412"/>
                  </a:lnTo>
                  <a:lnTo>
                    <a:pt x="1362583" y="0"/>
                  </a:lnTo>
                </a:path>
              </a:pathLst>
            </a:custGeom>
            <a:ln w="9144">
              <a:solidFill>
                <a:srgbClr val="29938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0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993262" y="6470903"/>
            <a:ext cx="665337" cy="387092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title"/>
          </p:nvPr>
        </p:nvSpPr>
        <p:spPr>
          <a:xfrm>
            <a:off x="1374394" y="211327"/>
            <a:ext cx="8964295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295" dirty="0"/>
              <a:t>О</a:t>
            </a:r>
            <a:r>
              <a:rPr spc="-50" dirty="0"/>
              <a:t>С</a:t>
            </a:r>
            <a:r>
              <a:rPr spc="-240" dirty="0"/>
              <a:t>Н</a:t>
            </a:r>
            <a:r>
              <a:rPr spc="-260" dirty="0"/>
              <a:t>О</a:t>
            </a:r>
            <a:r>
              <a:rPr spc="-100" dirty="0"/>
              <a:t>В</a:t>
            </a:r>
            <a:r>
              <a:rPr spc="-130" dirty="0"/>
              <a:t>Н</a:t>
            </a:r>
            <a:r>
              <a:rPr spc="-140" dirty="0"/>
              <a:t>ЫЕ</a:t>
            </a:r>
            <a:r>
              <a:rPr spc="-215" dirty="0"/>
              <a:t> </a:t>
            </a:r>
            <a:r>
              <a:rPr spc="-160" dirty="0"/>
              <a:t>Н</a:t>
            </a:r>
            <a:r>
              <a:rPr spc="-165" dirty="0"/>
              <a:t>А</a:t>
            </a:r>
            <a:r>
              <a:rPr spc="-160" dirty="0"/>
              <a:t>П</a:t>
            </a:r>
            <a:r>
              <a:rPr spc="-120" dirty="0"/>
              <a:t>РАВЛ</a:t>
            </a:r>
            <a:r>
              <a:rPr spc="-125" dirty="0"/>
              <a:t>Е</a:t>
            </a:r>
            <a:r>
              <a:rPr spc="-160" dirty="0"/>
              <a:t>Н</a:t>
            </a:r>
            <a:r>
              <a:rPr spc="-185" dirty="0"/>
              <a:t>И</a:t>
            </a:r>
            <a:r>
              <a:rPr spc="-155" dirty="0"/>
              <a:t>Я</a:t>
            </a:r>
            <a:r>
              <a:rPr spc="-195" dirty="0"/>
              <a:t> </a:t>
            </a:r>
            <a:r>
              <a:rPr spc="-240" dirty="0"/>
              <a:t>Ф</a:t>
            </a:r>
            <a:r>
              <a:rPr spc="-140" dirty="0"/>
              <a:t>И</a:t>
            </a:r>
            <a:r>
              <a:rPr spc="-160" dirty="0"/>
              <a:t>Н</a:t>
            </a:r>
            <a:r>
              <a:rPr spc="-150" dirty="0"/>
              <a:t>АН</a:t>
            </a:r>
            <a:r>
              <a:rPr spc="-160" dirty="0"/>
              <a:t>С</a:t>
            </a:r>
            <a:r>
              <a:rPr spc="-215" dirty="0"/>
              <a:t>ОВ</a:t>
            </a:r>
            <a:r>
              <a:rPr spc="-245" dirty="0"/>
              <a:t>О</a:t>
            </a:r>
            <a:r>
              <a:rPr spc="-150" dirty="0"/>
              <a:t>Й</a:t>
            </a:r>
            <a:r>
              <a:rPr spc="-185" dirty="0"/>
              <a:t> </a:t>
            </a:r>
            <a:r>
              <a:rPr spc="-160" dirty="0"/>
              <a:t>П</a:t>
            </a:r>
            <a:r>
              <a:rPr spc="-290" dirty="0"/>
              <a:t>О</a:t>
            </a:r>
            <a:r>
              <a:rPr spc="-165" dirty="0"/>
              <a:t>Д</a:t>
            </a:r>
            <a:r>
              <a:rPr spc="-120" dirty="0"/>
              <a:t>Д</a:t>
            </a:r>
            <a:r>
              <a:rPr spc="-114" dirty="0"/>
              <a:t>Е</a:t>
            </a:r>
            <a:r>
              <a:rPr spc="-235" dirty="0"/>
              <a:t>РЖ</a:t>
            </a:r>
            <a:r>
              <a:rPr spc="-210" dirty="0"/>
              <a:t>К</a:t>
            </a:r>
            <a:r>
              <a:rPr spc="-150" dirty="0"/>
              <a:t>И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10271759" y="4026408"/>
            <a:ext cx="1402080" cy="469900"/>
          </a:xfrm>
          <a:prstGeom prst="rect">
            <a:avLst/>
          </a:prstGeom>
          <a:ln w="24384">
            <a:solidFill>
              <a:srgbClr val="3DA9A2"/>
            </a:solidFill>
          </a:ln>
        </p:spPr>
        <p:txBody>
          <a:bodyPr vert="horz" wrap="square" lIns="0" tIns="108585" rIns="0" bIns="0" rtlCol="0">
            <a:spAutoFit/>
          </a:bodyPr>
          <a:lstStyle/>
          <a:p>
            <a:pPr marL="299085">
              <a:lnSpc>
                <a:spcPct val="100000"/>
              </a:lnSpc>
              <a:spcBef>
                <a:spcPts val="855"/>
              </a:spcBef>
            </a:pP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до</a:t>
            </a:r>
            <a:r>
              <a:rPr sz="1600" spc="-35" dirty="0">
                <a:solidFill>
                  <a:srgbClr val="41556C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41556C"/>
                </a:solidFill>
                <a:latin typeface="Microsoft Sans Serif"/>
                <a:cs typeface="Microsoft Sans Serif"/>
              </a:rPr>
              <a:t>100%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3715" y="6580123"/>
            <a:ext cx="55568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ahoma"/>
                <a:cs typeface="Tahoma"/>
              </a:rPr>
              <a:t>*Входит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в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Перечень</a:t>
            </a:r>
            <a:r>
              <a:rPr sz="1200" spc="-105" dirty="0">
                <a:latin typeface="Tahoma"/>
                <a:cs typeface="Tahoma"/>
              </a:rPr>
              <a:t> </a:t>
            </a:r>
            <a:r>
              <a:rPr sz="1200" spc="5" dirty="0">
                <a:latin typeface="Tahoma"/>
                <a:cs typeface="Tahoma"/>
              </a:rPr>
              <a:t>системно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значимых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кредитных</a:t>
            </a:r>
            <a:r>
              <a:rPr sz="1200" spc="-5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организаций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10" dirty="0">
                <a:latin typeface="Tahoma"/>
                <a:cs typeface="Tahoma"/>
              </a:rPr>
              <a:t>Банка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35" dirty="0">
                <a:latin typeface="Tahoma"/>
                <a:cs typeface="Tahoma"/>
              </a:rPr>
              <a:t>России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027669" y="112776"/>
            <a:ext cx="4085590" cy="6190615"/>
            <a:chOff x="8027669" y="112776"/>
            <a:chExt cx="4085590" cy="61906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80247" y="2520696"/>
              <a:ext cx="3959352" cy="29138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80247" y="164592"/>
              <a:ext cx="3959352" cy="2985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053577" y="138684"/>
              <a:ext cx="4012565" cy="3035935"/>
            </a:xfrm>
            <a:custGeom>
              <a:avLst/>
              <a:gdLst/>
              <a:ahLst/>
              <a:cxnLst/>
              <a:rect l="l" t="t" r="r" b="b"/>
              <a:pathLst>
                <a:path w="4012565" h="3035935">
                  <a:moveTo>
                    <a:pt x="762" y="0"/>
                  </a:moveTo>
                  <a:lnTo>
                    <a:pt x="4012183" y="0"/>
                  </a:lnTo>
                  <a:lnTo>
                    <a:pt x="4012183" y="2476500"/>
                  </a:lnTo>
                  <a:lnTo>
                    <a:pt x="3895471" y="2477516"/>
                  </a:lnTo>
                  <a:lnTo>
                    <a:pt x="3807332" y="2479548"/>
                  </a:lnTo>
                  <a:lnTo>
                    <a:pt x="3721480" y="2482596"/>
                  </a:lnTo>
                  <a:lnTo>
                    <a:pt x="3639057" y="2487041"/>
                  </a:lnTo>
                  <a:lnTo>
                    <a:pt x="3558794" y="2492502"/>
                  </a:lnTo>
                  <a:lnTo>
                    <a:pt x="3480689" y="2498852"/>
                  </a:lnTo>
                  <a:lnTo>
                    <a:pt x="3332353" y="2514981"/>
                  </a:lnTo>
                  <a:lnTo>
                    <a:pt x="3192272" y="2535174"/>
                  </a:lnTo>
                  <a:lnTo>
                    <a:pt x="3060446" y="2558034"/>
                  </a:lnTo>
                  <a:lnTo>
                    <a:pt x="2935478" y="2584069"/>
                  </a:lnTo>
                  <a:lnTo>
                    <a:pt x="2817114" y="2612009"/>
                  </a:lnTo>
                  <a:lnTo>
                    <a:pt x="2704592" y="2642108"/>
                  </a:lnTo>
                  <a:lnTo>
                    <a:pt x="2597277" y="2673604"/>
                  </a:lnTo>
                  <a:lnTo>
                    <a:pt x="2493772" y="2706370"/>
                  </a:lnTo>
                  <a:lnTo>
                    <a:pt x="2394077" y="2740025"/>
                  </a:lnTo>
                  <a:lnTo>
                    <a:pt x="2296541" y="2773299"/>
                  </a:lnTo>
                  <a:lnTo>
                    <a:pt x="2201799" y="2807081"/>
                  </a:lnTo>
                  <a:lnTo>
                    <a:pt x="2014854" y="2871470"/>
                  </a:lnTo>
                  <a:lnTo>
                    <a:pt x="1921128" y="2901823"/>
                  </a:lnTo>
                  <a:lnTo>
                    <a:pt x="1826895" y="2930144"/>
                  </a:lnTo>
                  <a:lnTo>
                    <a:pt x="1731264" y="2956179"/>
                  </a:lnTo>
                  <a:lnTo>
                    <a:pt x="1633093" y="2979039"/>
                  </a:lnTo>
                  <a:lnTo>
                    <a:pt x="1531747" y="2998978"/>
                  </a:lnTo>
                  <a:lnTo>
                    <a:pt x="1426591" y="3015107"/>
                  </a:lnTo>
                  <a:lnTo>
                    <a:pt x="1317498" y="3026664"/>
                  </a:lnTo>
                  <a:lnTo>
                    <a:pt x="1202817" y="3033903"/>
                  </a:lnTo>
                  <a:lnTo>
                    <a:pt x="1082675" y="3035935"/>
                  </a:lnTo>
                  <a:lnTo>
                    <a:pt x="956182" y="3032760"/>
                  </a:lnTo>
                  <a:lnTo>
                    <a:pt x="822071" y="3023489"/>
                  </a:lnTo>
                  <a:lnTo>
                    <a:pt x="680085" y="3007487"/>
                  </a:lnTo>
                  <a:lnTo>
                    <a:pt x="530098" y="2985135"/>
                  </a:lnTo>
                  <a:lnTo>
                    <a:pt x="450976" y="2971165"/>
                  </a:lnTo>
                  <a:lnTo>
                    <a:pt x="369950" y="2955671"/>
                  </a:lnTo>
                  <a:lnTo>
                    <a:pt x="286257" y="2937637"/>
                  </a:lnTo>
                  <a:lnTo>
                    <a:pt x="200151" y="2918206"/>
                  </a:lnTo>
                  <a:lnTo>
                    <a:pt x="111251" y="2896616"/>
                  </a:lnTo>
                  <a:lnTo>
                    <a:pt x="0" y="2867787"/>
                  </a:lnTo>
                  <a:lnTo>
                    <a:pt x="762" y="0"/>
                  </a:lnTo>
                  <a:close/>
                </a:path>
              </a:pathLst>
            </a:custGeom>
            <a:ln w="5181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98535" y="4364735"/>
              <a:ext cx="3962400" cy="18867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072627" y="4336287"/>
              <a:ext cx="4014470" cy="1941195"/>
            </a:xfrm>
            <a:custGeom>
              <a:avLst/>
              <a:gdLst/>
              <a:ahLst/>
              <a:cxnLst/>
              <a:rect l="l" t="t" r="r" b="b"/>
              <a:pathLst>
                <a:path w="4014470" h="1941195">
                  <a:moveTo>
                    <a:pt x="4014216" y="0"/>
                  </a:moveTo>
                  <a:lnTo>
                    <a:pt x="4014216" y="1941068"/>
                  </a:lnTo>
                  <a:lnTo>
                    <a:pt x="0" y="1941068"/>
                  </a:lnTo>
                  <a:lnTo>
                    <a:pt x="0" y="382269"/>
                  </a:lnTo>
                  <a:lnTo>
                    <a:pt x="4014216" y="0"/>
                  </a:lnTo>
                  <a:close/>
                </a:path>
              </a:pathLst>
            </a:custGeom>
            <a:ln w="5181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30124" y="3787140"/>
            <a:ext cx="1917700" cy="777240"/>
          </a:xfrm>
          <a:custGeom>
            <a:avLst/>
            <a:gdLst/>
            <a:ahLst/>
            <a:cxnLst/>
            <a:rect l="l" t="t" r="r" b="b"/>
            <a:pathLst>
              <a:path w="1917700" h="777239">
                <a:moveTo>
                  <a:pt x="0" y="777240"/>
                </a:moveTo>
                <a:lnTo>
                  <a:pt x="1917192" y="777240"/>
                </a:lnTo>
                <a:lnTo>
                  <a:pt x="1917192" y="0"/>
                </a:lnTo>
                <a:lnTo>
                  <a:pt x="0" y="0"/>
                </a:lnTo>
                <a:lnTo>
                  <a:pt x="0" y="777240"/>
                </a:lnTo>
                <a:close/>
              </a:path>
            </a:pathLst>
          </a:custGeom>
          <a:ln w="15240">
            <a:solidFill>
              <a:srgbClr val="00AE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1776983" y="1423416"/>
            <a:ext cx="5264150" cy="1243965"/>
            <a:chOff x="1776983" y="1423416"/>
            <a:chExt cx="5264150" cy="1243965"/>
          </a:xfrm>
        </p:grpSpPr>
        <p:sp>
          <p:nvSpPr>
            <p:cNvPr id="10" name="object 10"/>
            <p:cNvSpPr/>
            <p:nvPr/>
          </p:nvSpPr>
          <p:spPr>
            <a:xfrm>
              <a:off x="4917948" y="1434084"/>
              <a:ext cx="2112645" cy="749935"/>
            </a:xfrm>
            <a:custGeom>
              <a:avLst/>
              <a:gdLst/>
              <a:ahLst/>
              <a:cxnLst/>
              <a:rect l="l" t="t" r="r" b="b"/>
              <a:pathLst>
                <a:path w="2112645" h="749935">
                  <a:moveTo>
                    <a:pt x="0" y="749808"/>
                  </a:moveTo>
                  <a:lnTo>
                    <a:pt x="2112263" y="749808"/>
                  </a:lnTo>
                  <a:lnTo>
                    <a:pt x="2112263" y="0"/>
                  </a:lnTo>
                  <a:lnTo>
                    <a:pt x="0" y="0"/>
                  </a:lnTo>
                  <a:lnTo>
                    <a:pt x="0" y="749808"/>
                  </a:lnTo>
                  <a:close/>
                </a:path>
              </a:pathLst>
            </a:custGeom>
            <a:ln w="21336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787651" y="1909572"/>
              <a:ext cx="3639820" cy="746760"/>
            </a:xfrm>
            <a:custGeom>
              <a:avLst/>
              <a:gdLst/>
              <a:ahLst/>
              <a:cxnLst/>
              <a:rect l="l" t="t" r="r" b="b"/>
              <a:pathLst>
                <a:path w="3639820" h="746760">
                  <a:moveTo>
                    <a:pt x="0" y="746760"/>
                  </a:moveTo>
                  <a:lnTo>
                    <a:pt x="3639312" y="746760"/>
                  </a:lnTo>
                  <a:lnTo>
                    <a:pt x="3639312" y="0"/>
                  </a:lnTo>
                  <a:lnTo>
                    <a:pt x="0" y="0"/>
                  </a:lnTo>
                  <a:lnTo>
                    <a:pt x="0" y="746760"/>
                  </a:lnTo>
                  <a:close/>
                </a:path>
              </a:pathLst>
            </a:custGeom>
            <a:ln w="21336">
              <a:solidFill>
                <a:srgbClr val="FF6C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378458" y="109220"/>
            <a:ext cx="288036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5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З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r>
              <a:rPr sz="1400" b="1" spc="-12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546973"/>
                </a:solidFill>
                <a:latin typeface="Tahoma"/>
                <a:cs typeface="Tahoma"/>
              </a:rPr>
              <a:t>Ф</a:t>
            </a:r>
            <a:r>
              <a:rPr sz="1400" b="1" spc="-6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65" dirty="0">
                <a:solidFill>
                  <a:srgbClr val="546973"/>
                </a:solidFill>
                <a:latin typeface="Tahoma"/>
                <a:cs typeface="Tahoma"/>
              </a:rPr>
              <a:t>СИ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85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086408" y="560654"/>
            <a:ext cx="3455670" cy="431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240" dirty="0"/>
              <a:t>Л</a:t>
            </a:r>
            <a:r>
              <a:rPr spc="-95" dirty="0"/>
              <a:t>Ь</a:t>
            </a:r>
            <a:r>
              <a:rPr spc="30" dirty="0"/>
              <a:t>Г</a:t>
            </a:r>
            <a:r>
              <a:rPr spc="-265" dirty="0"/>
              <a:t>О</a:t>
            </a:r>
            <a:r>
              <a:rPr spc="-240" dirty="0"/>
              <a:t>Т</a:t>
            </a:r>
            <a:r>
              <a:rPr spc="-150" dirty="0"/>
              <a:t>НЫЕ</a:t>
            </a:r>
            <a:r>
              <a:rPr spc="-215" dirty="0"/>
              <a:t> </a:t>
            </a:r>
            <a:r>
              <a:rPr spc="-204" dirty="0"/>
              <a:t>К</a:t>
            </a:r>
            <a:r>
              <a:rPr spc="-45" dirty="0"/>
              <a:t>Р</a:t>
            </a:r>
            <a:r>
              <a:rPr spc="-30" dirty="0"/>
              <a:t>Е</a:t>
            </a:r>
            <a:r>
              <a:rPr spc="-165" dirty="0"/>
              <a:t>Д</a:t>
            </a:r>
            <a:r>
              <a:rPr spc="-180" dirty="0"/>
              <a:t>И</a:t>
            </a:r>
            <a:r>
              <a:rPr spc="-185" dirty="0"/>
              <a:t>Т</a:t>
            </a:r>
            <a:r>
              <a:rPr spc="-245" dirty="0"/>
              <a:t>Ы</a:t>
            </a:r>
          </a:p>
        </p:txBody>
      </p:sp>
      <p:sp>
        <p:nvSpPr>
          <p:cNvPr id="18" name="object 18"/>
          <p:cNvSpPr/>
          <p:nvPr/>
        </p:nvSpPr>
        <p:spPr>
          <a:xfrm>
            <a:off x="323088" y="1304544"/>
            <a:ext cx="5459095" cy="1012190"/>
          </a:xfrm>
          <a:custGeom>
            <a:avLst/>
            <a:gdLst/>
            <a:ahLst/>
            <a:cxnLst/>
            <a:rect l="l" t="t" r="r" b="b"/>
            <a:pathLst>
              <a:path w="5459095" h="1012189">
                <a:moveTo>
                  <a:pt x="5458968" y="0"/>
                </a:moveTo>
                <a:lnTo>
                  <a:pt x="0" y="0"/>
                </a:lnTo>
                <a:lnTo>
                  <a:pt x="0" y="1011936"/>
                </a:lnTo>
                <a:lnTo>
                  <a:pt x="5458968" y="1011936"/>
                </a:lnTo>
                <a:lnTo>
                  <a:pt x="5458968" y="0"/>
                </a:lnTo>
                <a:close/>
              </a:path>
            </a:pathLst>
          </a:custGeom>
          <a:solidFill>
            <a:srgbClr val="7996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03352" y="1332052"/>
            <a:ext cx="5181600" cy="3517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2100" b="1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r>
              <a:rPr sz="21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млн</a:t>
            </a:r>
            <a:r>
              <a:rPr sz="21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до</a:t>
            </a:r>
            <a:r>
              <a:rPr sz="21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21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85" dirty="0">
                <a:solidFill>
                  <a:srgbClr val="FFFFFF"/>
                </a:solidFill>
                <a:latin typeface="Tahoma"/>
                <a:cs typeface="Tahoma"/>
              </a:rPr>
              <a:t>млрд</a:t>
            </a:r>
            <a:r>
              <a:rPr sz="2100" b="1" spc="-1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рублей</a:t>
            </a:r>
            <a:r>
              <a:rPr sz="2100" b="1" spc="-1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15" dirty="0">
                <a:solidFill>
                  <a:srgbClr val="FFFFFF"/>
                </a:solidFill>
                <a:latin typeface="Tahoma"/>
                <a:cs typeface="Tahoma"/>
              </a:rPr>
              <a:t>(включительно)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3352" y="1732025"/>
            <a:ext cx="2466340" cy="3511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b="1" spc="-4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2100" b="1" spc="-18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авк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2100" b="1" spc="-130" dirty="0">
                <a:solidFill>
                  <a:srgbClr val="FFFFFF"/>
                </a:solidFill>
                <a:latin typeface="Tahoma"/>
                <a:cs typeface="Tahoma"/>
              </a:rPr>
              <a:t>: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2100" b="1" spc="-740" dirty="0">
                <a:solidFill>
                  <a:srgbClr val="FFFFFF"/>
                </a:solidFill>
                <a:latin typeface="Tahoma"/>
                <a:cs typeface="Tahoma"/>
              </a:rPr>
              <a:t>%</a:t>
            </a:r>
            <a:r>
              <a:rPr sz="21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45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од</a:t>
            </a:r>
            <a:r>
              <a:rPr sz="2100" b="1" spc="-195" dirty="0">
                <a:solidFill>
                  <a:srgbClr val="FFFFFF"/>
                </a:solidFill>
                <a:latin typeface="Tahoma"/>
                <a:cs typeface="Tahoma"/>
              </a:rPr>
              <a:t>овых</a:t>
            </a:r>
            <a:endParaRPr sz="2100">
              <a:latin typeface="Tahoma"/>
              <a:cs typeface="Tahoma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684776" y="1734311"/>
            <a:ext cx="2875280" cy="1119505"/>
            <a:chOff x="4684776" y="1734311"/>
            <a:chExt cx="2875280" cy="111950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00016" y="1740407"/>
              <a:ext cx="2859786" cy="106146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84776" y="1734311"/>
              <a:ext cx="2774442" cy="111937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727448" y="1767839"/>
              <a:ext cx="2752725" cy="954405"/>
            </a:xfrm>
            <a:custGeom>
              <a:avLst/>
              <a:gdLst/>
              <a:ahLst/>
              <a:cxnLst/>
              <a:rect l="l" t="t" r="r" b="b"/>
              <a:pathLst>
                <a:path w="2752725" h="954405">
                  <a:moveTo>
                    <a:pt x="2752344" y="0"/>
                  </a:moveTo>
                  <a:lnTo>
                    <a:pt x="0" y="0"/>
                  </a:lnTo>
                  <a:lnTo>
                    <a:pt x="0" y="954024"/>
                  </a:lnTo>
                  <a:lnTo>
                    <a:pt x="2752344" y="954024"/>
                  </a:lnTo>
                  <a:lnTo>
                    <a:pt x="2752344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808982" y="1799336"/>
            <a:ext cx="123761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Обеспечение*: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808982" y="2012695"/>
            <a:ext cx="2431415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0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банковская</a:t>
            </a:r>
            <a:r>
              <a:rPr sz="14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гарантия</a:t>
            </a:r>
            <a:endParaRPr sz="14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8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35" dirty="0">
                <a:solidFill>
                  <a:srgbClr val="FFFFFF"/>
                </a:solidFill>
                <a:latin typeface="Tahoma"/>
                <a:cs typeface="Tahoma"/>
              </a:rPr>
              <a:t>«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по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10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endParaRPr sz="1400">
              <a:latin typeface="Tahoma"/>
              <a:cs typeface="Tahoma"/>
            </a:endParaRPr>
          </a:p>
          <a:p>
            <a:pPr marL="299085">
              <a:lnSpc>
                <a:spcPct val="100000"/>
              </a:lnSpc>
            </a:pPr>
            <a:r>
              <a:rPr sz="1400" spc="5" dirty="0">
                <a:solidFill>
                  <a:srgbClr val="FFFFFF"/>
                </a:solidFill>
                <a:latin typeface="Tahoma"/>
                <a:cs typeface="Tahoma"/>
              </a:rPr>
              <a:t>«МСП»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8150" y="2886837"/>
            <a:ext cx="1569720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b="1" spc="-185" dirty="0">
                <a:solidFill>
                  <a:srgbClr val="092F4E"/>
                </a:solidFill>
                <a:latin typeface="Tahoma"/>
                <a:cs typeface="Tahoma"/>
              </a:rPr>
              <a:t>УСЛОВИЯ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834509" y="4056710"/>
            <a:ext cx="2900680" cy="2118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699"/>
              </a:lnSpc>
              <a:spcBef>
                <a:spcPts val="10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тв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ав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35" dirty="0">
                <a:solidFill>
                  <a:srgbClr val="092F4E"/>
                </a:solidFill>
                <a:latin typeface="Tahoma"/>
                <a:cs typeface="Tahoma"/>
              </a:rPr>
              <a:t>си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ост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пр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1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ят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ьн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ад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ю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щ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450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endParaRPr sz="1450">
              <a:latin typeface="Tahoma"/>
              <a:cs typeface="Tahoma"/>
            </a:endParaRPr>
          </a:p>
          <a:p>
            <a:pPr marL="241300" marR="234950" indent="-228600">
              <a:lnSpc>
                <a:spcPct val="100699"/>
              </a:lnSpc>
              <a:spcBef>
                <a:spcPts val="122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ср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дс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ва</a:t>
            </a:r>
            <a:r>
              <a:rPr sz="1450" spc="-1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 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ап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ав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ле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1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ап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та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30" dirty="0">
                <a:solidFill>
                  <a:srgbClr val="092F4E"/>
                </a:solidFill>
                <a:latin typeface="Tahoma"/>
                <a:cs typeface="Tahoma"/>
              </a:rPr>
              <a:t>ые</a:t>
            </a:r>
            <a:r>
              <a:rPr sz="1450" spc="-1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ж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endParaRPr sz="1450">
              <a:latin typeface="Tahoma"/>
              <a:cs typeface="Tahoma"/>
            </a:endParaRPr>
          </a:p>
          <a:p>
            <a:pPr marL="241300" marR="593090" indent="-228600">
              <a:lnSpc>
                <a:spcPct val="100699"/>
              </a:lnSpc>
              <a:spcBef>
                <a:spcPts val="122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пр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1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еа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ю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ся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  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рр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да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29184" y="3410711"/>
            <a:ext cx="1347470" cy="546100"/>
          </a:xfrm>
          <a:custGeom>
            <a:avLst/>
            <a:gdLst/>
            <a:ahLst/>
            <a:cxnLst/>
            <a:rect l="l" t="t" r="r" b="b"/>
            <a:pathLst>
              <a:path w="1347470" h="546100">
                <a:moveTo>
                  <a:pt x="1347216" y="0"/>
                </a:moveTo>
                <a:lnTo>
                  <a:pt x="0" y="0"/>
                </a:lnTo>
                <a:lnTo>
                  <a:pt x="0" y="545592"/>
                </a:lnTo>
                <a:lnTo>
                  <a:pt x="1347216" y="545592"/>
                </a:lnTo>
                <a:lnTo>
                  <a:pt x="13472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07009" y="3438271"/>
            <a:ext cx="1151890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130" dirty="0">
                <a:solidFill>
                  <a:srgbClr val="092F4E"/>
                </a:solidFill>
                <a:latin typeface="Tahoma"/>
                <a:cs typeface="Tahoma"/>
              </a:rPr>
              <a:t>Срок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кредитования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41044" y="4106671"/>
            <a:ext cx="780415" cy="248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1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5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лет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310383" y="3419855"/>
            <a:ext cx="2100580" cy="1152525"/>
            <a:chOff x="2310383" y="3419855"/>
            <a:chExt cx="2100580" cy="1152525"/>
          </a:xfrm>
        </p:grpSpPr>
        <p:sp>
          <p:nvSpPr>
            <p:cNvPr id="33" name="object 33"/>
            <p:cNvSpPr/>
            <p:nvPr/>
          </p:nvSpPr>
          <p:spPr>
            <a:xfrm>
              <a:off x="2318003" y="3784091"/>
              <a:ext cx="2085339" cy="780415"/>
            </a:xfrm>
            <a:custGeom>
              <a:avLst/>
              <a:gdLst/>
              <a:ahLst/>
              <a:cxnLst/>
              <a:rect l="l" t="t" r="r" b="b"/>
              <a:pathLst>
                <a:path w="2085339" h="780414">
                  <a:moveTo>
                    <a:pt x="0" y="780287"/>
                  </a:moveTo>
                  <a:lnTo>
                    <a:pt x="2084832" y="780287"/>
                  </a:lnTo>
                  <a:lnTo>
                    <a:pt x="2084832" y="0"/>
                  </a:lnTo>
                  <a:lnTo>
                    <a:pt x="0" y="0"/>
                  </a:lnTo>
                  <a:lnTo>
                    <a:pt x="0" y="780287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417063" y="3419855"/>
              <a:ext cx="1496695" cy="624840"/>
            </a:xfrm>
            <a:custGeom>
              <a:avLst/>
              <a:gdLst/>
              <a:ahLst/>
              <a:cxnLst/>
              <a:rect l="l" t="t" r="r" b="b"/>
              <a:pathLst>
                <a:path w="1496695" h="624839">
                  <a:moveTo>
                    <a:pt x="1496567" y="0"/>
                  </a:moveTo>
                  <a:lnTo>
                    <a:pt x="0" y="0"/>
                  </a:lnTo>
                  <a:lnTo>
                    <a:pt x="0" y="624840"/>
                  </a:lnTo>
                  <a:lnTo>
                    <a:pt x="1496567" y="624840"/>
                  </a:lnTo>
                  <a:lnTo>
                    <a:pt x="14965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495804" y="3447999"/>
            <a:ext cx="1339850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Отсрочка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35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508504" y="3956303"/>
            <a:ext cx="1892935" cy="332740"/>
          </a:xfrm>
          <a:custGeom>
            <a:avLst/>
            <a:gdLst/>
            <a:ahLst/>
            <a:cxnLst/>
            <a:rect l="l" t="t" r="r" b="b"/>
            <a:pathLst>
              <a:path w="1892935" h="332739">
                <a:moveTo>
                  <a:pt x="1892808" y="0"/>
                </a:moveTo>
                <a:lnTo>
                  <a:pt x="0" y="0"/>
                </a:lnTo>
                <a:lnTo>
                  <a:pt x="0" y="332232"/>
                </a:lnTo>
                <a:lnTo>
                  <a:pt x="1892808" y="332232"/>
                </a:lnTo>
                <a:lnTo>
                  <a:pt x="18928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2587879" y="3988689"/>
            <a:ext cx="1673860" cy="471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10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3</a:t>
            </a:r>
            <a:r>
              <a:rPr sz="1450" b="1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е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4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фа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34695" y="4590288"/>
            <a:ext cx="4175760" cy="1521460"/>
            <a:chOff x="234695" y="4590288"/>
            <a:chExt cx="4175760" cy="1521460"/>
          </a:xfrm>
        </p:grpSpPr>
        <p:sp>
          <p:nvSpPr>
            <p:cNvPr id="39" name="object 39"/>
            <p:cNvSpPr/>
            <p:nvPr/>
          </p:nvSpPr>
          <p:spPr>
            <a:xfrm>
              <a:off x="242315" y="4927092"/>
              <a:ext cx="4160520" cy="1176655"/>
            </a:xfrm>
            <a:custGeom>
              <a:avLst/>
              <a:gdLst/>
              <a:ahLst/>
              <a:cxnLst/>
              <a:rect l="l" t="t" r="r" b="b"/>
              <a:pathLst>
                <a:path w="4160520" h="1176654">
                  <a:moveTo>
                    <a:pt x="0" y="1176527"/>
                  </a:moveTo>
                  <a:lnTo>
                    <a:pt x="4160520" y="1176527"/>
                  </a:lnTo>
                  <a:lnTo>
                    <a:pt x="4160520" y="0"/>
                  </a:lnTo>
                  <a:lnTo>
                    <a:pt x="0" y="0"/>
                  </a:lnTo>
                  <a:lnTo>
                    <a:pt x="0" y="1176527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47471" y="4590288"/>
              <a:ext cx="3343910" cy="561340"/>
            </a:xfrm>
            <a:custGeom>
              <a:avLst/>
              <a:gdLst/>
              <a:ahLst/>
              <a:cxnLst/>
              <a:rect l="l" t="t" r="r" b="b"/>
              <a:pathLst>
                <a:path w="3343910" h="561339">
                  <a:moveTo>
                    <a:pt x="3343655" y="0"/>
                  </a:moveTo>
                  <a:lnTo>
                    <a:pt x="0" y="0"/>
                  </a:lnTo>
                  <a:lnTo>
                    <a:pt x="0" y="560832"/>
                  </a:lnTo>
                  <a:lnTo>
                    <a:pt x="3343655" y="560832"/>
                  </a:lnTo>
                  <a:lnTo>
                    <a:pt x="33436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26212" y="4618735"/>
            <a:ext cx="297497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4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17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204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229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850" b="1" spc="-19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23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12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50" b="1" spc="-225" dirty="0">
                <a:solidFill>
                  <a:srgbClr val="092F4E"/>
                </a:solidFill>
                <a:latin typeface="Tahoma"/>
                <a:cs typeface="Tahoma"/>
              </a:rPr>
              <a:t>фи</a:t>
            </a:r>
            <a:r>
              <a:rPr sz="1850" b="1" spc="-18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850" b="1" spc="-13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6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850" b="1" spc="-8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3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ро</a:t>
            </a:r>
            <a:r>
              <a:rPr sz="1850" b="1" spc="-12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850" b="1" spc="-15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55" dirty="0">
                <a:solidFill>
                  <a:srgbClr val="092F4E"/>
                </a:solidFill>
                <a:latin typeface="Tahoma"/>
                <a:cs typeface="Tahoma"/>
              </a:rPr>
              <a:t>ни</a:t>
            </a: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2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он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00" spc="-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120" dirty="0">
                <a:solidFill>
                  <a:srgbClr val="092F4E"/>
                </a:solidFill>
                <a:latin typeface="Tahoma"/>
                <a:cs typeface="Tahoma"/>
              </a:rPr>
              <a:t>*</a:t>
            </a:r>
            <a:r>
              <a:rPr sz="1400" spc="-105" dirty="0">
                <a:solidFill>
                  <a:srgbClr val="092F4E"/>
                </a:solidFill>
                <a:latin typeface="Tahoma"/>
                <a:cs typeface="Tahoma"/>
              </a:rPr>
              <a:t>*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90219" y="5211766"/>
            <a:ext cx="3502660" cy="73914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393700" indent="-381635">
              <a:lnSpc>
                <a:spcPct val="100000"/>
              </a:lnSpc>
              <a:spcBef>
                <a:spcPts val="450"/>
              </a:spcBef>
              <a:buFont typeface="Wingdings"/>
              <a:buChar char=""/>
              <a:tabLst>
                <a:tab pos="393700" algn="l"/>
                <a:tab pos="394335" algn="l"/>
              </a:tabLst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40" dirty="0">
                <a:solidFill>
                  <a:srgbClr val="092F4E"/>
                </a:solidFill>
                <a:latin typeface="Tahoma"/>
                <a:cs typeface="Tahoma"/>
              </a:rPr>
              <a:t>8</a:t>
            </a:r>
            <a:r>
              <a:rPr sz="1450" b="1" spc="-340" dirty="0">
                <a:solidFill>
                  <a:srgbClr val="092F4E"/>
                </a:solidFill>
                <a:latin typeface="Tahoma"/>
                <a:cs typeface="Tahoma"/>
              </a:rPr>
              <a:t>0%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3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50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endParaRPr sz="145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350"/>
              </a:spcBef>
              <a:buFont typeface="Wingdings"/>
              <a:buChar char=""/>
              <a:tabLst>
                <a:tab pos="393700" algn="l"/>
                <a:tab pos="394335" algn="l"/>
              </a:tabLst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2</a:t>
            </a:r>
            <a:r>
              <a:rPr sz="1450" b="1" spc="-340" dirty="0">
                <a:solidFill>
                  <a:srgbClr val="092F4E"/>
                </a:solidFill>
                <a:latin typeface="Tahoma"/>
                <a:cs typeface="Tahoma"/>
              </a:rPr>
              <a:t>0%</a:t>
            </a:r>
            <a:r>
              <a:rPr sz="1450" b="1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8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130" dirty="0">
                <a:solidFill>
                  <a:srgbClr val="092F4E"/>
                </a:solidFill>
                <a:latin typeface="Tahoma"/>
                <a:cs typeface="Tahoma"/>
              </a:rPr>
              <a:t>(</a:t>
            </a:r>
            <a:r>
              <a:rPr sz="1200" spc="-1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200" spc="-2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200" spc="-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200" spc="-80" dirty="0">
                <a:solidFill>
                  <a:srgbClr val="092F4E"/>
                </a:solidFill>
                <a:latin typeface="Tahoma"/>
                <a:cs typeface="Tahoma"/>
              </a:rPr>
              <a:t>ю</a:t>
            </a:r>
            <a:r>
              <a:rPr sz="1200" spc="-55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200" spc="-1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200" spc="-5" dirty="0">
                <a:solidFill>
                  <a:srgbClr val="092F4E"/>
                </a:solidFill>
                <a:latin typeface="Tahoma"/>
                <a:cs typeface="Tahoma"/>
              </a:rPr>
              <a:t>я </a:t>
            </a:r>
            <a:r>
              <a:rPr sz="12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ан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dirty="0">
                <a:solidFill>
                  <a:srgbClr val="092F4E"/>
                </a:solidFill>
                <a:latin typeface="Tahoma"/>
                <a:cs typeface="Tahoma"/>
              </a:rPr>
              <a:t>е  </a:t>
            </a:r>
            <a:r>
              <a:rPr sz="1200" spc="-30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он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1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ё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нн</a:t>
            </a:r>
            <a:r>
              <a:rPr sz="1200" spc="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2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-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200" spc="-8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2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200" spc="-8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200" spc="30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2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200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30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200" spc="-1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200" spc="-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200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2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-8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2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200" spc="-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092F4E"/>
                </a:solidFill>
                <a:latin typeface="Tahoma"/>
                <a:cs typeface="Tahoma"/>
              </a:rPr>
              <a:t>3</a:t>
            </a:r>
            <a:r>
              <a:rPr sz="1200" spc="40" dirty="0">
                <a:solidFill>
                  <a:srgbClr val="092F4E"/>
                </a:solidFill>
                <a:latin typeface="Tahoma"/>
                <a:cs typeface="Tahoma"/>
              </a:rPr>
              <a:t>-</a:t>
            </a:r>
            <a:r>
              <a:rPr sz="1200" spc="-25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200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200" spc="-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200" spc="-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200" spc="-8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200" spc="-105" dirty="0">
                <a:solidFill>
                  <a:srgbClr val="092F4E"/>
                </a:solidFill>
                <a:latin typeface="Tahoma"/>
                <a:cs typeface="Tahoma"/>
              </a:rPr>
              <a:t>)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709159" y="3456432"/>
            <a:ext cx="3100070" cy="2780030"/>
            <a:chOff x="4709159" y="3456432"/>
            <a:chExt cx="3100070" cy="2780030"/>
          </a:xfrm>
        </p:grpSpPr>
        <p:sp>
          <p:nvSpPr>
            <p:cNvPr id="44" name="object 44"/>
            <p:cNvSpPr/>
            <p:nvPr/>
          </p:nvSpPr>
          <p:spPr>
            <a:xfrm>
              <a:off x="4716779" y="3784092"/>
              <a:ext cx="3084830" cy="2444750"/>
            </a:xfrm>
            <a:custGeom>
              <a:avLst/>
              <a:gdLst/>
              <a:ahLst/>
              <a:cxnLst/>
              <a:rect l="l" t="t" r="r" b="b"/>
              <a:pathLst>
                <a:path w="3084829" h="2444750">
                  <a:moveTo>
                    <a:pt x="0" y="2444495"/>
                  </a:moveTo>
                  <a:lnTo>
                    <a:pt x="3084576" y="2444495"/>
                  </a:lnTo>
                  <a:lnTo>
                    <a:pt x="3084576" y="0"/>
                  </a:lnTo>
                  <a:lnTo>
                    <a:pt x="0" y="0"/>
                  </a:lnTo>
                  <a:lnTo>
                    <a:pt x="0" y="2444495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812791" y="3456432"/>
              <a:ext cx="2292350" cy="563880"/>
            </a:xfrm>
            <a:custGeom>
              <a:avLst/>
              <a:gdLst/>
              <a:ahLst/>
              <a:cxnLst/>
              <a:rect l="l" t="t" r="r" b="b"/>
              <a:pathLst>
                <a:path w="2292350" h="563879">
                  <a:moveTo>
                    <a:pt x="2292095" y="0"/>
                  </a:moveTo>
                  <a:lnTo>
                    <a:pt x="0" y="0"/>
                  </a:lnTo>
                  <a:lnTo>
                    <a:pt x="0" y="563879"/>
                  </a:lnTo>
                  <a:lnTo>
                    <a:pt x="2292095" y="563879"/>
                  </a:lnTo>
                  <a:lnTo>
                    <a:pt x="2292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894326" y="3483940"/>
            <a:ext cx="1817370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Условия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140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4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76859" y="6261303"/>
            <a:ext cx="7184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Tahoma"/>
                <a:cs typeface="Tahoma"/>
              </a:rPr>
              <a:t>*На</a:t>
            </a:r>
            <a:r>
              <a:rPr sz="1200" spc="-90" dirty="0">
                <a:latin typeface="Tahoma"/>
                <a:cs typeface="Tahoma"/>
              </a:rPr>
              <a:t> </a:t>
            </a:r>
            <a:r>
              <a:rPr sz="1200" spc="-25" dirty="0">
                <a:latin typeface="Tahoma"/>
                <a:cs typeface="Tahoma"/>
              </a:rPr>
              <a:t>полную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сумму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обязательств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(основной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долг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и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проценты,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начисленные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не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5" dirty="0">
                <a:latin typeface="Tahoma"/>
                <a:cs typeface="Tahoma"/>
              </a:rPr>
              <a:t>менее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чем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за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30" dirty="0">
                <a:latin typeface="Tahoma"/>
                <a:cs typeface="Tahoma"/>
              </a:rPr>
              <a:t>6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месяцев).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latin typeface="Tahoma"/>
                <a:cs typeface="Tahoma"/>
              </a:rPr>
              <a:t>**Пропорциональное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участие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на</a:t>
            </a:r>
            <a:r>
              <a:rPr sz="1200" spc="-9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инвестиционной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фазе.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754" y="5111790"/>
            <a:ext cx="3832860" cy="88519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93700" indent="-381000">
              <a:lnSpc>
                <a:spcPct val="100000"/>
              </a:lnSpc>
              <a:spcBef>
                <a:spcPts val="710"/>
              </a:spcBef>
              <a:buFont typeface="Wingdings"/>
              <a:buChar char=""/>
              <a:tabLst>
                <a:tab pos="393065" algn="l"/>
                <a:tab pos="393700" algn="l"/>
              </a:tabLst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8</a:t>
            </a:r>
            <a:r>
              <a:rPr sz="1450" b="1" spc="-340" dirty="0">
                <a:solidFill>
                  <a:srgbClr val="092F4E"/>
                </a:solidFill>
                <a:latin typeface="Tahoma"/>
                <a:cs typeface="Tahoma"/>
              </a:rPr>
              <a:t>0%</a:t>
            </a:r>
            <a:r>
              <a:rPr sz="1450" b="1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дит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6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:</a:t>
            </a:r>
            <a:endParaRPr sz="1450">
              <a:latin typeface="Tahoma"/>
              <a:cs typeface="Tahoma"/>
            </a:endParaRPr>
          </a:p>
          <a:p>
            <a:pPr marL="444500" lvl="1" indent="-381635">
              <a:lnSpc>
                <a:spcPct val="100000"/>
              </a:lnSpc>
              <a:spcBef>
                <a:spcPts val="455"/>
              </a:spcBef>
              <a:buFont typeface="Wingdings"/>
              <a:buChar char=""/>
              <a:tabLst>
                <a:tab pos="444500" algn="l"/>
                <a:tab pos="445134" algn="l"/>
              </a:tabLst>
            </a:pP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связанные</a:t>
            </a:r>
            <a:r>
              <a:rPr sz="110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3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1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реализацией</a:t>
            </a:r>
            <a:r>
              <a:rPr sz="1100" spc="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инвестиционного</a:t>
            </a:r>
            <a:r>
              <a:rPr sz="1100" spc="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45" dirty="0">
                <a:solidFill>
                  <a:srgbClr val="092F4E"/>
                </a:solidFill>
                <a:latin typeface="Tahoma"/>
                <a:cs typeface="Tahoma"/>
              </a:rPr>
              <a:t>проекта;</a:t>
            </a:r>
            <a:endParaRPr sz="1100">
              <a:latin typeface="Tahoma"/>
              <a:cs typeface="Tahoma"/>
            </a:endParaRPr>
          </a:p>
          <a:p>
            <a:pPr marL="444500" lvl="1" indent="-381635">
              <a:lnSpc>
                <a:spcPct val="100000"/>
              </a:lnSpc>
              <a:buFont typeface="Wingdings"/>
              <a:buChar char=""/>
              <a:tabLst>
                <a:tab pos="444500" algn="l"/>
                <a:tab pos="445134" algn="l"/>
              </a:tabLst>
            </a:pP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-1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100" spc="-9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100" spc="-9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100" spc="-7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100" spc="-9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100" spc="-7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100" spc="-5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1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100" spc="-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еа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endParaRPr sz="1100">
              <a:latin typeface="Tahoma"/>
              <a:cs typeface="Tahoma"/>
            </a:endParaRPr>
          </a:p>
          <a:p>
            <a:pPr marL="444500">
              <a:lnSpc>
                <a:spcPct val="100000"/>
              </a:lnSpc>
            </a:pP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100" spc="-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сс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100" spc="-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нн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100" spc="-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5" dirty="0">
                <a:solidFill>
                  <a:srgbClr val="092F4E"/>
                </a:solidFill>
                <a:latin typeface="Tahoma"/>
                <a:cs typeface="Tahoma"/>
              </a:rPr>
              <a:t>ш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ий</a:t>
            </a:r>
            <a:r>
              <a:rPr sz="1100" spc="-45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100" spc="-1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100" spc="-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100" spc="5" dirty="0">
                <a:solidFill>
                  <a:srgbClr val="092F4E"/>
                </a:solidFill>
                <a:latin typeface="Tahoma"/>
                <a:cs typeface="Tahoma"/>
              </a:rPr>
              <a:t>ш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100" spc="15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1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4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100" spc="-65" dirty="0">
                <a:solidFill>
                  <a:srgbClr val="092F4E"/>
                </a:solidFill>
                <a:latin typeface="Tahoma"/>
                <a:cs typeface="Tahoma"/>
              </a:rPr>
              <a:t>/</a:t>
            </a:r>
            <a:r>
              <a:rPr sz="1100" spc="4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100" spc="-3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0623" y="5974079"/>
            <a:ext cx="3785870" cy="375285"/>
          </a:xfrm>
          <a:custGeom>
            <a:avLst/>
            <a:gdLst/>
            <a:ahLst/>
            <a:cxnLst/>
            <a:rect l="l" t="t" r="r" b="b"/>
            <a:pathLst>
              <a:path w="3785870" h="375285">
                <a:moveTo>
                  <a:pt x="3785616" y="0"/>
                </a:moveTo>
                <a:lnTo>
                  <a:pt x="0" y="0"/>
                </a:lnTo>
                <a:lnTo>
                  <a:pt x="0" y="374904"/>
                </a:lnTo>
                <a:lnTo>
                  <a:pt x="3785616" y="374904"/>
                </a:lnTo>
                <a:lnTo>
                  <a:pt x="37856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98754" y="6006795"/>
            <a:ext cx="3439160" cy="4171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93700" indent="-381000">
              <a:lnSpc>
                <a:spcPct val="100000"/>
              </a:lnSpc>
              <a:spcBef>
                <a:spcPts val="114"/>
              </a:spcBef>
              <a:buFont typeface="Wingdings"/>
              <a:buChar char=""/>
              <a:tabLst>
                <a:tab pos="393065" algn="l"/>
                <a:tab pos="393700" algn="l"/>
              </a:tabLst>
            </a:pP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не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менее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275" dirty="0">
                <a:solidFill>
                  <a:srgbClr val="092F4E"/>
                </a:solidFill>
                <a:latin typeface="Tahoma"/>
                <a:cs typeface="Tahoma"/>
              </a:rPr>
              <a:t>20%</a:t>
            </a:r>
            <a:r>
              <a:rPr sz="1450" b="1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Инвестор</a:t>
            </a:r>
            <a:r>
              <a:rPr sz="1450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40" dirty="0">
                <a:solidFill>
                  <a:srgbClr val="092F4E"/>
                </a:solidFill>
                <a:latin typeface="Tahoma"/>
                <a:cs typeface="Tahoma"/>
              </a:rPr>
              <a:t>(включая 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ранее</a:t>
            </a:r>
            <a:endParaRPr sz="1100">
              <a:latin typeface="Tahoma"/>
              <a:cs typeface="Tahoma"/>
            </a:endParaRPr>
          </a:p>
          <a:p>
            <a:pPr marL="393700">
              <a:lnSpc>
                <a:spcPct val="100000"/>
              </a:lnSpc>
              <a:spcBef>
                <a:spcPts val="5"/>
              </a:spcBef>
            </a:pPr>
            <a:r>
              <a:rPr sz="1100" spc="-20" dirty="0">
                <a:solidFill>
                  <a:srgbClr val="092F4E"/>
                </a:solidFill>
                <a:latin typeface="Tahoma"/>
                <a:cs typeface="Tahoma"/>
              </a:rPr>
              <a:t>понесённые </a:t>
            </a:r>
            <a:r>
              <a:rPr sz="1100" spc="-35" dirty="0">
                <a:solidFill>
                  <a:srgbClr val="092F4E"/>
                </a:solidFill>
                <a:latin typeface="Tahoma"/>
                <a:cs typeface="Tahoma"/>
              </a:rPr>
              <a:t>затраты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dirty="0">
                <a:solidFill>
                  <a:srgbClr val="092F4E"/>
                </a:solidFill>
                <a:latin typeface="Tahoma"/>
                <a:cs typeface="Tahoma"/>
              </a:rPr>
              <a:t>за</a:t>
            </a:r>
            <a:r>
              <a:rPr sz="11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25" dirty="0">
                <a:solidFill>
                  <a:srgbClr val="092F4E"/>
                </a:solidFill>
                <a:latin typeface="Tahoma"/>
                <a:cs typeface="Tahoma"/>
              </a:rPr>
              <a:t>период</a:t>
            </a:r>
            <a:r>
              <a:rPr sz="1100" spc="-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10" dirty="0">
                <a:solidFill>
                  <a:srgbClr val="092F4E"/>
                </a:solidFill>
                <a:latin typeface="Tahoma"/>
                <a:cs typeface="Tahoma"/>
              </a:rPr>
              <a:t>не</a:t>
            </a:r>
            <a:r>
              <a:rPr sz="1100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30" dirty="0">
                <a:solidFill>
                  <a:srgbClr val="092F4E"/>
                </a:solidFill>
                <a:latin typeface="Tahoma"/>
                <a:cs typeface="Tahoma"/>
              </a:rPr>
              <a:t>более</a:t>
            </a:r>
            <a:r>
              <a:rPr sz="1100" spc="-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5" dirty="0">
                <a:solidFill>
                  <a:srgbClr val="092F4E"/>
                </a:solidFill>
                <a:latin typeface="Tahoma"/>
                <a:cs typeface="Tahoma"/>
              </a:rPr>
              <a:t>3-х</a:t>
            </a:r>
            <a:r>
              <a:rPr sz="1100" spc="-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100" spc="-65" dirty="0">
                <a:solidFill>
                  <a:srgbClr val="092F4E"/>
                </a:solidFill>
                <a:latin typeface="Tahoma"/>
                <a:cs typeface="Tahoma"/>
              </a:rPr>
              <a:t>лет)</a:t>
            </a:r>
            <a:endParaRPr sz="110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23088" y="1304544"/>
            <a:ext cx="6718300" cy="1362710"/>
            <a:chOff x="323088" y="1304544"/>
            <a:chExt cx="6718300" cy="1362710"/>
          </a:xfrm>
        </p:grpSpPr>
        <p:sp>
          <p:nvSpPr>
            <p:cNvPr id="6" name="object 6"/>
            <p:cNvSpPr/>
            <p:nvPr/>
          </p:nvSpPr>
          <p:spPr>
            <a:xfrm>
              <a:off x="4917947" y="1434084"/>
              <a:ext cx="2112645" cy="749935"/>
            </a:xfrm>
            <a:custGeom>
              <a:avLst/>
              <a:gdLst/>
              <a:ahLst/>
              <a:cxnLst/>
              <a:rect l="l" t="t" r="r" b="b"/>
              <a:pathLst>
                <a:path w="2112645" h="749935">
                  <a:moveTo>
                    <a:pt x="0" y="749808"/>
                  </a:moveTo>
                  <a:lnTo>
                    <a:pt x="2112263" y="749808"/>
                  </a:lnTo>
                  <a:lnTo>
                    <a:pt x="2112263" y="0"/>
                  </a:lnTo>
                  <a:lnTo>
                    <a:pt x="0" y="0"/>
                  </a:lnTo>
                  <a:lnTo>
                    <a:pt x="0" y="749808"/>
                  </a:lnTo>
                  <a:close/>
                </a:path>
              </a:pathLst>
            </a:custGeom>
            <a:ln w="21336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87652" y="1909572"/>
              <a:ext cx="3639820" cy="746760"/>
            </a:xfrm>
            <a:custGeom>
              <a:avLst/>
              <a:gdLst/>
              <a:ahLst/>
              <a:cxnLst/>
              <a:rect l="l" t="t" r="r" b="b"/>
              <a:pathLst>
                <a:path w="3639820" h="746760">
                  <a:moveTo>
                    <a:pt x="0" y="746760"/>
                  </a:moveTo>
                  <a:lnTo>
                    <a:pt x="3639312" y="746760"/>
                  </a:lnTo>
                  <a:lnTo>
                    <a:pt x="3639312" y="0"/>
                  </a:lnTo>
                  <a:lnTo>
                    <a:pt x="0" y="0"/>
                  </a:lnTo>
                  <a:lnTo>
                    <a:pt x="0" y="746760"/>
                  </a:lnTo>
                  <a:close/>
                </a:path>
              </a:pathLst>
            </a:custGeom>
            <a:ln w="21336">
              <a:solidFill>
                <a:srgbClr val="FF6C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3088" y="1304544"/>
              <a:ext cx="5459095" cy="1012190"/>
            </a:xfrm>
            <a:custGeom>
              <a:avLst/>
              <a:gdLst/>
              <a:ahLst/>
              <a:cxnLst/>
              <a:rect l="l" t="t" r="r" b="b"/>
              <a:pathLst>
                <a:path w="5459095" h="1012189">
                  <a:moveTo>
                    <a:pt x="5458968" y="0"/>
                  </a:moveTo>
                  <a:lnTo>
                    <a:pt x="0" y="0"/>
                  </a:lnTo>
                  <a:lnTo>
                    <a:pt x="0" y="1011936"/>
                  </a:lnTo>
                  <a:lnTo>
                    <a:pt x="5458968" y="1011936"/>
                  </a:lnTo>
                  <a:lnTo>
                    <a:pt x="5458968" y="0"/>
                  </a:lnTo>
                  <a:close/>
                </a:path>
              </a:pathLst>
            </a:custGeom>
            <a:solidFill>
              <a:srgbClr val="7996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378458" y="109220"/>
            <a:ext cx="288036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5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З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r>
              <a:rPr sz="1400" b="1" spc="-12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546973"/>
                </a:solidFill>
                <a:latin typeface="Tahoma"/>
                <a:cs typeface="Tahoma"/>
              </a:rPr>
              <a:t>Ф</a:t>
            </a:r>
            <a:r>
              <a:rPr sz="1400" b="1" spc="-6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65" dirty="0">
                <a:solidFill>
                  <a:srgbClr val="546973"/>
                </a:solidFill>
                <a:latin typeface="Tahoma"/>
                <a:cs typeface="Tahoma"/>
              </a:rPr>
              <a:t>СИ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85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086408" y="560654"/>
            <a:ext cx="3452495" cy="4318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-240" dirty="0"/>
              <a:t>Л</a:t>
            </a:r>
            <a:r>
              <a:rPr spc="-95" dirty="0"/>
              <a:t>Ь</a:t>
            </a:r>
            <a:r>
              <a:rPr spc="30" dirty="0"/>
              <a:t>Г</a:t>
            </a:r>
            <a:r>
              <a:rPr spc="-265" dirty="0"/>
              <a:t>О</a:t>
            </a:r>
            <a:r>
              <a:rPr spc="-240" dirty="0"/>
              <a:t>Т</a:t>
            </a:r>
            <a:r>
              <a:rPr spc="-150" dirty="0"/>
              <a:t>НЫЕ</a:t>
            </a:r>
            <a:r>
              <a:rPr spc="-225" dirty="0"/>
              <a:t> </a:t>
            </a:r>
            <a:r>
              <a:rPr spc="-210" dirty="0"/>
              <a:t>К</a:t>
            </a:r>
            <a:r>
              <a:rPr spc="-45" dirty="0"/>
              <a:t>Р</a:t>
            </a:r>
            <a:r>
              <a:rPr spc="-30" dirty="0"/>
              <a:t>Е</a:t>
            </a:r>
            <a:r>
              <a:rPr spc="-165" dirty="0"/>
              <a:t>Д</a:t>
            </a:r>
            <a:r>
              <a:rPr spc="-185" dirty="0"/>
              <a:t>И</a:t>
            </a:r>
            <a:r>
              <a:rPr spc="-190" dirty="0"/>
              <a:t>Т</a:t>
            </a:r>
            <a:r>
              <a:rPr spc="-245" dirty="0"/>
              <a:t>Ы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03352" y="1332052"/>
            <a:ext cx="3486150" cy="3517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2100" b="1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25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2100" b="1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мл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21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85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2100" b="1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r>
              <a:rPr sz="21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мл</a:t>
            </a:r>
            <a:r>
              <a:rPr sz="2100" b="1" spc="-15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2100" b="1" spc="-170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5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2100" b="1" spc="-210" dirty="0">
                <a:solidFill>
                  <a:srgbClr val="FFFFFF"/>
                </a:solidFill>
                <a:latin typeface="Tahoma"/>
                <a:cs typeface="Tahoma"/>
              </a:rPr>
              <a:t>у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2100" b="1" spc="-125" dirty="0">
                <a:solidFill>
                  <a:srgbClr val="FFFFFF"/>
                </a:solidFill>
                <a:latin typeface="Tahoma"/>
                <a:cs typeface="Tahoma"/>
              </a:rPr>
              <a:t>ей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3352" y="1732025"/>
            <a:ext cx="2465070" cy="3511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b="1" spc="-4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2100" b="1" spc="-185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авк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2100" b="1" spc="-130" dirty="0">
                <a:solidFill>
                  <a:srgbClr val="FFFFFF"/>
                </a:solidFill>
                <a:latin typeface="Tahoma"/>
                <a:cs typeface="Tahoma"/>
              </a:rPr>
              <a:t>: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r>
              <a:rPr sz="2100" b="1" spc="-740" dirty="0">
                <a:solidFill>
                  <a:srgbClr val="FFFFFF"/>
                </a:solidFill>
                <a:latin typeface="Tahoma"/>
                <a:cs typeface="Tahoma"/>
              </a:rPr>
              <a:t>%</a:t>
            </a:r>
            <a:r>
              <a:rPr sz="2100" b="1" spc="-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45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од</a:t>
            </a:r>
            <a:r>
              <a:rPr sz="2100" b="1" spc="-195" dirty="0">
                <a:solidFill>
                  <a:srgbClr val="FFFFFF"/>
                </a:solidFill>
                <a:latin typeface="Tahoma"/>
                <a:cs typeface="Tahoma"/>
              </a:rPr>
              <a:t>овых</a:t>
            </a:r>
            <a:endParaRPr sz="2100">
              <a:latin typeface="Tahoma"/>
              <a:cs typeface="Tahom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684776" y="1734311"/>
            <a:ext cx="2875280" cy="1546225"/>
            <a:chOff x="4684776" y="1734311"/>
            <a:chExt cx="2875280" cy="1546225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00016" y="1740407"/>
              <a:ext cx="2859786" cy="149428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84776" y="1734311"/>
              <a:ext cx="2774442" cy="154609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727448" y="1767839"/>
              <a:ext cx="2752725" cy="1386840"/>
            </a:xfrm>
            <a:custGeom>
              <a:avLst/>
              <a:gdLst/>
              <a:ahLst/>
              <a:cxnLst/>
              <a:rect l="l" t="t" r="r" b="b"/>
              <a:pathLst>
                <a:path w="2752725" h="1386839">
                  <a:moveTo>
                    <a:pt x="2752344" y="0"/>
                  </a:moveTo>
                  <a:lnTo>
                    <a:pt x="0" y="0"/>
                  </a:lnTo>
                  <a:lnTo>
                    <a:pt x="0" y="1386839"/>
                  </a:lnTo>
                  <a:lnTo>
                    <a:pt x="2752344" y="1386839"/>
                  </a:lnTo>
                  <a:lnTo>
                    <a:pt x="2752344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808982" y="1799336"/>
            <a:ext cx="123761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20" dirty="0">
                <a:solidFill>
                  <a:srgbClr val="FFFFFF"/>
                </a:solidFill>
                <a:latin typeface="Tahoma"/>
                <a:cs typeface="Tahoma"/>
              </a:rPr>
              <a:t>Обеспечение*: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08982" y="2012695"/>
            <a:ext cx="2430780" cy="664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0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залоги</a:t>
            </a:r>
            <a:endParaRPr sz="14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банковская</a:t>
            </a:r>
            <a:r>
              <a:rPr sz="14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гарантия</a:t>
            </a:r>
            <a:endParaRPr sz="14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9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«</a:t>
            </a:r>
            <a:r>
              <a:rPr sz="1400" spc="-3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по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10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808982" y="2653030"/>
            <a:ext cx="211899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>
              <a:lnSpc>
                <a:spcPct val="100000"/>
              </a:lnSpc>
              <a:spcBef>
                <a:spcPts val="90"/>
              </a:spcBef>
            </a:pPr>
            <a:r>
              <a:rPr sz="1400" spc="5" dirty="0">
                <a:solidFill>
                  <a:srgbClr val="FFFFFF"/>
                </a:solidFill>
                <a:latin typeface="Tahoma"/>
                <a:cs typeface="Tahoma"/>
              </a:rPr>
              <a:t>«МСП»</a:t>
            </a:r>
            <a:endParaRPr sz="14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ahoma"/>
                <a:cs typeface="Tahoma"/>
              </a:rPr>
              <a:t>Суб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ъ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spc="-35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-3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1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spc="35" dirty="0">
                <a:solidFill>
                  <a:srgbClr val="FFFFFF"/>
                </a:solidFill>
                <a:latin typeface="Tahoma"/>
                <a:cs typeface="Tahoma"/>
              </a:rPr>
              <a:t>Ф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8150" y="2886837"/>
            <a:ext cx="1569720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b="1" spc="-185" dirty="0">
                <a:solidFill>
                  <a:srgbClr val="092F4E"/>
                </a:solidFill>
                <a:latin typeface="Tahoma"/>
                <a:cs typeface="Tahoma"/>
              </a:rPr>
              <a:t>УСЛОВИЯ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994904" y="304800"/>
            <a:ext cx="4097020" cy="5998845"/>
            <a:chOff x="7994904" y="304800"/>
            <a:chExt cx="4097020" cy="599884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46720" y="1996439"/>
              <a:ext cx="3962400" cy="264261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80248" y="356615"/>
              <a:ext cx="3959352" cy="260591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053578" y="330707"/>
              <a:ext cx="4012565" cy="2657475"/>
            </a:xfrm>
            <a:custGeom>
              <a:avLst/>
              <a:gdLst/>
              <a:ahLst/>
              <a:cxnLst/>
              <a:rect l="l" t="t" r="r" b="b"/>
              <a:pathLst>
                <a:path w="4012565" h="2657475">
                  <a:moveTo>
                    <a:pt x="762" y="0"/>
                  </a:moveTo>
                  <a:lnTo>
                    <a:pt x="4012183" y="0"/>
                  </a:lnTo>
                  <a:lnTo>
                    <a:pt x="4012183" y="2168652"/>
                  </a:lnTo>
                  <a:lnTo>
                    <a:pt x="3895344" y="2169160"/>
                  </a:lnTo>
                  <a:lnTo>
                    <a:pt x="3807205" y="2171065"/>
                  </a:lnTo>
                  <a:lnTo>
                    <a:pt x="3721480" y="2173859"/>
                  </a:lnTo>
                  <a:lnTo>
                    <a:pt x="3638804" y="2177796"/>
                  </a:lnTo>
                  <a:lnTo>
                    <a:pt x="3558540" y="2182622"/>
                  </a:lnTo>
                  <a:lnTo>
                    <a:pt x="3480435" y="2188083"/>
                  </a:lnTo>
                  <a:lnTo>
                    <a:pt x="3331845" y="2202307"/>
                  </a:lnTo>
                  <a:lnTo>
                    <a:pt x="3191764" y="2219706"/>
                  </a:lnTo>
                  <a:lnTo>
                    <a:pt x="3059811" y="2239899"/>
                  </a:lnTo>
                  <a:lnTo>
                    <a:pt x="2934716" y="2262378"/>
                  </a:lnTo>
                  <a:lnTo>
                    <a:pt x="2816352" y="2286762"/>
                  </a:lnTo>
                  <a:lnTo>
                    <a:pt x="2703829" y="2313305"/>
                  </a:lnTo>
                  <a:lnTo>
                    <a:pt x="2596388" y="2340864"/>
                  </a:lnTo>
                  <a:lnTo>
                    <a:pt x="2492755" y="2369312"/>
                  </a:lnTo>
                  <a:lnTo>
                    <a:pt x="2393061" y="2398649"/>
                  </a:lnTo>
                  <a:lnTo>
                    <a:pt x="2295652" y="2427986"/>
                  </a:lnTo>
                  <a:lnTo>
                    <a:pt x="2200782" y="2457323"/>
                  </a:lnTo>
                  <a:lnTo>
                    <a:pt x="2013839" y="2513457"/>
                  </a:lnTo>
                  <a:lnTo>
                    <a:pt x="1826132" y="2564892"/>
                  </a:lnTo>
                  <a:lnTo>
                    <a:pt x="1730502" y="2587244"/>
                  </a:lnTo>
                  <a:lnTo>
                    <a:pt x="1632457" y="2607691"/>
                  </a:lnTo>
                  <a:lnTo>
                    <a:pt x="1531112" y="2624836"/>
                  </a:lnTo>
                  <a:lnTo>
                    <a:pt x="1426210" y="2638933"/>
                  </a:lnTo>
                  <a:lnTo>
                    <a:pt x="1317244" y="2649347"/>
                  </a:lnTo>
                  <a:lnTo>
                    <a:pt x="1202690" y="2655316"/>
                  </a:lnTo>
                  <a:lnTo>
                    <a:pt x="1082675" y="2657348"/>
                  </a:lnTo>
                  <a:lnTo>
                    <a:pt x="956310" y="2654554"/>
                  </a:lnTo>
                  <a:lnTo>
                    <a:pt x="822325" y="2646553"/>
                  </a:lnTo>
                  <a:lnTo>
                    <a:pt x="680593" y="2632583"/>
                  </a:lnTo>
                  <a:lnTo>
                    <a:pt x="530605" y="2613025"/>
                  </a:lnTo>
                  <a:lnTo>
                    <a:pt x="451612" y="2600960"/>
                  </a:lnTo>
                  <a:lnTo>
                    <a:pt x="370586" y="2587498"/>
                  </a:lnTo>
                  <a:lnTo>
                    <a:pt x="286893" y="2571877"/>
                  </a:lnTo>
                  <a:lnTo>
                    <a:pt x="200914" y="2554732"/>
                  </a:lnTo>
                  <a:lnTo>
                    <a:pt x="112014" y="2536063"/>
                  </a:lnTo>
                  <a:lnTo>
                    <a:pt x="0" y="2510790"/>
                  </a:lnTo>
                  <a:lnTo>
                    <a:pt x="762" y="0"/>
                  </a:lnTo>
                  <a:close/>
                </a:path>
              </a:pathLst>
            </a:custGeom>
            <a:ln w="5181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46720" y="4142232"/>
              <a:ext cx="3962400" cy="210921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8020812" y="4113403"/>
              <a:ext cx="4014470" cy="2164080"/>
            </a:xfrm>
            <a:custGeom>
              <a:avLst/>
              <a:gdLst/>
              <a:ahLst/>
              <a:cxnLst/>
              <a:rect l="l" t="t" r="r" b="b"/>
              <a:pathLst>
                <a:path w="4014470" h="2164079">
                  <a:moveTo>
                    <a:pt x="4014216" y="0"/>
                  </a:moveTo>
                  <a:lnTo>
                    <a:pt x="4014216" y="2163953"/>
                  </a:lnTo>
                  <a:lnTo>
                    <a:pt x="0" y="2163953"/>
                  </a:lnTo>
                  <a:lnTo>
                    <a:pt x="0" y="427355"/>
                  </a:lnTo>
                  <a:lnTo>
                    <a:pt x="4014216" y="0"/>
                  </a:lnTo>
                  <a:close/>
                </a:path>
              </a:pathLst>
            </a:custGeom>
            <a:ln w="5181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222504" y="3410711"/>
            <a:ext cx="1932939" cy="1161415"/>
            <a:chOff x="222504" y="3410711"/>
            <a:chExt cx="1932939" cy="1161415"/>
          </a:xfrm>
        </p:grpSpPr>
        <p:sp>
          <p:nvSpPr>
            <p:cNvPr id="33" name="object 33"/>
            <p:cNvSpPr/>
            <p:nvPr/>
          </p:nvSpPr>
          <p:spPr>
            <a:xfrm>
              <a:off x="230124" y="3787139"/>
              <a:ext cx="1917700" cy="777240"/>
            </a:xfrm>
            <a:custGeom>
              <a:avLst/>
              <a:gdLst/>
              <a:ahLst/>
              <a:cxnLst/>
              <a:rect l="l" t="t" r="r" b="b"/>
              <a:pathLst>
                <a:path w="1917700" h="777239">
                  <a:moveTo>
                    <a:pt x="0" y="777240"/>
                  </a:moveTo>
                  <a:lnTo>
                    <a:pt x="1917192" y="777240"/>
                  </a:lnTo>
                  <a:lnTo>
                    <a:pt x="1917192" y="0"/>
                  </a:lnTo>
                  <a:lnTo>
                    <a:pt x="0" y="0"/>
                  </a:lnTo>
                  <a:lnTo>
                    <a:pt x="0" y="777240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29184" y="3410711"/>
              <a:ext cx="1347470" cy="546100"/>
            </a:xfrm>
            <a:custGeom>
              <a:avLst/>
              <a:gdLst/>
              <a:ahLst/>
              <a:cxnLst/>
              <a:rect l="l" t="t" r="r" b="b"/>
              <a:pathLst>
                <a:path w="1347470" h="546100">
                  <a:moveTo>
                    <a:pt x="1347216" y="0"/>
                  </a:moveTo>
                  <a:lnTo>
                    <a:pt x="0" y="0"/>
                  </a:lnTo>
                  <a:lnTo>
                    <a:pt x="0" y="545592"/>
                  </a:lnTo>
                  <a:lnTo>
                    <a:pt x="1347216" y="545592"/>
                  </a:lnTo>
                  <a:lnTo>
                    <a:pt x="1347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407009" y="3438271"/>
            <a:ext cx="1151890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130" dirty="0">
                <a:solidFill>
                  <a:srgbClr val="092F4E"/>
                </a:solidFill>
                <a:latin typeface="Tahoma"/>
                <a:cs typeface="Tahoma"/>
              </a:rPr>
              <a:t>Срок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кредитования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41044" y="4106671"/>
            <a:ext cx="780415" cy="2489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1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5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лет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310383" y="3419855"/>
            <a:ext cx="2100580" cy="1152525"/>
            <a:chOff x="2310383" y="3419855"/>
            <a:chExt cx="2100580" cy="1152525"/>
          </a:xfrm>
        </p:grpSpPr>
        <p:sp>
          <p:nvSpPr>
            <p:cNvPr id="38" name="object 38"/>
            <p:cNvSpPr/>
            <p:nvPr/>
          </p:nvSpPr>
          <p:spPr>
            <a:xfrm>
              <a:off x="2318003" y="3784091"/>
              <a:ext cx="2085339" cy="780415"/>
            </a:xfrm>
            <a:custGeom>
              <a:avLst/>
              <a:gdLst/>
              <a:ahLst/>
              <a:cxnLst/>
              <a:rect l="l" t="t" r="r" b="b"/>
              <a:pathLst>
                <a:path w="2085339" h="780414">
                  <a:moveTo>
                    <a:pt x="0" y="780287"/>
                  </a:moveTo>
                  <a:lnTo>
                    <a:pt x="2084832" y="780287"/>
                  </a:lnTo>
                  <a:lnTo>
                    <a:pt x="2084832" y="0"/>
                  </a:lnTo>
                  <a:lnTo>
                    <a:pt x="0" y="0"/>
                  </a:lnTo>
                  <a:lnTo>
                    <a:pt x="0" y="780287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417063" y="3419855"/>
              <a:ext cx="1496695" cy="624840"/>
            </a:xfrm>
            <a:custGeom>
              <a:avLst/>
              <a:gdLst/>
              <a:ahLst/>
              <a:cxnLst/>
              <a:rect l="l" t="t" r="r" b="b"/>
              <a:pathLst>
                <a:path w="1496695" h="624839">
                  <a:moveTo>
                    <a:pt x="1496567" y="0"/>
                  </a:moveTo>
                  <a:lnTo>
                    <a:pt x="0" y="0"/>
                  </a:lnTo>
                  <a:lnTo>
                    <a:pt x="0" y="624840"/>
                  </a:lnTo>
                  <a:lnTo>
                    <a:pt x="1496567" y="624840"/>
                  </a:lnTo>
                  <a:lnTo>
                    <a:pt x="14965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2495804" y="3447999"/>
            <a:ext cx="1339850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Отсрочка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35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508504" y="3956303"/>
            <a:ext cx="1892935" cy="332740"/>
          </a:xfrm>
          <a:custGeom>
            <a:avLst/>
            <a:gdLst/>
            <a:ahLst/>
            <a:cxnLst/>
            <a:rect l="l" t="t" r="r" b="b"/>
            <a:pathLst>
              <a:path w="1892935" h="332739">
                <a:moveTo>
                  <a:pt x="1892808" y="0"/>
                </a:moveTo>
                <a:lnTo>
                  <a:pt x="0" y="0"/>
                </a:lnTo>
                <a:lnTo>
                  <a:pt x="0" y="332232"/>
                </a:lnTo>
                <a:lnTo>
                  <a:pt x="1892808" y="332232"/>
                </a:lnTo>
                <a:lnTo>
                  <a:pt x="18928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587879" y="3988689"/>
            <a:ext cx="1674495" cy="471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10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3</a:t>
            </a:r>
            <a:r>
              <a:rPr sz="1450" b="1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е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4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фа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834509" y="4056710"/>
            <a:ext cx="2900680" cy="2118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699"/>
              </a:lnSpc>
              <a:spcBef>
                <a:spcPts val="10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тв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ав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35" dirty="0">
                <a:solidFill>
                  <a:srgbClr val="092F4E"/>
                </a:solidFill>
                <a:latin typeface="Tahoma"/>
                <a:cs typeface="Tahoma"/>
              </a:rPr>
              <a:t>си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ост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пр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1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ят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ьн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ад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ю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щ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450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endParaRPr sz="1450">
              <a:latin typeface="Tahoma"/>
              <a:cs typeface="Tahoma"/>
            </a:endParaRPr>
          </a:p>
          <a:p>
            <a:pPr marL="241300" marR="234950" indent="-228600">
              <a:lnSpc>
                <a:spcPct val="100699"/>
              </a:lnSpc>
              <a:spcBef>
                <a:spcPts val="122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ср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дс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ва</a:t>
            </a:r>
            <a:r>
              <a:rPr sz="1450" spc="-1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 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ап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ав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ле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1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ап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та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30" dirty="0">
                <a:solidFill>
                  <a:srgbClr val="092F4E"/>
                </a:solidFill>
                <a:latin typeface="Tahoma"/>
                <a:cs typeface="Tahoma"/>
              </a:rPr>
              <a:t>ые</a:t>
            </a:r>
            <a:r>
              <a:rPr sz="1450" spc="-1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ж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endParaRPr sz="1450">
              <a:latin typeface="Tahoma"/>
              <a:cs typeface="Tahoma"/>
            </a:endParaRPr>
          </a:p>
          <a:p>
            <a:pPr marL="241300" marR="593090" indent="-228600">
              <a:lnSpc>
                <a:spcPct val="100699"/>
              </a:lnSpc>
              <a:spcBef>
                <a:spcPts val="122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пр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50" spc="-1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еа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5" dirty="0">
                <a:solidFill>
                  <a:srgbClr val="092F4E"/>
                </a:solidFill>
                <a:latin typeface="Tahoma"/>
                <a:cs typeface="Tahoma"/>
              </a:rPr>
              <a:t>ю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ся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  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рр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да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4709159" y="3456432"/>
            <a:ext cx="3100070" cy="2780030"/>
            <a:chOff x="4709159" y="3456432"/>
            <a:chExt cx="3100070" cy="2780030"/>
          </a:xfrm>
        </p:grpSpPr>
        <p:sp>
          <p:nvSpPr>
            <p:cNvPr id="45" name="object 45"/>
            <p:cNvSpPr/>
            <p:nvPr/>
          </p:nvSpPr>
          <p:spPr>
            <a:xfrm>
              <a:off x="4716779" y="3784092"/>
              <a:ext cx="3084830" cy="2444750"/>
            </a:xfrm>
            <a:custGeom>
              <a:avLst/>
              <a:gdLst/>
              <a:ahLst/>
              <a:cxnLst/>
              <a:rect l="l" t="t" r="r" b="b"/>
              <a:pathLst>
                <a:path w="3084829" h="2444750">
                  <a:moveTo>
                    <a:pt x="0" y="2444495"/>
                  </a:moveTo>
                  <a:lnTo>
                    <a:pt x="3084576" y="2444495"/>
                  </a:lnTo>
                  <a:lnTo>
                    <a:pt x="3084576" y="0"/>
                  </a:lnTo>
                  <a:lnTo>
                    <a:pt x="0" y="0"/>
                  </a:lnTo>
                  <a:lnTo>
                    <a:pt x="0" y="2444495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812791" y="3456432"/>
              <a:ext cx="2292350" cy="563880"/>
            </a:xfrm>
            <a:custGeom>
              <a:avLst/>
              <a:gdLst/>
              <a:ahLst/>
              <a:cxnLst/>
              <a:rect l="l" t="t" r="r" b="b"/>
              <a:pathLst>
                <a:path w="2292350" h="563879">
                  <a:moveTo>
                    <a:pt x="2292095" y="0"/>
                  </a:moveTo>
                  <a:lnTo>
                    <a:pt x="0" y="0"/>
                  </a:lnTo>
                  <a:lnTo>
                    <a:pt x="0" y="563879"/>
                  </a:lnTo>
                  <a:lnTo>
                    <a:pt x="2292095" y="563879"/>
                  </a:lnTo>
                  <a:lnTo>
                    <a:pt x="2292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4894326" y="3483940"/>
            <a:ext cx="1817370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Условия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140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4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234695" y="4590288"/>
            <a:ext cx="4175760" cy="1844039"/>
            <a:chOff x="234695" y="4590288"/>
            <a:chExt cx="4175760" cy="1844039"/>
          </a:xfrm>
        </p:grpSpPr>
        <p:sp>
          <p:nvSpPr>
            <p:cNvPr id="49" name="object 49"/>
            <p:cNvSpPr/>
            <p:nvPr/>
          </p:nvSpPr>
          <p:spPr>
            <a:xfrm>
              <a:off x="242315" y="4927092"/>
              <a:ext cx="4160520" cy="1499870"/>
            </a:xfrm>
            <a:custGeom>
              <a:avLst/>
              <a:gdLst/>
              <a:ahLst/>
              <a:cxnLst/>
              <a:rect l="l" t="t" r="r" b="b"/>
              <a:pathLst>
                <a:path w="4160520" h="1499870">
                  <a:moveTo>
                    <a:pt x="0" y="1499615"/>
                  </a:moveTo>
                  <a:lnTo>
                    <a:pt x="4160520" y="1499615"/>
                  </a:lnTo>
                  <a:lnTo>
                    <a:pt x="4160520" y="0"/>
                  </a:lnTo>
                  <a:lnTo>
                    <a:pt x="0" y="0"/>
                  </a:lnTo>
                  <a:lnTo>
                    <a:pt x="0" y="1499615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47471" y="4590288"/>
              <a:ext cx="3343910" cy="561340"/>
            </a:xfrm>
            <a:custGeom>
              <a:avLst/>
              <a:gdLst/>
              <a:ahLst/>
              <a:cxnLst/>
              <a:rect l="l" t="t" r="r" b="b"/>
              <a:pathLst>
                <a:path w="3343910" h="561339">
                  <a:moveTo>
                    <a:pt x="3343655" y="0"/>
                  </a:moveTo>
                  <a:lnTo>
                    <a:pt x="0" y="0"/>
                  </a:lnTo>
                  <a:lnTo>
                    <a:pt x="0" y="560832"/>
                  </a:lnTo>
                  <a:lnTo>
                    <a:pt x="3343655" y="560832"/>
                  </a:lnTo>
                  <a:lnTo>
                    <a:pt x="33436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426212" y="4618735"/>
            <a:ext cx="297497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4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17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204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229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850" b="1" spc="-19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23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12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50" b="1" spc="-225" dirty="0">
                <a:solidFill>
                  <a:srgbClr val="092F4E"/>
                </a:solidFill>
                <a:latin typeface="Tahoma"/>
                <a:cs typeface="Tahoma"/>
              </a:rPr>
              <a:t>фи</a:t>
            </a:r>
            <a:r>
              <a:rPr sz="1850" b="1" spc="-18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850" b="1" spc="-13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6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850" b="1" spc="-8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3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ро</a:t>
            </a:r>
            <a:r>
              <a:rPr sz="1850" b="1" spc="-12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850" b="1" spc="-15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55" dirty="0">
                <a:solidFill>
                  <a:srgbClr val="092F4E"/>
                </a:solidFill>
                <a:latin typeface="Tahoma"/>
                <a:cs typeface="Tahoma"/>
              </a:rPr>
              <a:t>ни</a:t>
            </a: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2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он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00" spc="-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120" dirty="0">
                <a:solidFill>
                  <a:srgbClr val="092F4E"/>
                </a:solidFill>
                <a:latin typeface="Tahoma"/>
                <a:cs typeface="Tahoma"/>
              </a:rPr>
              <a:t>*</a:t>
            </a:r>
            <a:r>
              <a:rPr sz="1400" spc="-105" dirty="0">
                <a:solidFill>
                  <a:srgbClr val="092F4E"/>
                </a:solidFill>
                <a:latin typeface="Tahoma"/>
                <a:cs typeface="Tahoma"/>
              </a:rPr>
              <a:t>*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76859" y="6452717"/>
            <a:ext cx="7184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Tahoma"/>
                <a:cs typeface="Tahoma"/>
              </a:rPr>
              <a:t>*На</a:t>
            </a:r>
            <a:r>
              <a:rPr sz="1200" spc="-90" dirty="0">
                <a:latin typeface="Tahoma"/>
                <a:cs typeface="Tahoma"/>
              </a:rPr>
              <a:t> </a:t>
            </a:r>
            <a:r>
              <a:rPr sz="1200" spc="-25" dirty="0">
                <a:latin typeface="Tahoma"/>
                <a:cs typeface="Tahoma"/>
              </a:rPr>
              <a:t>полную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сумму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обязательств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(основной</a:t>
            </a:r>
            <a:r>
              <a:rPr sz="1200" spc="-8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долг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и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10" dirty="0">
                <a:latin typeface="Tahoma"/>
                <a:cs typeface="Tahoma"/>
              </a:rPr>
              <a:t>проценты,</a:t>
            </a:r>
            <a:r>
              <a:rPr sz="1200" spc="-8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начисленные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не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5" dirty="0">
                <a:latin typeface="Tahoma"/>
                <a:cs typeface="Tahoma"/>
              </a:rPr>
              <a:t>менее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чем</a:t>
            </a:r>
            <a:r>
              <a:rPr sz="1200" spc="-75" dirty="0">
                <a:latin typeface="Tahoma"/>
                <a:cs typeface="Tahoma"/>
              </a:rPr>
              <a:t> </a:t>
            </a:r>
            <a:r>
              <a:rPr sz="1200" spc="15" dirty="0">
                <a:latin typeface="Tahoma"/>
                <a:cs typeface="Tahoma"/>
              </a:rPr>
              <a:t>за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30" dirty="0">
                <a:latin typeface="Tahoma"/>
                <a:cs typeface="Tahoma"/>
              </a:rPr>
              <a:t>6</a:t>
            </a:r>
            <a:r>
              <a:rPr sz="1200" spc="-60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месяцев).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latin typeface="Tahoma"/>
                <a:cs typeface="Tahoma"/>
              </a:rPr>
              <a:t>**Пропорциональное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участие</a:t>
            </a:r>
            <a:r>
              <a:rPr sz="1200" spc="-65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на</a:t>
            </a:r>
            <a:r>
              <a:rPr sz="1200" spc="-90" dirty="0">
                <a:latin typeface="Tahoma"/>
                <a:cs typeface="Tahoma"/>
              </a:rPr>
              <a:t> </a:t>
            </a:r>
            <a:r>
              <a:rPr sz="1200" dirty="0">
                <a:latin typeface="Tahoma"/>
                <a:cs typeface="Tahoma"/>
              </a:rPr>
              <a:t>инвестиционной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фазе.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08094" y="4083176"/>
            <a:ext cx="1140460" cy="471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10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е  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4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фа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022335" y="307847"/>
            <a:ext cx="4072254" cy="5980430"/>
            <a:chOff x="8022335" y="307847"/>
            <a:chExt cx="4072254" cy="59804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80247" y="2334768"/>
              <a:ext cx="3956304" cy="240182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060435" y="2314955"/>
              <a:ext cx="3996054" cy="2441575"/>
            </a:xfrm>
            <a:custGeom>
              <a:avLst/>
              <a:gdLst/>
              <a:ahLst/>
              <a:cxnLst/>
              <a:rect l="l" t="t" r="r" b="b"/>
              <a:pathLst>
                <a:path w="3996054" h="2441575">
                  <a:moveTo>
                    <a:pt x="0" y="2441448"/>
                  </a:moveTo>
                  <a:lnTo>
                    <a:pt x="3995928" y="2441448"/>
                  </a:lnTo>
                  <a:lnTo>
                    <a:pt x="3995928" y="0"/>
                  </a:lnTo>
                  <a:lnTo>
                    <a:pt x="0" y="0"/>
                  </a:lnTo>
                  <a:lnTo>
                    <a:pt x="0" y="2441448"/>
                  </a:lnTo>
                  <a:close/>
                </a:path>
              </a:pathLst>
            </a:custGeom>
            <a:ln w="396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80247" y="4306824"/>
              <a:ext cx="3956304" cy="192328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051291" y="4274946"/>
              <a:ext cx="4014470" cy="1984375"/>
            </a:xfrm>
            <a:custGeom>
              <a:avLst/>
              <a:gdLst/>
              <a:ahLst/>
              <a:cxnLst/>
              <a:rect l="l" t="t" r="r" b="b"/>
              <a:pathLst>
                <a:path w="4014470" h="1984375">
                  <a:moveTo>
                    <a:pt x="4014215" y="0"/>
                  </a:moveTo>
                  <a:lnTo>
                    <a:pt x="4014215" y="1984120"/>
                  </a:lnTo>
                  <a:lnTo>
                    <a:pt x="0" y="1984120"/>
                  </a:lnTo>
                  <a:lnTo>
                    <a:pt x="0" y="390270"/>
                  </a:lnTo>
                  <a:lnTo>
                    <a:pt x="4014215" y="0"/>
                  </a:lnTo>
                  <a:close/>
                </a:path>
              </a:pathLst>
            </a:custGeom>
            <a:ln w="579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80247" y="359663"/>
              <a:ext cx="3959352" cy="261188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053577" y="333755"/>
              <a:ext cx="4012565" cy="2663825"/>
            </a:xfrm>
            <a:custGeom>
              <a:avLst/>
              <a:gdLst/>
              <a:ahLst/>
              <a:cxnLst/>
              <a:rect l="l" t="t" r="r" b="b"/>
              <a:pathLst>
                <a:path w="4012565" h="2663825">
                  <a:moveTo>
                    <a:pt x="762" y="0"/>
                  </a:moveTo>
                  <a:lnTo>
                    <a:pt x="4012183" y="0"/>
                  </a:lnTo>
                  <a:lnTo>
                    <a:pt x="4012183" y="2173351"/>
                  </a:lnTo>
                  <a:lnTo>
                    <a:pt x="3895344" y="2173859"/>
                  </a:lnTo>
                  <a:lnTo>
                    <a:pt x="3807205" y="2175891"/>
                  </a:lnTo>
                  <a:lnTo>
                    <a:pt x="3721480" y="2178685"/>
                  </a:lnTo>
                  <a:lnTo>
                    <a:pt x="3638804" y="2182622"/>
                  </a:lnTo>
                  <a:lnTo>
                    <a:pt x="3558540" y="2187321"/>
                  </a:lnTo>
                  <a:lnTo>
                    <a:pt x="3480435" y="2192909"/>
                  </a:lnTo>
                  <a:lnTo>
                    <a:pt x="3331845" y="2207133"/>
                  </a:lnTo>
                  <a:lnTo>
                    <a:pt x="3191764" y="2224405"/>
                  </a:lnTo>
                  <a:lnTo>
                    <a:pt x="3059938" y="2244598"/>
                  </a:lnTo>
                  <a:lnTo>
                    <a:pt x="2934716" y="2267458"/>
                  </a:lnTo>
                  <a:lnTo>
                    <a:pt x="2816352" y="2291969"/>
                  </a:lnTo>
                  <a:lnTo>
                    <a:pt x="2703829" y="2318385"/>
                  </a:lnTo>
                  <a:lnTo>
                    <a:pt x="2596388" y="2346071"/>
                  </a:lnTo>
                  <a:lnTo>
                    <a:pt x="2492755" y="2374900"/>
                  </a:lnTo>
                  <a:lnTo>
                    <a:pt x="2393061" y="2403856"/>
                  </a:lnTo>
                  <a:lnTo>
                    <a:pt x="2295652" y="2433574"/>
                  </a:lnTo>
                  <a:lnTo>
                    <a:pt x="2200782" y="2462911"/>
                  </a:lnTo>
                  <a:lnTo>
                    <a:pt x="2013839" y="2519426"/>
                  </a:lnTo>
                  <a:lnTo>
                    <a:pt x="1826132" y="2570353"/>
                  </a:lnTo>
                  <a:lnTo>
                    <a:pt x="1730502" y="2593213"/>
                  </a:lnTo>
                  <a:lnTo>
                    <a:pt x="1632457" y="2613533"/>
                  </a:lnTo>
                  <a:lnTo>
                    <a:pt x="1531112" y="2630805"/>
                  </a:lnTo>
                  <a:lnTo>
                    <a:pt x="1426210" y="2644775"/>
                  </a:lnTo>
                  <a:lnTo>
                    <a:pt x="1317244" y="2655189"/>
                  </a:lnTo>
                  <a:lnTo>
                    <a:pt x="1202817" y="2661666"/>
                  </a:lnTo>
                  <a:lnTo>
                    <a:pt x="1082675" y="2663698"/>
                  </a:lnTo>
                  <a:lnTo>
                    <a:pt x="956310" y="2660904"/>
                  </a:lnTo>
                  <a:lnTo>
                    <a:pt x="822325" y="2652903"/>
                  </a:lnTo>
                  <a:lnTo>
                    <a:pt x="680593" y="2639314"/>
                  </a:lnTo>
                  <a:lnTo>
                    <a:pt x="530605" y="2619756"/>
                  </a:lnTo>
                  <a:lnTo>
                    <a:pt x="451485" y="2607310"/>
                  </a:lnTo>
                  <a:lnTo>
                    <a:pt x="370586" y="2593848"/>
                  </a:lnTo>
                  <a:lnTo>
                    <a:pt x="286893" y="2578227"/>
                  </a:lnTo>
                  <a:lnTo>
                    <a:pt x="200914" y="2561082"/>
                  </a:lnTo>
                  <a:lnTo>
                    <a:pt x="112014" y="2542413"/>
                  </a:lnTo>
                  <a:lnTo>
                    <a:pt x="0" y="2517140"/>
                  </a:lnTo>
                  <a:lnTo>
                    <a:pt x="762" y="0"/>
                  </a:lnTo>
                  <a:close/>
                </a:path>
              </a:pathLst>
            </a:custGeom>
            <a:ln w="5181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222504" y="3429000"/>
            <a:ext cx="1911350" cy="1225550"/>
            <a:chOff x="222504" y="3429000"/>
            <a:chExt cx="1911350" cy="1225550"/>
          </a:xfrm>
        </p:grpSpPr>
        <p:sp>
          <p:nvSpPr>
            <p:cNvPr id="11" name="object 11"/>
            <p:cNvSpPr/>
            <p:nvPr/>
          </p:nvSpPr>
          <p:spPr>
            <a:xfrm>
              <a:off x="230124" y="3787140"/>
              <a:ext cx="1896110" cy="859790"/>
            </a:xfrm>
            <a:custGeom>
              <a:avLst/>
              <a:gdLst/>
              <a:ahLst/>
              <a:cxnLst/>
              <a:rect l="l" t="t" r="r" b="b"/>
              <a:pathLst>
                <a:path w="1896110" h="859789">
                  <a:moveTo>
                    <a:pt x="0" y="859536"/>
                  </a:moveTo>
                  <a:lnTo>
                    <a:pt x="1895856" y="859536"/>
                  </a:lnTo>
                  <a:lnTo>
                    <a:pt x="1895856" y="0"/>
                  </a:lnTo>
                  <a:lnTo>
                    <a:pt x="0" y="0"/>
                  </a:lnTo>
                  <a:lnTo>
                    <a:pt x="0" y="859536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0416" y="3429000"/>
              <a:ext cx="1750060" cy="683260"/>
            </a:xfrm>
            <a:custGeom>
              <a:avLst/>
              <a:gdLst/>
              <a:ahLst/>
              <a:cxnLst/>
              <a:rect l="l" t="t" r="r" b="b"/>
              <a:pathLst>
                <a:path w="1750060" h="683260">
                  <a:moveTo>
                    <a:pt x="1749552" y="0"/>
                  </a:moveTo>
                  <a:lnTo>
                    <a:pt x="0" y="0"/>
                  </a:lnTo>
                  <a:lnTo>
                    <a:pt x="0" y="682751"/>
                  </a:lnTo>
                  <a:lnTo>
                    <a:pt x="1749552" y="682751"/>
                  </a:lnTo>
                  <a:lnTo>
                    <a:pt x="17495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23088" y="1304544"/>
            <a:ext cx="6718300" cy="1362710"/>
            <a:chOff x="323088" y="1304544"/>
            <a:chExt cx="6718300" cy="1362710"/>
          </a:xfrm>
        </p:grpSpPr>
        <p:sp>
          <p:nvSpPr>
            <p:cNvPr id="14" name="object 14"/>
            <p:cNvSpPr/>
            <p:nvPr/>
          </p:nvSpPr>
          <p:spPr>
            <a:xfrm>
              <a:off x="4917947" y="1434084"/>
              <a:ext cx="2112645" cy="749935"/>
            </a:xfrm>
            <a:custGeom>
              <a:avLst/>
              <a:gdLst/>
              <a:ahLst/>
              <a:cxnLst/>
              <a:rect l="l" t="t" r="r" b="b"/>
              <a:pathLst>
                <a:path w="2112645" h="749935">
                  <a:moveTo>
                    <a:pt x="0" y="749808"/>
                  </a:moveTo>
                  <a:lnTo>
                    <a:pt x="2112263" y="749808"/>
                  </a:lnTo>
                  <a:lnTo>
                    <a:pt x="2112263" y="0"/>
                  </a:lnTo>
                  <a:lnTo>
                    <a:pt x="0" y="0"/>
                  </a:lnTo>
                  <a:lnTo>
                    <a:pt x="0" y="749808"/>
                  </a:lnTo>
                  <a:close/>
                </a:path>
              </a:pathLst>
            </a:custGeom>
            <a:ln w="21336">
              <a:solidFill>
                <a:srgbClr val="4453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87652" y="1909572"/>
              <a:ext cx="3639820" cy="746760"/>
            </a:xfrm>
            <a:custGeom>
              <a:avLst/>
              <a:gdLst/>
              <a:ahLst/>
              <a:cxnLst/>
              <a:rect l="l" t="t" r="r" b="b"/>
              <a:pathLst>
                <a:path w="3639820" h="746760">
                  <a:moveTo>
                    <a:pt x="0" y="746760"/>
                  </a:moveTo>
                  <a:lnTo>
                    <a:pt x="3639312" y="746760"/>
                  </a:lnTo>
                  <a:lnTo>
                    <a:pt x="3639312" y="0"/>
                  </a:lnTo>
                  <a:lnTo>
                    <a:pt x="0" y="0"/>
                  </a:lnTo>
                  <a:lnTo>
                    <a:pt x="0" y="746760"/>
                  </a:lnTo>
                  <a:close/>
                </a:path>
              </a:pathLst>
            </a:custGeom>
            <a:ln w="21336">
              <a:solidFill>
                <a:srgbClr val="FF6C0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23088" y="1304544"/>
              <a:ext cx="5455920" cy="1228725"/>
            </a:xfrm>
            <a:custGeom>
              <a:avLst/>
              <a:gdLst/>
              <a:ahLst/>
              <a:cxnLst/>
              <a:rect l="l" t="t" r="r" b="b"/>
              <a:pathLst>
                <a:path w="5455920" h="1228725">
                  <a:moveTo>
                    <a:pt x="5455920" y="0"/>
                  </a:moveTo>
                  <a:lnTo>
                    <a:pt x="0" y="0"/>
                  </a:lnTo>
                  <a:lnTo>
                    <a:pt x="0" y="1228343"/>
                  </a:lnTo>
                  <a:lnTo>
                    <a:pt x="5455920" y="1228343"/>
                  </a:lnTo>
                  <a:lnTo>
                    <a:pt x="5455920" y="0"/>
                  </a:lnTo>
                  <a:close/>
                </a:path>
              </a:pathLst>
            </a:custGeom>
            <a:solidFill>
              <a:srgbClr val="7996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1378458" y="109220"/>
            <a:ext cx="288036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5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10" dirty="0">
                <a:solidFill>
                  <a:srgbClr val="546973"/>
                </a:solidFill>
                <a:latin typeface="Tahoma"/>
                <a:cs typeface="Tahoma"/>
              </a:rPr>
              <a:t>З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r>
              <a:rPr sz="1400" b="1" spc="-120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sz="1400" b="1" spc="-130" dirty="0">
                <a:solidFill>
                  <a:srgbClr val="546973"/>
                </a:solidFill>
                <a:latin typeface="Tahoma"/>
                <a:cs typeface="Tahoma"/>
              </a:rPr>
              <a:t>Ф</a:t>
            </a:r>
            <a:r>
              <a:rPr sz="1400" b="1" spc="-6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9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65" dirty="0">
                <a:solidFill>
                  <a:srgbClr val="546973"/>
                </a:solidFill>
                <a:latin typeface="Tahoma"/>
                <a:cs typeface="Tahoma"/>
              </a:rPr>
              <a:t>СИ</a:t>
            </a:r>
            <a:r>
              <a:rPr sz="1400" b="1" spc="-4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sz="1400" b="1" spc="-17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sz="1400" b="1" spc="-35" dirty="0">
                <a:solidFill>
                  <a:srgbClr val="546973"/>
                </a:solidFill>
                <a:latin typeface="Tahoma"/>
                <a:cs typeface="Tahoma"/>
              </a:rPr>
              <a:t>В</a:t>
            </a:r>
            <a:r>
              <a:rPr sz="1400" b="1" spc="-10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sz="1400" b="1" spc="-114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sz="1400" b="1" spc="-85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sz="1400" b="1" spc="-30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086408" y="447294"/>
            <a:ext cx="6087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60" dirty="0"/>
              <a:t>ЛЬГОТНЫЕ</a:t>
            </a:r>
            <a:r>
              <a:rPr sz="2400" spc="-195" dirty="0"/>
              <a:t> </a:t>
            </a:r>
            <a:r>
              <a:rPr sz="2400" spc="-150" dirty="0"/>
              <a:t>КРЕДИТЫ</a:t>
            </a:r>
            <a:r>
              <a:rPr sz="2400" spc="-175" dirty="0"/>
              <a:t> </a:t>
            </a:r>
            <a:r>
              <a:rPr sz="2400" spc="-190" dirty="0"/>
              <a:t>ДЛЯ</a:t>
            </a:r>
            <a:r>
              <a:rPr sz="2400" spc="-165" dirty="0"/>
              <a:t> </a:t>
            </a:r>
            <a:r>
              <a:rPr sz="2400" spc="-195" dirty="0"/>
              <a:t>МОНОГОРОДОВ</a:t>
            </a:r>
            <a:endParaRPr sz="2400"/>
          </a:p>
        </p:txBody>
      </p:sp>
      <p:sp>
        <p:nvSpPr>
          <p:cNvPr id="23" name="object 23"/>
          <p:cNvSpPr txBox="1"/>
          <p:nvPr/>
        </p:nvSpPr>
        <p:spPr>
          <a:xfrm>
            <a:off x="403352" y="813053"/>
            <a:ext cx="5533390" cy="870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5325">
              <a:lnSpc>
                <a:spcPct val="100000"/>
              </a:lnSpc>
              <a:spcBef>
                <a:spcPts val="100"/>
              </a:spcBef>
            </a:pPr>
            <a:r>
              <a:rPr sz="1800" b="1" spc="-5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00" b="1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00" b="1" spc="-6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00" b="1" spc="-10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800" b="1" spc="-175" dirty="0">
                <a:solidFill>
                  <a:srgbClr val="092F4E"/>
                </a:solidFill>
                <a:latin typeface="Tahoma"/>
                <a:cs typeface="Tahoma"/>
              </a:rPr>
              <a:t>Ж</a:t>
            </a:r>
            <a:r>
              <a:rPr sz="1800" b="1" spc="-10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800" b="1" spc="-165" dirty="0">
                <a:solidFill>
                  <a:srgbClr val="092F4E"/>
                </a:solidFill>
                <a:latin typeface="Tahoma"/>
                <a:cs typeface="Tahoma"/>
              </a:rPr>
              <a:t>МОМ</a:t>
            </a:r>
            <a:r>
              <a:rPr sz="1800" b="1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00" b="1" spc="-145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800" b="1" spc="-5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00" b="1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00" b="1" spc="-19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800" b="1" spc="-60" dirty="0">
                <a:solidFill>
                  <a:srgbClr val="092F4E"/>
                </a:solidFill>
                <a:latin typeface="Tahoma"/>
                <a:cs typeface="Tahoma"/>
              </a:rPr>
              <a:t>ЕДЕ</a:t>
            </a:r>
            <a:r>
              <a:rPr sz="1800" b="1" spc="-7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00" b="1" spc="-15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00" b="1" spc="-16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800" b="1" spc="-95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800" b="1" spc="-125" dirty="0">
                <a:solidFill>
                  <a:srgbClr val="092F4E"/>
                </a:solidFill>
                <a:latin typeface="Tahoma"/>
                <a:cs typeface="Tahoma"/>
              </a:rPr>
              <a:t>НО</a:t>
            </a:r>
            <a:r>
              <a:rPr sz="1800" b="1" spc="-105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800" b="1" spc="-22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800" b="1" spc="-1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00" b="1" spc="-254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800" b="1" spc="-120" dirty="0">
                <a:solidFill>
                  <a:srgbClr val="092F4E"/>
                </a:solidFill>
                <a:latin typeface="Tahoma"/>
                <a:cs typeface="Tahoma"/>
              </a:rPr>
              <a:t>АРАК</a:t>
            </a:r>
            <a:r>
              <a:rPr sz="1800" b="1" spc="-65" dirty="0">
                <a:solidFill>
                  <a:srgbClr val="092F4E"/>
                </a:solidFill>
                <a:latin typeface="Tahoma"/>
                <a:cs typeface="Tahoma"/>
              </a:rPr>
              <a:t>ТЕ</a:t>
            </a:r>
            <a:r>
              <a:rPr sz="1800" b="1" spc="-8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00" b="1" spc="-13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965"/>
              </a:spcBef>
            </a:pP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2100" b="1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r>
              <a:rPr sz="21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2100" b="1" spc="-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2100" b="1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мл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21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5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2100" b="1" spc="-210" dirty="0">
                <a:solidFill>
                  <a:srgbClr val="FFFFFF"/>
                </a:solidFill>
                <a:latin typeface="Tahoma"/>
                <a:cs typeface="Tahoma"/>
              </a:rPr>
              <a:t>у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2100" b="1" spc="-125" dirty="0">
                <a:solidFill>
                  <a:srgbClr val="FFFFFF"/>
                </a:solidFill>
                <a:latin typeface="Tahoma"/>
                <a:cs typeface="Tahoma"/>
              </a:rPr>
              <a:t>ей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15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sz="2100" b="1" spc="-25" dirty="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sz="2100" b="1" spc="-250" dirty="0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310" dirty="0">
                <a:solidFill>
                  <a:srgbClr val="FFFFFF"/>
                </a:solidFill>
                <a:latin typeface="Tahoma"/>
                <a:cs typeface="Tahoma"/>
              </a:rPr>
              <a:t>(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2100" b="1" spc="-85" dirty="0">
                <a:solidFill>
                  <a:srgbClr val="FFFFFF"/>
                </a:solidFill>
                <a:latin typeface="Tahoma"/>
                <a:cs typeface="Tahoma"/>
              </a:rPr>
              <a:t>.</a:t>
            </a:r>
            <a:r>
              <a:rPr sz="2100" b="1" spc="-320" dirty="0">
                <a:solidFill>
                  <a:srgbClr val="FFFFFF"/>
                </a:solidFill>
                <a:latin typeface="Tahoma"/>
                <a:cs typeface="Tahoma"/>
              </a:rPr>
              <a:t>)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3352" y="1655606"/>
            <a:ext cx="4341495" cy="829944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2100" b="1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r>
              <a:rPr sz="2100" b="1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21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25</a:t>
            </a:r>
            <a:r>
              <a:rPr sz="2100" b="1" spc="-225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2100" b="1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04" dirty="0">
                <a:solidFill>
                  <a:srgbClr val="FFFFFF"/>
                </a:solidFill>
                <a:latin typeface="Tahoma"/>
                <a:cs typeface="Tahoma"/>
              </a:rPr>
              <a:t>мл</a:t>
            </a:r>
            <a:r>
              <a:rPr sz="2100" b="1" spc="-170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21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ублей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40" dirty="0">
                <a:solidFill>
                  <a:srgbClr val="FFFFFF"/>
                </a:solidFill>
                <a:latin typeface="Tahoma"/>
                <a:cs typeface="Tahoma"/>
              </a:rPr>
              <a:t>C</a:t>
            </a:r>
            <a:r>
              <a:rPr sz="2100" b="1" spc="-135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2100" b="1" spc="-150" dirty="0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sz="2100" b="1" spc="-25" dirty="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sz="2100" b="1" spc="-250" dirty="0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sz="2100" b="1" spc="-1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315" dirty="0">
                <a:solidFill>
                  <a:srgbClr val="FFFFFF"/>
                </a:solidFill>
                <a:latin typeface="Tahoma"/>
                <a:cs typeface="Tahoma"/>
              </a:rPr>
              <a:t>(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2100" b="1" spc="-175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2100" b="1" spc="-200" dirty="0">
                <a:solidFill>
                  <a:srgbClr val="FFFFFF"/>
                </a:solidFill>
                <a:latin typeface="Tahoma"/>
                <a:cs typeface="Tahoma"/>
              </a:rPr>
              <a:t>л.)</a:t>
            </a:r>
            <a:endParaRPr sz="21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2100" b="1" spc="-13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2100" b="1" spc="-9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2100" b="1" spc="-155" dirty="0">
                <a:solidFill>
                  <a:srgbClr val="FFFFFF"/>
                </a:solidFill>
                <a:latin typeface="Tahoma"/>
                <a:cs typeface="Tahoma"/>
              </a:rPr>
              <a:t>ав</a:t>
            </a:r>
            <a:r>
              <a:rPr sz="2100" b="1" spc="-165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2100" b="1" spc="-16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2100" b="1" spc="-130" dirty="0">
                <a:solidFill>
                  <a:srgbClr val="FFFFFF"/>
                </a:solidFill>
                <a:latin typeface="Tahoma"/>
                <a:cs typeface="Tahoma"/>
              </a:rPr>
              <a:t>:</a:t>
            </a:r>
            <a:r>
              <a:rPr sz="2100" b="1" spc="-1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240" dirty="0">
                <a:solidFill>
                  <a:srgbClr val="FFFFFF"/>
                </a:solidFill>
                <a:latin typeface="Tahoma"/>
                <a:cs typeface="Tahoma"/>
              </a:rPr>
              <a:t>0</a:t>
            </a:r>
            <a:r>
              <a:rPr sz="2100" b="1" spc="-740" dirty="0">
                <a:solidFill>
                  <a:srgbClr val="FFFFFF"/>
                </a:solidFill>
                <a:latin typeface="Tahoma"/>
                <a:cs typeface="Tahoma"/>
              </a:rPr>
              <a:t>%</a:t>
            </a:r>
            <a:r>
              <a:rPr sz="2100" b="1" spc="-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2100" b="1" spc="-145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2100" b="1" spc="-19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2100" b="1" spc="-185" dirty="0">
                <a:solidFill>
                  <a:srgbClr val="FFFFFF"/>
                </a:solidFill>
                <a:latin typeface="Tahoma"/>
                <a:cs typeface="Tahoma"/>
              </a:rPr>
              <a:t>д</a:t>
            </a:r>
            <a:r>
              <a:rPr sz="2100" b="1" spc="-195" dirty="0">
                <a:solidFill>
                  <a:srgbClr val="FFFFFF"/>
                </a:solidFill>
                <a:latin typeface="Tahoma"/>
                <a:cs typeface="Tahoma"/>
              </a:rPr>
              <a:t>овых</a:t>
            </a:r>
            <a:endParaRPr sz="2100">
              <a:latin typeface="Tahoma"/>
              <a:cs typeface="Tahoma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870703" y="1734311"/>
            <a:ext cx="2774950" cy="1119505"/>
            <a:chOff x="4870703" y="1734311"/>
            <a:chExt cx="2774950" cy="1119505"/>
          </a:xfrm>
        </p:grpSpPr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85943" y="1740407"/>
              <a:ext cx="2759202" cy="10614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70703" y="1734311"/>
              <a:ext cx="2567178" cy="1119377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913375" y="1767839"/>
              <a:ext cx="2651760" cy="954405"/>
            </a:xfrm>
            <a:custGeom>
              <a:avLst/>
              <a:gdLst/>
              <a:ahLst/>
              <a:cxnLst/>
              <a:rect l="l" t="t" r="r" b="b"/>
              <a:pathLst>
                <a:path w="2651759" h="954405">
                  <a:moveTo>
                    <a:pt x="2651760" y="0"/>
                  </a:moveTo>
                  <a:lnTo>
                    <a:pt x="0" y="0"/>
                  </a:lnTo>
                  <a:lnTo>
                    <a:pt x="0" y="954024"/>
                  </a:lnTo>
                  <a:lnTo>
                    <a:pt x="2651760" y="954024"/>
                  </a:lnTo>
                  <a:lnTo>
                    <a:pt x="2651760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993640" y="1799336"/>
            <a:ext cx="115506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1400" b="1" spc="-70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ч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2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b="1" spc="-95" dirty="0">
                <a:solidFill>
                  <a:srgbClr val="FFFFFF"/>
                </a:solidFill>
                <a:latin typeface="Tahoma"/>
                <a:cs typeface="Tahoma"/>
              </a:rPr>
              <a:t>е</a:t>
            </a:r>
            <a:r>
              <a:rPr sz="1400" b="1" spc="-100" dirty="0">
                <a:solidFill>
                  <a:srgbClr val="FFFFFF"/>
                </a:solidFill>
                <a:latin typeface="Tahoma"/>
                <a:cs typeface="Tahoma"/>
              </a:rPr>
              <a:t>: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93640" y="2012695"/>
            <a:ext cx="222377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0"/>
              </a:spcBef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400" spc="-20" dirty="0">
                <a:solidFill>
                  <a:srgbClr val="FFFFFF"/>
                </a:solidFill>
                <a:latin typeface="Tahoma"/>
                <a:cs typeface="Tahoma"/>
              </a:rPr>
              <a:t>б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ан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5" dirty="0">
                <a:solidFill>
                  <a:srgbClr val="FFFFFF"/>
                </a:solidFill>
                <a:latin typeface="Tahoma"/>
                <a:cs typeface="Tahoma"/>
              </a:rPr>
              <a:t>в</a:t>
            </a:r>
            <a:r>
              <a:rPr sz="1400" spc="25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45" dirty="0">
                <a:solidFill>
                  <a:srgbClr val="FFFFFF"/>
                </a:solidFill>
                <a:latin typeface="Tahoma"/>
                <a:cs typeface="Tahoma"/>
              </a:rPr>
              <a:t>/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280152" y="2225751"/>
            <a:ext cx="1367790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л</a:t>
            </a:r>
            <a:r>
              <a:rPr sz="1400" spc="1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г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н</a:t>
            </a:r>
            <a:r>
              <a:rPr sz="1400" spc="-60" dirty="0">
                <a:solidFill>
                  <a:srgbClr val="FFFFFF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-8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280152" y="2439669"/>
            <a:ext cx="172212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«</a:t>
            </a:r>
            <a:r>
              <a:rPr sz="1400" spc="-30" dirty="0">
                <a:solidFill>
                  <a:srgbClr val="FFFFFF"/>
                </a:solidFill>
                <a:latin typeface="Tahoma"/>
                <a:cs typeface="Tahoma"/>
              </a:rPr>
              <a:t>К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о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FFFFFF"/>
                </a:solidFill>
                <a:latin typeface="Tahoma"/>
                <a:cs typeface="Tahoma"/>
              </a:rPr>
              <a:t>по</a:t>
            </a:r>
            <a:r>
              <a:rPr sz="1400" spc="-15" dirty="0">
                <a:solidFill>
                  <a:srgbClr val="FFFFFF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FFFFFF"/>
                </a:solidFill>
                <a:latin typeface="Tahoma"/>
                <a:cs typeface="Tahoma"/>
              </a:rPr>
              <a:t>а</a:t>
            </a:r>
            <a:r>
              <a:rPr sz="1400" spc="10" dirty="0">
                <a:solidFill>
                  <a:srgbClr val="FFFFFF"/>
                </a:solidFill>
                <a:latin typeface="Tahoma"/>
                <a:cs typeface="Tahoma"/>
              </a:rPr>
              <a:t>ц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400" spc="-10" dirty="0">
                <a:solidFill>
                  <a:srgbClr val="FFFFFF"/>
                </a:solidFill>
                <a:latin typeface="Tahoma"/>
                <a:cs typeface="Tahoma"/>
              </a:rPr>
              <a:t>я</a:t>
            </a:r>
            <a:r>
              <a:rPr sz="14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Tahoma"/>
                <a:cs typeface="Tahoma"/>
              </a:rPr>
              <a:t>«</a:t>
            </a:r>
            <a:r>
              <a:rPr sz="1400" spc="-5" dirty="0">
                <a:solidFill>
                  <a:srgbClr val="FFFFFF"/>
                </a:solidFill>
                <a:latin typeface="Tahoma"/>
                <a:cs typeface="Tahoma"/>
              </a:rPr>
              <a:t>М</a:t>
            </a:r>
            <a:r>
              <a:rPr sz="1400" spc="30" dirty="0">
                <a:solidFill>
                  <a:srgbClr val="FFFFFF"/>
                </a:solidFill>
                <a:latin typeface="Tahoma"/>
                <a:cs typeface="Tahoma"/>
              </a:rPr>
              <a:t>С</a:t>
            </a:r>
            <a:r>
              <a:rPr sz="1400" spc="25" dirty="0">
                <a:solidFill>
                  <a:srgbClr val="FFFFFF"/>
                </a:solidFill>
                <a:latin typeface="Tahoma"/>
                <a:cs typeface="Tahoma"/>
              </a:rPr>
              <a:t>П</a:t>
            </a:r>
            <a:r>
              <a:rPr sz="1400" spc="-35" dirty="0">
                <a:solidFill>
                  <a:srgbClr val="FFFFFF"/>
                </a:solidFill>
                <a:latin typeface="Tahoma"/>
                <a:cs typeface="Tahoma"/>
              </a:rPr>
              <a:t>»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38150" y="2886837"/>
            <a:ext cx="1569720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b="1" spc="-185" dirty="0">
                <a:solidFill>
                  <a:srgbClr val="092F4E"/>
                </a:solidFill>
                <a:latin typeface="Tahoma"/>
                <a:cs typeface="Tahoma"/>
              </a:rPr>
              <a:t>УСЛОВИЯ</a:t>
            </a:r>
            <a:endParaRPr sz="26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784597" y="5456631"/>
            <a:ext cx="2327275" cy="920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5080" indent="-228600">
              <a:lnSpc>
                <a:spcPct val="101200"/>
              </a:lnSpc>
              <a:spcBef>
                <a:spcPts val="95"/>
              </a:spcBef>
              <a:buFont typeface="Wingdings"/>
              <a:buChar char=""/>
              <a:tabLst>
                <a:tab pos="240665" algn="l"/>
                <a:tab pos="241300" algn="l"/>
              </a:tabLst>
            </a:pP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тс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тв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ав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35" dirty="0">
                <a:solidFill>
                  <a:srgbClr val="092F4E"/>
                </a:solidFill>
                <a:latin typeface="Tahoma"/>
                <a:cs typeface="Tahoma"/>
              </a:rPr>
              <a:t>си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ост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пр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5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1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ят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ьн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и 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градообразующих 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организаций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8851" y="3458032"/>
            <a:ext cx="1151255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30" dirty="0">
                <a:solidFill>
                  <a:srgbClr val="092F4E"/>
                </a:solidFill>
                <a:latin typeface="Tahoma"/>
                <a:cs typeface="Tahoma"/>
              </a:rPr>
              <a:t>Срок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кредитования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74904" y="4099559"/>
            <a:ext cx="1545590" cy="347980"/>
          </a:xfrm>
          <a:custGeom>
            <a:avLst/>
            <a:gdLst/>
            <a:ahLst/>
            <a:cxnLst/>
            <a:rect l="l" t="t" r="r" b="b"/>
            <a:pathLst>
              <a:path w="1545589" h="347979">
                <a:moveTo>
                  <a:pt x="1545336" y="0"/>
                </a:moveTo>
                <a:lnTo>
                  <a:pt x="0" y="0"/>
                </a:lnTo>
                <a:lnTo>
                  <a:pt x="0" y="347471"/>
                </a:lnTo>
                <a:lnTo>
                  <a:pt x="1545336" y="347471"/>
                </a:lnTo>
                <a:lnTo>
                  <a:pt x="15453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54558" y="4132833"/>
            <a:ext cx="1343025" cy="4711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4</a:t>
            </a:r>
            <a:r>
              <a:rPr sz="1450" b="1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70" dirty="0">
                <a:solidFill>
                  <a:srgbClr val="092F4E"/>
                </a:solidFill>
                <a:latin typeface="Tahoma"/>
                <a:cs typeface="Tahoma"/>
              </a:rPr>
              <a:t>O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p</a:t>
            </a:r>
            <a:r>
              <a:rPr sz="1450" spc="65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4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endParaRPr sz="14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1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5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1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Ca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p</a:t>
            </a:r>
            <a:r>
              <a:rPr sz="1450" spc="70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203704" y="3422903"/>
            <a:ext cx="3325495" cy="1231900"/>
            <a:chOff x="2203704" y="3422903"/>
            <a:chExt cx="3325495" cy="1231900"/>
          </a:xfrm>
        </p:grpSpPr>
        <p:sp>
          <p:nvSpPr>
            <p:cNvPr id="39" name="object 39"/>
            <p:cNvSpPr/>
            <p:nvPr/>
          </p:nvSpPr>
          <p:spPr>
            <a:xfrm>
              <a:off x="2211324" y="3784091"/>
              <a:ext cx="3310254" cy="862965"/>
            </a:xfrm>
            <a:custGeom>
              <a:avLst/>
              <a:gdLst/>
              <a:ahLst/>
              <a:cxnLst/>
              <a:rect l="l" t="t" r="r" b="b"/>
              <a:pathLst>
                <a:path w="3310254" h="862964">
                  <a:moveTo>
                    <a:pt x="0" y="862584"/>
                  </a:moveTo>
                  <a:lnTo>
                    <a:pt x="3310128" y="862584"/>
                  </a:lnTo>
                  <a:lnTo>
                    <a:pt x="3310128" y="0"/>
                  </a:lnTo>
                  <a:lnTo>
                    <a:pt x="0" y="0"/>
                  </a:lnTo>
                  <a:lnTo>
                    <a:pt x="0" y="862584"/>
                  </a:lnTo>
                  <a:close/>
                </a:path>
              </a:pathLst>
            </a:custGeom>
            <a:ln w="15239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264664" y="3422903"/>
              <a:ext cx="2042160" cy="628015"/>
            </a:xfrm>
            <a:custGeom>
              <a:avLst/>
              <a:gdLst/>
              <a:ahLst/>
              <a:cxnLst/>
              <a:rect l="l" t="t" r="r" b="b"/>
              <a:pathLst>
                <a:path w="2042160" h="628014">
                  <a:moveTo>
                    <a:pt x="2042160" y="0"/>
                  </a:moveTo>
                  <a:lnTo>
                    <a:pt x="0" y="0"/>
                  </a:lnTo>
                  <a:lnTo>
                    <a:pt x="0" y="627888"/>
                  </a:lnTo>
                  <a:lnTo>
                    <a:pt x="2042160" y="627888"/>
                  </a:lnTo>
                  <a:lnTo>
                    <a:pt x="20421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2344673" y="3451936"/>
            <a:ext cx="1616710" cy="525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Отсрочка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по</a:t>
            </a:r>
            <a:r>
              <a:rPr sz="1400" spc="-12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30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8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endParaRPr sz="1400">
              <a:latin typeface="Tahoma"/>
              <a:cs typeface="Tahoma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234695" y="4779264"/>
            <a:ext cx="4175760" cy="1725295"/>
            <a:chOff x="234695" y="4779264"/>
            <a:chExt cx="4175760" cy="1725295"/>
          </a:xfrm>
        </p:grpSpPr>
        <p:sp>
          <p:nvSpPr>
            <p:cNvPr id="43" name="object 43"/>
            <p:cNvSpPr/>
            <p:nvPr/>
          </p:nvSpPr>
          <p:spPr>
            <a:xfrm>
              <a:off x="365759" y="6160008"/>
              <a:ext cx="3700779" cy="311150"/>
            </a:xfrm>
            <a:custGeom>
              <a:avLst/>
              <a:gdLst/>
              <a:ahLst/>
              <a:cxnLst/>
              <a:rect l="l" t="t" r="r" b="b"/>
              <a:pathLst>
                <a:path w="3700779" h="311150">
                  <a:moveTo>
                    <a:pt x="3700272" y="0"/>
                  </a:moveTo>
                  <a:lnTo>
                    <a:pt x="0" y="0"/>
                  </a:lnTo>
                  <a:lnTo>
                    <a:pt x="0" y="310895"/>
                  </a:lnTo>
                  <a:lnTo>
                    <a:pt x="3700272" y="310895"/>
                  </a:lnTo>
                  <a:lnTo>
                    <a:pt x="3700272" y="0"/>
                  </a:lnTo>
                  <a:close/>
                </a:path>
              </a:pathLst>
            </a:custGeom>
            <a:solidFill>
              <a:srgbClr val="E7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42315" y="5100828"/>
              <a:ext cx="4160520" cy="1396365"/>
            </a:xfrm>
            <a:custGeom>
              <a:avLst/>
              <a:gdLst/>
              <a:ahLst/>
              <a:cxnLst/>
              <a:rect l="l" t="t" r="r" b="b"/>
              <a:pathLst>
                <a:path w="4160520" h="1396364">
                  <a:moveTo>
                    <a:pt x="0" y="1395984"/>
                  </a:moveTo>
                  <a:lnTo>
                    <a:pt x="4160520" y="1395984"/>
                  </a:lnTo>
                  <a:lnTo>
                    <a:pt x="4160520" y="0"/>
                  </a:lnTo>
                  <a:lnTo>
                    <a:pt x="0" y="0"/>
                  </a:lnTo>
                  <a:lnTo>
                    <a:pt x="0" y="1395984"/>
                  </a:lnTo>
                  <a:close/>
                </a:path>
              </a:pathLst>
            </a:custGeom>
            <a:ln w="15239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65759" y="4779264"/>
              <a:ext cx="3343910" cy="347980"/>
            </a:xfrm>
            <a:custGeom>
              <a:avLst/>
              <a:gdLst/>
              <a:ahLst/>
              <a:cxnLst/>
              <a:rect l="l" t="t" r="r" b="b"/>
              <a:pathLst>
                <a:path w="3343910" h="347979">
                  <a:moveTo>
                    <a:pt x="3343655" y="0"/>
                  </a:moveTo>
                  <a:lnTo>
                    <a:pt x="0" y="0"/>
                  </a:lnTo>
                  <a:lnTo>
                    <a:pt x="0" y="347472"/>
                  </a:lnTo>
                  <a:lnTo>
                    <a:pt x="3343655" y="347472"/>
                  </a:lnTo>
                  <a:lnTo>
                    <a:pt x="33436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45109" y="4808931"/>
            <a:ext cx="2976880" cy="3111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4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4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17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20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2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850" b="1" spc="-19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850" b="1" spc="-23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850" b="1" spc="-12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850" b="1" spc="-185" dirty="0">
                <a:solidFill>
                  <a:srgbClr val="092F4E"/>
                </a:solidFill>
                <a:latin typeface="Tahoma"/>
                <a:cs typeface="Tahoma"/>
              </a:rPr>
              <a:t>финан</a:t>
            </a:r>
            <a:r>
              <a:rPr sz="1850" b="1" spc="-70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850" b="1" spc="-15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850" b="1" spc="-160" dirty="0">
                <a:solidFill>
                  <a:srgbClr val="092F4E"/>
                </a:solidFill>
                <a:latin typeface="Tahoma"/>
                <a:cs typeface="Tahoma"/>
              </a:rPr>
              <a:t>ро</a:t>
            </a:r>
            <a:r>
              <a:rPr sz="1850" b="1" spc="-1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850" b="1" spc="-15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850" b="1" spc="-14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850" b="1" spc="-16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850" b="1" spc="-140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endParaRPr sz="1850">
              <a:latin typeface="Tahoma"/>
              <a:cs typeface="Tahom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4709159" y="4864608"/>
            <a:ext cx="2974975" cy="1564005"/>
            <a:chOff x="4709159" y="4864608"/>
            <a:chExt cx="2974975" cy="1564005"/>
          </a:xfrm>
        </p:grpSpPr>
        <p:sp>
          <p:nvSpPr>
            <p:cNvPr id="48" name="object 48"/>
            <p:cNvSpPr/>
            <p:nvPr/>
          </p:nvSpPr>
          <p:spPr>
            <a:xfrm>
              <a:off x="4716779" y="5213604"/>
              <a:ext cx="2959735" cy="1207135"/>
            </a:xfrm>
            <a:custGeom>
              <a:avLst/>
              <a:gdLst/>
              <a:ahLst/>
              <a:cxnLst/>
              <a:rect l="l" t="t" r="r" b="b"/>
              <a:pathLst>
                <a:path w="2959734" h="1207135">
                  <a:moveTo>
                    <a:pt x="0" y="1207008"/>
                  </a:moveTo>
                  <a:lnTo>
                    <a:pt x="2959607" y="1207008"/>
                  </a:lnTo>
                  <a:lnTo>
                    <a:pt x="2959607" y="0"/>
                  </a:lnTo>
                  <a:lnTo>
                    <a:pt x="0" y="0"/>
                  </a:lnTo>
                  <a:lnTo>
                    <a:pt x="0" y="1207008"/>
                  </a:lnTo>
                  <a:close/>
                </a:path>
              </a:pathLst>
            </a:custGeom>
            <a:ln w="15240">
              <a:solidFill>
                <a:srgbClr val="00AE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913375" y="4864608"/>
              <a:ext cx="2292350" cy="628015"/>
            </a:xfrm>
            <a:custGeom>
              <a:avLst/>
              <a:gdLst/>
              <a:ahLst/>
              <a:cxnLst/>
              <a:rect l="l" t="t" r="r" b="b"/>
              <a:pathLst>
                <a:path w="2292350" h="628014">
                  <a:moveTo>
                    <a:pt x="2292096" y="0"/>
                  </a:moveTo>
                  <a:lnTo>
                    <a:pt x="0" y="0"/>
                  </a:lnTo>
                  <a:lnTo>
                    <a:pt x="0" y="627887"/>
                  </a:lnTo>
                  <a:lnTo>
                    <a:pt x="2292096" y="627887"/>
                  </a:lnTo>
                  <a:lnTo>
                    <a:pt x="22920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4993640" y="4894834"/>
            <a:ext cx="1817370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140" dirty="0">
                <a:solidFill>
                  <a:srgbClr val="092F4E"/>
                </a:solidFill>
                <a:latin typeface="Tahoma"/>
                <a:cs typeface="Tahoma"/>
              </a:rPr>
              <a:t>Условие</a:t>
            </a:r>
            <a:endParaRPr sz="18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1400" spc="-14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0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4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spc="-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00" spc="-2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516251" y="4132833"/>
            <a:ext cx="1249680" cy="4711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6</a:t>
            </a:r>
            <a:r>
              <a:rPr sz="1450" b="1" spc="-8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с.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70" dirty="0">
                <a:solidFill>
                  <a:srgbClr val="092F4E"/>
                </a:solidFill>
                <a:latin typeface="Tahoma"/>
                <a:cs typeface="Tahoma"/>
              </a:rPr>
              <a:t>O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p</a:t>
            </a:r>
            <a:r>
              <a:rPr sz="1450" spc="65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4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endParaRPr sz="14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45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3</a:t>
            </a:r>
            <a:r>
              <a:rPr sz="1450" b="1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Ca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p</a:t>
            </a:r>
            <a:r>
              <a:rPr sz="1450" spc="70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073907" y="5445252"/>
            <a:ext cx="137160" cy="1054735"/>
          </a:xfrm>
          <a:custGeom>
            <a:avLst/>
            <a:gdLst/>
            <a:ahLst/>
            <a:cxnLst/>
            <a:rect l="l" t="t" r="r" b="b"/>
            <a:pathLst>
              <a:path w="137160" h="1054735">
                <a:moveTo>
                  <a:pt x="0" y="0"/>
                </a:moveTo>
                <a:lnTo>
                  <a:pt x="26681" y="3411"/>
                </a:lnTo>
                <a:lnTo>
                  <a:pt x="48482" y="12715"/>
                </a:lnTo>
                <a:lnTo>
                  <a:pt x="63186" y="26521"/>
                </a:lnTo>
                <a:lnTo>
                  <a:pt x="68580" y="43434"/>
                </a:lnTo>
                <a:lnTo>
                  <a:pt x="68580" y="286194"/>
                </a:lnTo>
                <a:lnTo>
                  <a:pt x="73973" y="303092"/>
                </a:lnTo>
                <a:lnTo>
                  <a:pt x="88677" y="316890"/>
                </a:lnTo>
                <a:lnTo>
                  <a:pt x="110478" y="326192"/>
                </a:lnTo>
                <a:lnTo>
                  <a:pt x="137160" y="329603"/>
                </a:lnTo>
                <a:lnTo>
                  <a:pt x="110478" y="333013"/>
                </a:lnTo>
                <a:lnTo>
                  <a:pt x="88677" y="342315"/>
                </a:lnTo>
                <a:lnTo>
                  <a:pt x="73973" y="356113"/>
                </a:lnTo>
                <a:lnTo>
                  <a:pt x="68580" y="373011"/>
                </a:lnTo>
                <a:lnTo>
                  <a:pt x="68580" y="621055"/>
                </a:lnTo>
                <a:lnTo>
                  <a:pt x="63186" y="637953"/>
                </a:lnTo>
                <a:lnTo>
                  <a:pt x="48482" y="651751"/>
                </a:lnTo>
                <a:lnTo>
                  <a:pt x="26681" y="661053"/>
                </a:lnTo>
                <a:lnTo>
                  <a:pt x="0" y="664464"/>
                </a:lnTo>
              </a:path>
              <a:path w="137160" h="1054735">
                <a:moveTo>
                  <a:pt x="0" y="716280"/>
                </a:moveTo>
                <a:lnTo>
                  <a:pt x="26681" y="719690"/>
                </a:lnTo>
                <a:lnTo>
                  <a:pt x="48482" y="728992"/>
                </a:lnTo>
                <a:lnTo>
                  <a:pt x="63186" y="742790"/>
                </a:lnTo>
                <a:lnTo>
                  <a:pt x="68580" y="759688"/>
                </a:lnTo>
                <a:lnTo>
                  <a:pt x="68580" y="840689"/>
                </a:lnTo>
                <a:lnTo>
                  <a:pt x="73973" y="857587"/>
                </a:lnTo>
                <a:lnTo>
                  <a:pt x="88677" y="871385"/>
                </a:lnTo>
                <a:lnTo>
                  <a:pt x="110478" y="880687"/>
                </a:lnTo>
                <a:lnTo>
                  <a:pt x="137160" y="884097"/>
                </a:lnTo>
                <a:lnTo>
                  <a:pt x="110478" y="887510"/>
                </a:lnTo>
                <a:lnTo>
                  <a:pt x="88677" y="896815"/>
                </a:lnTo>
                <a:lnTo>
                  <a:pt x="73973" y="910613"/>
                </a:lnTo>
                <a:lnTo>
                  <a:pt x="68580" y="927506"/>
                </a:lnTo>
                <a:lnTo>
                  <a:pt x="68580" y="1011199"/>
                </a:lnTo>
                <a:lnTo>
                  <a:pt x="63186" y="1028097"/>
                </a:lnTo>
                <a:lnTo>
                  <a:pt x="48482" y="1041895"/>
                </a:lnTo>
                <a:lnTo>
                  <a:pt x="26681" y="1051197"/>
                </a:lnTo>
                <a:lnTo>
                  <a:pt x="0" y="1054608"/>
                </a:lnTo>
              </a:path>
            </a:pathLst>
          </a:custGeom>
          <a:ln w="27432">
            <a:solidFill>
              <a:srgbClr val="1FB3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3422903" y="5620003"/>
            <a:ext cx="619760" cy="2489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1450" spc="60" dirty="0">
                <a:solidFill>
                  <a:srgbClr val="092F4E"/>
                </a:solidFill>
                <a:latin typeface="Tahoma"/>
                <a:cs typeface="Tahoma"/>
              </a:rPr>
              <a:t>C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ap</a:t>
            </a:r>
            <a:r>
              <a:rPr sz="1450" spc="25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3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r>
              <a:rPr sz="1450" spc="-100" dirty="0">
                <a:solidFill>
                  <a:srgbClr val="092F4E"/>
                </a:solidFill>
                <a:latin typeface="Tahoma"/>
                <a:cs typeface="Tahoma"/>
              </a:rPr>
              <a:t>*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422903" y="6172606"/>
            <a:ext cx="437515" cy="2489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1450" spc="-70" dirty="0">
                <a:solidFill>
                  <a:srgbClr val="092F4E"/>
                </a:solidFill>
                <a:latin typeface="Tahoma"/>
                <a:cs typeface="Tahoma"/>
              </a:rPr>
              <a:t>O</a:t>
            </a:r>
            <a:r>
              <a:rPr sz="1450" spc="30" dirty="0">
                <a:solidFill>
                  <a:srgbClr val="092F4E"/>
                </a:solidFill>
                <a:latin typeface="Tahoma"/>
                <a:cs typeface="Tahoma"/>
              </a:rPr>
              <a:t>p</a:t>
            </a:r>
            <a:r>
              <a:rPr sz="1450" spc="35" dirty="0">
                <a:solidFill>
                  <a:srgbClr val="092F4E"/>
                </a:solidFill>
                <a:latin typeface="Tahoma"/>
                <a:cs typeface="Tahoma"/>
              </a:rPr>
              <a:t>E</a:t>
            </a:r>
            <a:r>
              <a:rPr sz="1450" spc="-20" dirty="0">
                <a:solidFill>
                  <a:srgbClr val="092F4E"/>
                </a:solidFill>
                <a:latin typeface="Tahoma"/>
                <a:cs typeface="Tahoma"/>
              </a:rPr>
              <a:t>x</a:t>
            </a:r>
            <a:endParaRPr sz="14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67309" y="5096002"/>
            <a:ext cx="2856230" cy="1362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90500">
              <a:lnSpc>
                <a:spcPct val="100000"/>
              </a:lnSpc>
              <a:spcBef>
                <a:spcPts val="90"/>
              </a:spcBef>
            </a:pP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ин</a:t>
            </a:r>
            <a:r>
              <a:rPr sz="1400" spc="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00" spc="-6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10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он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00" spc="-4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spc="-1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40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0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00" spc="-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00" spc="-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ahoma"/>
              <a:cs typeface="Tahoma"/>
            </a:endParaRPr>
          </a:p>
          <a:p>
            <a:pPr marL="380365" indent="-380365">
              <a:lnSpc>
                <a:spcPct val="100000"/>
              </a:lnSpc>
              <a:buFont typeface="Wingdings"/>
              <a:buChar char=""/>
              <a:tabLst>
                <a:tab pos="380365" algn="l"/>
                <a:tab pos="381000" algn="l"/>
              </a:tabLst>
            </a:pP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не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8</a:t>
            </a:r>
            <a:r>
              <a:rPr sz="1450" b="1" spc="-340" dirty="0">
                <a:solidFill>
                  <a:srgbClr val="092F4E"/>
                </a:solidFill>
                <a:latin typeface="Tahoma"/>
                <a:cs typeface="Tahoma"/>
              </a:rPr>
              <a:t>0%</a:t>
            </a:r>
            <a:r>
              <a:rPr sz="1450" b="1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дит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2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80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-60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endParaRPr sz="1450">
              <a:latin typeface="Tahoma"/>
              <a:cs typeface="Tahoma"/>
            </a:endParaRPr>
          </a:p>
          <a:p>
            <a:pPr marL="380365" indent="-380365">
              <a:lnSpc>
                <a:spcPct val="100000"/>
              </a:lnSpc>
              <a:spcBef>
                <a:spcPts val="900"/>
              </a:spcBef>
              <a:buFont typeface="Wingdings"/>
              <a:buChar char=""/>
              <a:tabLst>
                <a:tab pos="380365" algn="l"/>
                <a:tab pos="381000" algn="l"/>
              </a:tabLst>
            </a:pP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не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ме</a:t>
            </a:r>
            <a:r>
              <a:rPr sz="1450" spc="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2</a:t>
            </a:r>
            <a:r>
              <a:rPr sz="1450" b="1" spc="-340" dirty="0">
                <a:solidFill>
                  <a:srgbClr val="092F4E"/>
                </a:solidFill>
                <a:latin typeface="Tahoma"/>
                <a:cs typeface="Tahoma"/>
              </a:rPr>
              <a:t>0%</a:t>
            </a:r>
            <a:r>
              <a:rPr sz="1450" b="1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80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endParaRPr sz="1450">
              <a:latin typeface="Tahoma"/>
              <a:cs typeface="Tahoma"/>
            </a:endParaRPr>
          </a:p>
          <a:p>
            <a:pPr marL="380365" indent="-380365">
              <a:lnSpc>
                <a:spcPct val="100000"/>
              </a:lnSpc>
              <a:spcBef>
                <a:spcPts val="830"/>
              </a:spcBef>
              <a:buFont typeface="Wingdings"/>
              <a:buChar char=""/>
              <a:tabLst>
                <a:tab pos="380365" algn="l"/>
                <a:tab pos="381000" algn="l"/>
              </a:tabLst>
            </a:pP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45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b="1" spc="-135" dirty="0">
                <a:solidFill>
                  <a:srgbClr val="092F4E"/>
                </a:solidFill>
                <a:latin typeface="Tahoma"/>
                <a:cs typeface="Tahoma"/>
              </a:rPr>
              <a:t>1</a:t>
            </a:r>
            <a:r>
              <a:rPr sz="1450" b="1" spc="-160" dirty="0">
                <a:solidFill>
                  <a:srgbClr val="092F4E"/>
                </a:solidFill>
                <a:latin typeface="Tahoma"/>
                <a:cs typeface="Tahoma"/>
              </a:rPr>
              <a:t>0</a:t>
            </a:r>
            <a:r>
              <a:rPr sz="1450" b="1" spc="-155" dirty="0">
                <a:solidFill>
                  <a:srgbClr val="092F4E"/>
                </a:solidFill>
                <a:latin typeface="Tahoma"/>
                <a:cs typeface="Tahoma"/>
              </a:rPr>
              <a:t>0</a:t>
            </a:r>
            <a:r>
              <a:rPr sz="1450" b="1" spc="-520" dirty="0">
                <a:solidFill>
                  <a:srgbClr val="092F4E"/>
                </a:solidFill>
                <a:latin typeface="Tahoma"/>
                <a:cs typeface="Tahoma"/>
              </a:rPr>
              <a:t>%</a:t>
            </a:r>
            <a:r>
              <a:rPr sz="1450" b="1" spc="-15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450" spc="-1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450" spc="-10" dirty="0">
                <a:solidFill>
                  <a:srgbClr val="092F4E"/>
                </a:solidFill>
                <a:latin typeface="Tahoma"/>
                <a:cs typeface="Tahoma"/>
              </a:rPr>
              <a:t>дит</a:t>
            </a:r>
            <a:r>
              <a:rPr sz="145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450" spc="120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450" spc="45" dirty="0">
                <a:solidFill>
                  <a:srgbClr val="092F4E"/>
                </a:solidFill>
                <a:latin typeface="Tahoma"/>
                <a:cs typeface="Tahoma"/>
              </a:rPr>
              <a:t>ЭБ</a:t>
            </a:r>
            <a:r>
              <a:rPr sz="1450" spc="1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r>
              <a:rPr sz="1450" spc="10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450" spc="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3975961" y="4201654"/>
            <a:ext cx="295275" cy="379095"/>
            <a:chOff x="3975961" y="4201654"/>
            <a:chExt cx="295275" cy="379095"/>
          </a:xfrm>
        </p:grpSpPr>
        <p:pic>
          <p:nvPicPr>
            <p:cNvPr id="58" name="object 5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75961" y="4201654"/>
              <a:ext cx="295172" cy="378753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980688" y="4215384"/>
              <a:ext cx="228600" cy="299085"/>
            </a:xfrm>
            <a:custGeom>
              <a:avLst/>
              <a:gdLst/>
              <a:ahLst/>
              <a:cxnLst/>
              <a:rect l="l" t="t" r="r" b="b"/>
              <a:pathLst>
                <a:path w="228600" h="299085">
                  <a:moveTo>
                    <a:pt x="114300" y="0"/>
                  </a:moveTo>
                  <a:lnTo>
                    <a:pt x="0" y="0"/>
                  </a:lnTo>
                  <a:lnTo>
                    <a:pt x="114300" y="149352"/>
                  </a:lnTo>
                  <a:lnTo>
                    <a:pt x="0" y="298704"/>
                  </a:lnTo>
                  <a:lnTo>
                    <a:pt x="114300" y="298704"/>
                  </a:lnTo>
                  <a:lnTo>
                    <a:pt x="228600" y="149352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00AE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253085" y="6560616"/>
            <a:ext cx="38442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Tahoma"/>
                <a:cs typeface="Tahoma"/>
              </a:rPr>
              <a:t>*Пропорциональное</a:t>
            </a:r>
            <a:r>
              <a:rPr sz="1200" spc="-100" dirty="0">
                <a:latin typeface="Tahoma"/>
                <a:cs typeface="Tahoma"/>
              </a:rPr>
              <a:t> </a:t>
            </a:r>
            <a:r>
              <a:rPr sz="1200" spc="-15" dirty="0">
                <a:latin typeface="Tahoma"/>
                <a:cs typeface="Tahoma"/>
              </a:rPr>
              <a:t>участие</a:t>
            </a:r>
            <a:r>
              <a:rPr sz="1200" spc="-70" dirty="0">
                <a:latin typeface="Tahoma"/>
                <a:cs typeface="Tahoma"/>
              </a:rPr>
              <a:t> </a:t>
            </a:r>
            <a:r>
              <a:rPr sz="1200" spc="-5" dirty="0">
                <a:latin typeface="Tahoma"/>
                <a:cs typeface="Tahoma"/>
              </a:rPr>
              <a:t>на</a:t>
            </a:r>
            <a:r>
              <a:rPr sz="1200" spc="-95" dirty="0">
                <a:latin typeface="Tahoma"/>
                <a:cs typeface="Tahoma"/>
              </a:rPr>
              <a:t> </a:t>
            </a:r>
            <a:r>
              <a:rPr sz="1200" spc="5" dirty="0">
                <a:latin typeface="Tahoma"/>
                <a:cs typeface="Tahoma"/>
              </a:rPr>
              <a:t>инвестиционной</a:t>
            </a:r>
            <a:r>
              <a:rPr sz="1200" spc="-105" dirty="0">
                <a:latin typeface="Tahoma"/>
                <a:cs typeface="Tahoma"/>
              </a:rPr>
              <a:t> </a:t>
            </a:r>
            <a:r>
              <a:rPr sz="1200" spc="-30" dirty="0">
                <a:latin typeface="Tahoma"/>
                <a:cs typeface="Tahoma"/>
              </a:rPr>
              <a:t>фазе.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78458" y="109219"/>
            <a:ext cx="2999105" cy="2305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50" spc="10" dirty="0">
                <a:solidFill>
                  <a:srgbClr val="092F4E"/>
                </a:solidFill>
                <a:latin typeface="Tahoma"/>
                <a:cs typeface="Tahoma"/>
              </a:rPr>
              <a:t>БЕЗВОЗВРАТНОЕ</a:t>
            </a:r>
            <a:r>
              <a:rPr sz="135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092F4E"/>
                </a:solidFill>
                <a:latin typeface="Tahoma"/>
                <a:cs typeface="Tahoma"/>
              </a:rPr>
              <a:t>ФИНАНСИРОВАНИЕ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500" spc="-165" dirty="0"/>
              <a:t>СОФИНАНСИРОВАНИЕ</a:t>
            </a:r>
            <a:r>
              <a:rPr sz="2500" spc="-215" dirty="0"/>
              <a:t> </a:t>
            </a:r>
            <a:r>
              <a:rPr sz="2500" spc="-160" dirty="0"/>
              <a:t>СОЗДАНИЯ</a:t>
            </a:r>
            <a:r>
              <a:rPr sz="2500" spc="-200" dirty="0"/>
              <a:t> </a:t>
            </a:r>
            <a:r>
              <a:rPr sz="2500" spc="-170" dirty="0"/>
              <a:t>ОБЪЕКТОВ</a:t>
            </a:r>
            <a:r>
              <a:rPr sz="2500" spc="-180" dirty="0"/>
              <a:t> </a:t>
            </a:r>
            <a:r>
              <a:rPr sz="2500" spc="-185" dirty="0"/>
              <a:t>ИНФРАСТРУКТУРЫ </a:t>
            </a:r>
            <a:r>
              <a:rPr sz="2500" spc="-720" dirty="0"/>
              <a:t> </a:t>
            </a:r>
            <a:r>
              <a:rPr sz="2500" spc="-190" dirty="0"/>
              <a:t>ДЛЯ</a:t>
            </a:r>
            <a:r>
              <a:rPr sz="2500" spc="-165" dirty="0"/>
              <a:t> </a:t>
            </a:r>
            <a:r>
              <a:rPr sz="2500" spc="-175" dirty="0"/>
              <a:t>ИНВЕСТИЦИОННЫХ</a:t>
            </a:r>
            <a:r>
              <a:rPr sz="2500" spc="-210" dirty="0"/>
              <a:t> </a:t>
            </a:r>
            <a:r>
              <a:rPr sz="2500" spc="-170" dirty="0"/>
              <a:t>ПРОЕКТОВ</a:t>
            </a:r>
            <a:r>
              <a:rPr sz="2500" spc="-195" dirty="0"/>
              <a:t> </a:t>
            </a:r>
            <a:r>
              <a:rPr sz="2500" spc="-50" dirty="0"/>
              <a:t>В</a:t>
            </a:r>
            <a:r>
              <a:rPr sz="2500" spc="-125" dirty="0"/>
              <a:t> </a:t>
            </a:r>
            <a:r>
              <a:rPr sz="2500" spc="-220" dirty="0"/>
              <a:t>МОНОГОРОДАХ</a:t>
            </a:r>
            <a:endParaRPr sz="2500"/>
          </a:p>
        </p:txBody>
      </p:sp>
      <p:sp>
        <p:nvSpPr>
          <p:cNvPr id="4" name="object 4"/>
          <p:cNvSpPr/>
          <p:nvPr/>
        </p:nvSpPr>
        <p:spPr>
          <a:xfrm>
            <a:off x="7863840" y="4791455"/>
            <a:ext cx="4102735" cy="1353820"/>
          </a:xfrm>
          <a:custGeom>
            <a:avLst/>
            <a:gdLst/>
            <a:ahLst/>
            <a:cxnLst/>
            <a:rect l="l" t="t" r="r" b="b"/>
            <a:pathLst>
              <a:path w="4102734" h="1353820">
                <a:moveTo>
                  <a:pt x="0" y="1353312"/>
                </a:moveTo>
                <a:lnTo>
                  <a:pt x="4102607" y="1353312"/>
                </a:lnTo>
                <a:lnTo>
                  <a:pt x="4102607" y="0"/>
                </a:lnTo>
                <a:lnTo>
                  <a:pt x="0" y="0"/>
                </a:lnTo>
                <a:lnTo>
                  <a:pt x="0" y="1353312"/>
                </a:lnTo>
                <a:close/>
              </a:path>
            </a:pathLst>
          </a:custGeom>
          <a:ln w="30480">
            <a:solidFill>
              <a:srgbClr val="AEABA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15840" y="6571488"/>
            <a:ext cx="5983605" cy="134620"/>
          </a:xfrm>
          <a:custGeom>
            <a:avLst/>
            <a:gdLst/>
            <a:ahLst/>
            <a:cxnLst/>
            <a:rect l="l" t="t" r="r" b="b"/>
            <a:pathLst>
              <a:path w="5983605" h="134620">
                <a:moveTo>
                  <a:pt x="5983223" y="0"/>
                </a:moveTo>
                <a:lnTo>
                  <a:pt x="0" y="0"/>
                </a:lnTo>
                <a:lnTo>
                  <a:pt x="0" y="134111"/>
                </a:lnTo>
                <a:lnTo>
                  <a:pt x="5983223" y="134111"/>
                </a:lnTo>
                <a:lnTo>
                  <a:pt x="5983223" y="0"/>
                </a:lnTo>
                <a:close/>
              </a:path>
            </a:pathLst>
          </a:custGeom>
          <a:solidFill>
            <a:srgbClr val="29ACA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7576" y="3377184"/>
            <a:ext cx="752855" cy="75285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28320">
              <a:lnSpc>
                <a:spcPct val="100699"/>
              </a:lnSpc>
              <a:spcBef>
                <a:spcPts val="105"/>
              </a:spcBef>
            </a:pPr>
            <a:r>
              <a:rPr b="1" spc="-1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00" dirty="0">
                <a:solidFill>
                  <a:srgbClr val="3DA9A2"/>
                </a:solidFill>
                <a:latin typeface="Tahoma"/>
                <a:cs typeface="Tahoma"/>
              </a:rPr>
              <a:t>б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ст</a:t>
            </a:r>
            <a:r>
              <a:rPr b="1" spc="-90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b="1" spc="-8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b="1" spc="-130" dirty="0">
                <a:solidFill>
                  <a:srgbClr val="3DA9A2"/>
                </a:solidFill>
                <a:latin typeface="Tahoma"/>
                <a:cs typeface="Tahoma"/>
              </a:rPr>
              <a:t>нн</a:t>
            </a:r>
            <a:r>
              <a:rPr b="1" spc="-8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4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-3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45" dirty="0">
                <a:solidFill>
                  <a:srgbClr val="3DA9A2"/>
                </a:solidFill>
                <a:latin typeface="Tahoma"/>
                <a:cs typeface="Tahoma"/>
              </a:rPr>
              <a:t>з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да</a:t>
            </a:r>
            <a:r>
              <a:rPr b="1" spc="-130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13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00" dirty="0">
                <a:solidFill>
                  <a:srgbClr val="3DA9A2"/>
                </a:solidFill>
                <a:latin typeface="Tahoma"/>
                <a:cs typeface="Tahoma"/>
              </a:rPr>
              <a:t>й</a:t>
            </a:r>
            <a:r>
              <a:rPr b="1" spc="-14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-8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265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85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ст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190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b="1" spc="-150" dirty="0">
                <a:solidFill>
                  <a:srgbClr val="3DA9A2"/>
                </a:solidFill>
                <a:latin typeface="Tahoma"/>
                <a:cs typeface="Tahoma"/>
              </a:rPr>
              <a:t>ту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100" dirty="0">
                <a:solidFill>
                  <a:srgbClr val="3DA9A2"/>
                </a:solidFill>
                <a:latin typeface="Tahoma"/>
                <a:cs typeface="Tahoma"/>
              </a:rPr>
              <a:t>ы:  </a:t>
            </a:r>
            <a:r>
              <a:rPr spc="-15" dirty="0"/>
              <a:t>субъект </a:t>
            </a:r>
            <a:r>
              <a:rPr spc="25" dirty="0"/>
              <a:t>Российской </a:t>
            </a:r>
            <a:r>
              <a:rPr spc="10" dirty="0"/>
              <a:t>Федерации </a:t>
            </a:r>
            <a:r>
              <a:rPr spc="-35" dirty="0"/>
              <a:t>/ </a:t>
            </a:r>
            <a:r>
              <a:rPr spc="-30" dirty="0"/>
              <a:t> </a:t>
            </a:r>
            <a:r>
              <a:rPr dirty="0"/>
              <a:t>муниципальное</a:t>
            </a:r>
            <a:r>
              <a:rPr spc="-35" dirty="0"/>
              <a:t> </a:t>
            </a:r>
            <a:r>
              <a:rPr dirty="0"/>
              <a:t>образование</a:t>
            </a:r>
          </a:p>
          <a:p>
            <a:pPr>
              <a:lnSpc>
                <a:spcPct val="100000"/>
              </a:lnSpc>
            </a:pPr>
            <a:endParaRPr sz="1700"/>
          </a:p>
          <a:p>
            <a:pPr marL="13970">
              <a:lnSpc>
                <a:spcPct val="100000"/>
              </a:lnSpc>
              <a:spcBef>
                <a:spcPts val="1520"/>
              </a:spcBef>
            </a:pP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б</a:t>
            </a:r>
            <a:r>
              <a:rPr b="1" spc="-150" dirty="0">
                <a:solidFill>
                  <a:srgbClr val="3DA9A2"/>
                </a:solidFill>
                <a:latin typeface="Tahoma"/>
                <a:cs typeface="Tahoma"/>
              </a:rPr>
              <a:t>ъ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b="1" spc="-14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-3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260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b="1" spc="-9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8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7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6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13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ва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00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:</a:t>
            </a:r>
          </a:p>
          <a:p>
            <a:pPr marL="13970">
              <a:lnSpc>
                <a:spcPct val="100000"/>
              </a:lnSpc>
              <a:spcBef>
                <a:spcPts val="10"/>
              </a:spcBef>
            </a:pPr>
            <a:r>
              <a:rPr b="1" spc="-9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b="1" spc="-110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210" dirty="0">
                <a:solidFill>
                  <a:srgbClr val="546973"/>
                </a:solidFill>
                <a:latin typeface="Tahoma"/>
                <a:cs typeface="Tahoma"/>
              </a:rPr>
              <a:t>ж</a:t>
            </a:r>
            <a:r>
              <a:rPr b="1" spc="-75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r>
              <a:rPr b="1" spc="-13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75" dirty="0">
                <a:solidFill>
                  <a:srgbClr val="546973"/>
                </a:solidFill>
                <a:latin typeface="Tahoma"/>
                <a:cs typeface="Tahoma"/>
              </a:rPr>
              <a:t>е</a:t>
            </a:r>
            <a:r>
              <a:rPr b="1" spc="-12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b="1" spc="-135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8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b="1" spc="-114" dirty="0">
                <a:solidFill>
                  <a:srgbClr val="546973"/>
                </a:solidFill>
                <a:latin typeface="Tahoma"/>
                <a:cs typeface="Tahoma"/>
              </a:rPr>
              <a:t>я</a:t>
            </a:r>
            <a:r>
              <a:rPr b="1" spc="-14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b="1" spc="-105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b="1" spc="-7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b="1" spc="-114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b="1" spc="-10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b="1" spc="-8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b="1" spc="-110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30" dirty="0">
                <a:solidFill>
                  <a:srgbClr val="546973"/>
                </a:solidFill>
                <a:latin typeface="Tahoma"/>
                <a:cs typeface="Tahoma"/>
              </a:rPr>
              <a:t>с</a:t>
            </a:r>
            <a:r>
              <a:rPr b="1" spc="-125" dirty="0">
                <a:solidFill>
                  <a:srgbClr val="546973"/>
                </a:solidFill>
                <a:latin typeface="Tahoma"/>
                <a:cs typeface="Tahoma"/>
              </a:rPr>
              <a:t>п</a:t>
            </a:r>
            <a:r>
              <a:rPr b="1" spc="-130" dirty="0">
                <a:solidFill>
                  <a:srgbClr val="546973"/>
                </a:solidFill>
                <a:latin typeface="Tahoma"/>
                <a:cs typeface="Tahoma"/>
              </a:rPr>
              <a:t>о</a:t>
            </a:r>
            <a:r>
              <a:rPr b="1" spc="-12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b="1" spc="-140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b="1" spc="-110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105" dirty="0">
                <a:solidFill>
                  <a:srgbClr val="546973"/>
                </a:solidFill>
                <a:latin typeface="Tahoma"/>
                <a:cs typeface="Tahoma"/>
              </a:rPr>
              <a:t>ая</a:t>
            </a:r>
            <a:r>
              <a:rPr b="1" spc="-145" dirty="0">
                <a:solidFill>
                  <a:srgbClr val="546973"/>
                </a:solidFill>
                <a:latin typeface="Tahoma"/>
                <a:cs typeface="Tahoma"/>
              </a:rPr>
              <a:t> </a:t>
            </a:r>
            <a:r>
              <a:rPr b="1" spc="-90" dirty="0">
                <a:solidFill>
                  <a:srgbClr val="546973"/>
                </a:solidFill>
                <a:latin typeface="Tahoma"/>
                <a:cs typeface="Tahoma"/>
              </a:rPr>
              <a:t>и</a:t>
            </a:r>
            <a:r>
              <a:rPr b="1" spc="-110" dirty="0">
                <a:solidFill>
                  <a:srgbClr val="546973"/>
                </a:solidFill>
                <a:latin typeface="Tahoma"/>
                <a:cs typeface="Tahoma"/>
              </a:rPr>
              <a:t>н</a:t>
            </a:r>
            <a:r>
              <a:rPr b="1" spc="-260" dirty="0">
                <a:solidFill>
                  <a:srgbClr val="546973"/>
                </a:solidFill>
                <a:latin typeface="Tahoma"/>
                <a:cs typeface="Tahoma"/>
              </a:rPr>
              <a:t>ф</a:t>
            </a:r>
            <a:r>
              <a:rPr b="1" spc="-100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b="1" spc="-80" dirty="0">
                <a:solidFill>
                  <a:srgbClr val="546973"/>
                </a:solidFill>
                <a:latin typeface="Tahoma"/>
                <a:cs typeface="Tahoma"/>
              </a:rPr>
              <a:t>а</a:t>
            </a:r>
            <a:r>
              <a:rPr b="1" spc="-95" dirty="0">
                <a:solidFill>
                  <a:srgbClr val="546973"/>
                </a:solidFill>
                <a:latin typeface="Tahoma"/>
                <a:cs typeface="Tahoma"/>
              </a:rPr>
              <a:t>с</a:t>
            </a:r>
            <a:r>
              <a:rPr b="1" spc="-90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b="1" spc="-125" dirty="0">
                <a:solidFill>
                  <a:srgbClr val="546973"/>
                </a:solidFill>
                <a:latin typeface="Tahoma"/>
                <a:cs typeface="Tahoma"/>
              </a:rPr>
              <a:t>р</a:t>
            </a:r>
            <a:r>
              <a:rPr b="1" spc="-170" dirty="0">
                <a:solidFill>
                  <a:srgbClr val="546973"/>
                </a:solidFill>
                <a:latin typeface="Tahoma"/>
                <a:cs typeface="Tahoma"/>
              </a:rPr>
              <a:t>у</a:t>
            </a:r>
            <a:r>
              <a:rPr b="1" spc="-135" dirty="0">
                <a:solidFill>
                  <a:srgbClr val="546973"/>
                </a:solidFill>
                <a:latin typeface="Tahoma"/>
                <a:cs typeface="Tahoma"/>
              </a:rPr>
              <a:t>к</a:t>
            </a:r>
            <a:r>
              <a:rPr b="1" spc="-140" dirty="0">
                <a:solidFill>
                  <a:srgbClr val="546973"/>
                </a:solidFill>
                <a:latin typeface="Tahoma"/>
                <a:cs typeface="Tahoma"/>
              </a:rPr>
              <a:t>т</a:t>
            </a:r>
            <a:r>
              <a:rPr b="1" spc="-195" dirty="0">
                <a:solidFill>
                  <a:srgbClr val="546973"/>
                </a:solidFill>
                <a:latin typeface="Tahoma"/>
                <a:cs typeface="Tahoma"/>
              </a:rPr>
              <a:t>у</a:t>
            </a:r>
            <a:r>
              <a:rPr b="1" spc="-100" dirty="0">
                <a:solidFill>
                  <a:srgbClr val="546973"/>
                </a:solidFill>
                <a:latin typeface="Tahoma"/>
                <a:cs typeface="Tahoma"/>
              </a:rPr>
              <a:t>ра</a:t>
            </a:r>
          </a:p>
          <a:p>
            <a:pPr marL="13970">
              <a:lnSpc>
                <a:spcPct val="100000"/>
              </a:lnSpc>
              <a:spcBef>
                <a:spcPts val="10"/>
              </a:spcBef>
            </a:pPr>
            <a:r>
              <a:rPr spc="-15" dirty="0">
                <a:solidFill>
                  <a:srgbClr val="546973"/>
                </a:solidFill>
              </a:rPr>
              <a:t>(водо-,</a:t>
            </a:r>
            <a:r>
              <a:rPr spc="-70" dirty="0">
                <a:solidFill>
                  <a:srgbClr val="546973"/>
                </a:solidFill>
              </a:rPr>
              <a:t> </a:t>
            </a:r>
            <a:r>
              <a:rPr spc="-10" dirty="0">
                <a:solidFill>
                  <a:srgbClr val="546973"/>
                </a:solidFill>
              </a:rPr>
              <a:t>тепло-,</a:t>
            </a:r>
            <a:r>
              <a:rPr spc="-65" dirty="0">
                <a:solidFill>
                  <a:srgbClr val="546973"/>
                </a:solidFill>
              </a:rPr>
              <a:t> </a:t>
            </a:r>
            <a:r>
              <a:rPr dirty="0">
                <a:solidFill>
                  <a:srgbClr val="546973"/>
                </a:solidFill>
              </a:rPr>
              <a:t>электро-</a:t>
            </a:r>
            <a:r>
              <a:rPr spc="-45" dirty="0">
                <a:solidFill>
                  <a:srgbClr val="546973"/>
                </a:solidFill>
              </a:rPr>
              <a:t> </a:t>
            </a:r>
            <a:r>
              <a:rPr spc="25" dirty="0">
                <a:solidFill>
                  <a:srgbClr val="546973"/>
                </a:solidFill>
              </a:rPr>
              <a:t>и</a:t>
            </a:r>
            <a:r>
              <a:rPr spc="-65" dirty="0">
                <a:solidFill>
                  <a:srgbClr val="546973"/>
                </a:solidFill>
              </a:rPr>
              <a:t> </a:t>
            </a:r>
            <a:r>
              <a:rPr dirty="0">
                <a:solidFill>
                  <a:srgbClr val="546973"/>
                </a:solidFill>
              </a:rPr>
              <a:t>газоснабжение,</a:t>
            </a:r>
          </a:p>
          <a:p>
            <a:pPr marL="13970" marR="5080">
              <a:lnSpc>
                <a:spcPct val="100699"/>
              </a:lnSpc>
              <a:spcBef>
                <a:spcPts val="30"/>
              </a:spcBef>
            </a:pPr>
            <a:r>
              <a:rPr dirty="0">
                <a:solidFill>
                  <a:srgbClr val="546973"/>
                </a:solidFill>
              </a:rPr>
              <a:t>канализации, </a:t>
            </a:r>
            <a:r>
              <a:rPr spc="-10" dirty="0">
                <a:solidFill>
                  <a:srgbClr val="546973"/>
                </a:solidFill>
              </a:rPr>
              <a:t>включая </a:t>
            </a:r>
            <a:r>
              <a:rPr spc="-15" dirty="0">
                <a:solidFill>
                  <a:srgbClr val="546973"/>
                </a:solidFill>
              </a:rPr>
              <a:t>очистку </a:t>
            </a:r>
            <a:r>
              <a:rPr dirty="0">
                <a:solidFill>
                  <a:srgbClr val="546973"/>
                </a:solidFill>
              </a:rPr>
              <a:t>промышленных, </a:t>
            </a:r>
            <a:r>
              <a:rPr spc="-440" dirty="0">
                <a:solidFill>
                  <a:srgbClr val="546973"/>
                </a:solidFill>
              </a:rPr>
              <a:t> </a:t>
            </a:r>
            <a:r>
              <a:rPr dirty="0">
                <a:solidFill>
                  <a:srgbClr val="546973"/>
                </a:solidFill>
              </a:rPr>
              <a:t>бытовых </a:t>
            </a:r>
            <a:r>
              <a:rPr spc="25" dirty="0">
                <a:solidFill>
                  <a:srgbClr val="546973"/>
                </a:solidFill>
              </a:rPr>
              <a:t>и </a:t>
            </a:r>
            <a:r>
              <a:rPr spc="10" dirty="0">
                <a:solidFill>
                  <a:srgbClr val="546973"/>
                </a:solidFill>
              </a:rPr>
              <a:t>ливневых </a:t>
            </a:r>
            <a:r>
              <a:rPr spc="-15" dirty="0">
                <a:solidFill>
                  <a:srgbClr val="546973"/>
                </a:solidFill>
              </a:rPr>
              <a:t>стоков, </a:t>
            </a:r>
            <a:r>
              <a:rPr spc="-10" dirty="0">
                <a:solidFill>
                  <a:srgbClr val="546973"/>
                </a:solidFill>
              </a:rPr>
              <a:t>объекты </a:t>
            </a:r>
            <a:r>
              <a:rPr spc="10" dirty="0">
                <a:solidFill>
                  <a:srgbClr val="546973"/>
                </a:solidFill>
              </a:rPr>
              <a:t>связи, </a:t>
            </a:r>
            <a:r>
              <a:rPr spc="15" dirty="0">
                <a:solidFill>
                  <a:srgbClr val="546973"/>
                </a:solidFill>
              </a:rPr>
              <a:t> </a:t>
            </a:r>
            <a:r>
              <a:rPr spc="-15" dirty="0">
                <a:solidFill>
                  <a:srgbClr val="546973"/>
                </a:solidFill>
              </a:rPr>
              <a:t>автодороги,</a:t>
            </a:r>
            <a:r>
              <a:rPr spc="-55" dirty="0">
                <a:solidFill>
                  <a:srgbClr val="546973"/>
                </a:solidFill>
              </a:rPr>
              <a:t> </a:t>
            </a:r>
            <a:r>
              <a:rPr spc="-15" dirty="0">
                <a:solidFill>
                  <a:srgbClr val="546973"/>
                </a:solidFill>
              </a:rPr>
              <a:t>ж/д</a:t>
            </a:r>
            <a:r>
              <a:rPr spc="-95" dirty="0">
                <a:solidFill>
                  <a:srgbClr val="546973"/>
                </a:solidFill>
              </a:rPr>
              <a:t> </a:t>
            </a:r>
            <a:r>
              <a:rPr spc="-45" dirty="0">
                <a:solidFill>
                  <a:srgbClr val="546973"/>
                </a:solidFill>
              </a:rPr>
              <a:t>пути)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/>
          </a:p>
          <a:p>
            <a:pPr marL="13970">
              <a:lnSpc>
                <a:spcPct val="100000"/>
              </a:lnSpc>
            </a:pPr>
            <a:r>
              <a:rPr b="1" spc="-9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4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b="1" spc="-114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-3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260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b="1" spc="-9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8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7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6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13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ва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b="1" spc="-114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b="1" spc="-12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b="1" spc="-15" dirty="0">
                <a:solidFill>
                  <a:srgbClr val="3DA9A2"/>
                </a:solidFill>
                <a:latin typeface="Tahoma"/>
                <a:cs typeface="Tahoma"/>
              </a:rPr>
              <a:t>ЭБ</a:t>
            </a:r>
            <a:r>
              <a:rPr b="1" spc="-50" dirty="0">
                <a:solidFill>
                  <a:srgbClr val="3DA9A2"/>
                </a:solidFill>
                <a:latin typeface="Tahoma"/>
                <a:cs typeface="Tahoma"/>
              </a:rPr>
              <a:t>.</a:t>
            </a:r>
            <a:r>
              <a:rPr b="1" spc="-25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:</a:t>
            </a:r>
          </a:p>
          <a:p>
            <a:pPr marL="13970">
              <a:lnSpc>
                <a:spcPct val="100000"/>
              </a:lnSpc>
              <a:spcBef>
                <a:spcPts val="10"/>
              </a:spcBef>
            </a:pPr>
            <a:r>
              <a:rPr b="1" spc="-105" dirty="0">
                <a:latin typeface="Tahoma"/>
                <a:cs typeface="Tahoma"/>
              </a:rPr>
              <a:t>д</a:t>
            </a:r>
            <a:r>
              <a:rPr b="1" spc="-120" dirty="0">
                <a:latin typeface="Tahoma"/>
                <a:cs typeface="Tahoma"/>
              </a:rPr>
              <a:t>о</a:t>
            </a:r>
            <a:r>
              <a:rPr b="1" spc="-100" dirty="0">
                <a:latin typeface="Tahoma"/>
                <a:cs typeface="Tahoma"/>
              </a:rPr>
              <a:t> </a:t>
            </a:r>
            <a:r>
              <a:rPr b="1" spc="-135" dirty="0">
                <a:latin typeface="Tahoma"/>
                <a:cs typeface="Tahoma"/>
              </a:rPr>
              <a:t>95</a:t>
            </a:r>
            <a:r>
              <a:rPr b="1" spc="-520" dirty="0">
                <a:latin typeface="Tahoma"/>
                <a:cs typeface="Tahoma"/>
              </a:rPr>
              <a:t>%</a:t>
            </a:r>
            <a:r>
              <a:rPr b="1" spc="-105" dirty="0">
                <a:latin typeface="Tahoma"/>
                <a:cs typeface="Tahoma"/>
              </a:rPr>
              <a:t> </a:t>
            </a:r>
            <a:r>
              <a:rPr spc="-25" dirty="0"/>
              <a:t>о</a:t>
            </a:r>
            <a:r>
              <a:rPr spc="-60" dirty="0"/>
              <a:t>т</a:t>
            </a:r>
            <a:r>
              <a:rPr spc="-95" dirty="0"/>
              <a:t> </a:t>
            </a:r>
            <a:r>
              <a:rPr spc="30" dirty="0"/>
              <a:t>см</a:t>
            </a:r>
            <a:r>
              <a:rPr spc="20" dirty="0"/>
              <a:t>е</a:t>
            </a:r>
            <a:r>
              <a:rPr spc="-60" dirty="0"/>
              <a:t>т</a:t>
            </a:r>
            <a:r>
              <a:rPr spc="-5" dirty="0"/>
              <a:t>н</a:t>
            </a:r>
            <a:r>
              <a:rPr spc="-25" dirty="0"/>
              <a:t>о</a:t>
            </a:r>
            <a:r>
              <a:rPr spc="25" dirty="0"/>
              <a:t>й</a:t>
            </a:r>
            <a:r>
              <a:rPr spc="-55" dirty="0"/>
              <a:t> </a:t>
            </a:r>
            <a:r>
              <a:rPr spc="-5" dirty="0"/>
              <a:t>с</a:t>
            </a:r>
            <a:r>
              <a:rPr dirty="0"/>
              <a:t>т</a:t>
            </a:r>
            <a:r>
              <a:rPr spc="-25" dirty="0"/>
              <a:t>о</a:t>
            </a:r>
            <a:r>
              <a:rPr spc="20" dirty="0"/>
              <a:t>и</a:t>
            </a:r>
            <a:r>
              <a:rPr spc="10" dirty="0"/>
              <a:t>м</a:t>
            </a:r>
            <a:r>
              <a:rPr dirty="0"/>
              <a:t>о</a:t>
            </a:r>
            <a:r>
              <a:rPr spc="-5" dirty="0"/>
              <a:t>с</a:t>
            </a:r>
            <a:r>
              <a:rPr dirty="0"/>
              <a:t>т</a:t>
            </a:r>
            <a:r>
              <a:rPr spc="25" dirty="0"/>
              <a:t>и</a:t>
            </a:r>
            <a:r>
              <a:rPr spc="-55" dirty="0"/>
              <a:t> </a:t>
            </a:r>
            <a:r>
              <a:rPr spc="-25" dirty="0"/>
              <a:t>о</a:t>
            </a:r>
            <a:r>
              <a:rPr spc="-10" dirty="0"/>
              <a:t>бъ</a:t>
            </a:r>
            <a:r>
              <a:rPr dirty="0"/>
              <a:t>е</a:t>
            </a:r>
            <a:r>
              <a:rPr spc="-10" dirty="0"/>
              <a:t>к</a:t>
            </a:r>
            <a:r>
              <a:rPr spc="-60" dirty="0"/>
              <a:t>т</a:t>
            </a:r>
            <a:r>
              <a:rPr spc="5" dirty="0"/>
              <a:t>а</a:t>
            </a:r>
          </a:p>
          <a:p>
            <a:pPr marL="13970">
              <a:lnSpc>
                <a:spcPct val="100000"/>
              </a:lnSpc>
              <a:spcBef>
                <a:spcPts val="15"/>
              </a:spcBef>
            </a:pPr>
            <a:r>
              <a:rPr spc="-25" dirty="0"/>
              <a:t>инфраструктуры, </a:t>
            </a:r>
            <a:r>
              <a:rPr spc="-10" dirty="0"/>
              <a:t>но</a:t>
            </a:r>
            <a:r>
              <a:rPr spc="-80" dirty="0"/>
              <a:t> </a:t>
            </a:r>
            <a:r>
              <a:rPr spc="5" dirty="0"/>
              <a:t>не</a:t>
            </a:r>
            <a:r>
              <a:rPr spc="-80" dirty="0"/>
              <a:t> </a:t>
            </a:r>
            <a:r>
              <a:rPr spc="-10" dirty="0"/>
              <a:t>более</a:t>
            </a:r>
            <a:r>
              <a:rPr spc="-80" dirty="0"/>
              <a:t> </a:t>
            </a:r>
            <a:r>
              <a:rPr spc="-30" dirty="0"/>
              <a:t>750</a:t>
            </a:r>
            <a:r>
              <a:rPr spc="-90" dirty="0"/>
              <a:t> </a:t>
            </a:r>
            <a:r>
              <a:rPr spc="5" dirty="0"/>
              <a:t>млн</a:t>
            </a:r>
            <a:r>
              <a:rPr spc="-105" dirty="0"/>
              <a:t> </a:t>
            </a:r>
            <a:r>
              <a:rPr spc="-15" dirty="0"/>
              <a:t>рублей</a:t>
            </a:r>
          </a:p>
          <a:p>
            <a:pPr marL="13970" marR="1287780">
              <a:lnSpc>
                <a:spcPct val="100699"/>
              </a:lnSpc>
              <a:spcBef>
                <a:spcPts val="745"/>
              </a:spcBef>
            </a:pPr>
            <a:r>
              <a:rPr b="1" spc="-80" dirty="0">
                <a:solidFill>
                  <a:srgbClr val="3DA9A2"/>
                </a:solidFill>
                <a:latin typeface="Tahoma"/>
                <a:cs typeface="Tahoma"/>
              </a:rPr>
              <a:t>П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b="1" spc="-14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b="1" spc="-170" dirty="0">
                <a:solidFill>
                  <a:srgbClr val="3DA9A2"/>
                </a:solidFill>
                <a:latin typeface="Tahoma"/>
                <a:cs typeface="Tahoma"/>
              </a:rPr>
              <a:t>у</a:t>
            </a:r>
            <a:r>
              <a:rPr b="1" spc="-110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ат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b="1" spc="-14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ь</a:t>
            </a:r>
            <a:r>
              <a:rPr b="1" spc="-13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-30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10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b="1" spc="-7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b="1" spc="-10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b="1" spc="-9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b="1" spc="-9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b="1" spc="-114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b="1" spc="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b="1" spc="-15" dirty="0">
                <a:solidFill>
                  <a:srgbClr val="3DA9A2"/>
                </a:solidFill>
                <a:latin typeface="Tahoma"/>
                <a:cs typeface="Tahoma"/>
              </a:rPr>
              <a:t>ЭБ</a:t>
            </a:r>
            <a:r>
              <a:rPr b="1" spc="-50" dirty="0">
                <a:solidFill>
                  <a:srgbClr val="3DA9A2"/>
                </a:solidFill>
                <a:latin typeface="Tahoma"/>
                <a:cs typeface="Tahoma"/>
              </a:rPr>
              <a:t>.Р</a:t>
            </a:r>
            <a:r>
              <a:rPr b="1" spc="-125" dirty="0">
                <a:solidFill>
                  <a:srgbClr val="3DA9A2"/>
                </a:solidFill>
                <a:latin typeface="Tahoma"/>
                <a:cs typeface="Tahoma"/>
              </a:rPr>
              <a:t>Ф</a:t>
            </a:r>
            <a:r>
              <a:rPr b="1" spc="-85" dirty="0">
                <a:solidFill>
                  <a:srgbClr val="3DA9A2"/>
                </a:solidFill>
                <a:latin typeface="Tahoma"/>
                <a:cs typeface="Tahoma"/>
              </a:rPr>
              <a:t>:  </a:t>
            </a:r>
            <a:r>
              <a:rPr b="1" spc="-30" dirty="0">
                <a:latin typeface="Tahoma"/>
                <a:cs typeface="Tahoma"/>
              </a:rPr>
              <a:t>с</a:t>
            </a:r>
            <a:r>
              <a:rPr b="1" spc="-170" dirty="0">
                <a:latin typeface="Tahoma"/>
                <a:cs typeface="Tahoma"/>
              </a:rPr>
              <a:t>у</a:t>
            </a:r>
            <a:r>
              <a:rPr b="1" spc="-105" dirty="0">
                <a:latin typeface="Tahoma"/>
                <a:cs typeface="Tahoma"/>
              </a:rPr>
              <a:t>б</a:t>
            </a:r>
            <a:r>
              <a:rPr b="1" spc="-150" dirty="0">
                <a:latin typeface="Tahoma"/>
                <a:cs typeface="Tahoma"/>
              </a:rPr>
              <a:t>ъ</a:t>
            </a:r>
            <a:r>
              <a:rPr b="1" spc="-95" dirty="0">
                <a:latin typeface="Tahoma"/>
                <a:cs typeface="Tahoma"/>
              </a:rPr>
              <a:t>е</a:t>
            </a:r>
            <a:r>
              <a:rPr b="1" spc="-135" dirty="0">
                <a:latin typeface="Tahoma"/>
                <a:cs typeface="Tahoma"/>
              </a:rPr>
              <a:t>к</a:t>
            </a:r>
            <a:r>
              <a:rPr b="1" spc="-140" dirty="0">
                <a:latin typeface="Tahoma"/>
                <a:cs typeface="Tahoma"/>
              </a:rPr>
              <a:t>т</a:t>
            </a:r>
            <a:r>
              <a:rPr b="1" spc="-135" dirty="0">
                <a:latin typeface="Tahoma"/>
                <a:cs typeface="Tahoma"/>
              </a:rPr>
              <a:t> </a:t>
            </a:r>
            <a:r>
              <a:rPr b="1" spc="-25" dirty="0">
                <a:latin typeface="Tahoma"/>
                <a:cs typeface="Tahoma"/>
              </a:rPr>
              <a:t>Р</a:t>
            </a:r>
            <a:r>
              <a:rPr b="1" spc="-110" dirty="0">
                <a:latin typeface="Tahoma"/>
                <a:cs typeface="Tahoma"/>
              </a:rPr>
              <a:t>о</a:t>
            </a:r>
            <a:r>
              <a:rPr b="1" spc="-30" dirty="0">
                <a:latin typeface="Tahoma"/>
                <a:cs typeface="Tahoma"/>
              </a:rPr>
              <a:t>сс</a:t>
            </a:r>
            <a:r>
              <a:rPr b="1" spc="-90" dirty="0">
                <a:latin typeface="Tahoma"/>
                <a:cs typeface="Tahoma"/>
              </a:rPr>
              <a:t>и</a:t>
            </a:r>
            <a:r>
              <a:rPr b="1" spc="-110" dirty="0">
                <a:latin typeface="Tahoma"/>
                <a:cs typeface="Tahoma"/>
              </a:rPr>
              <a:t>й</a:t>
            </a:r>
            <a:r>
              <a:rPr b="1" spc="-90" dirty="0">
                <a:latin typeface="Tahoma"/>
                <a:cs typeface="Tahoma"/>
              </a:rPr>
              <a:t>с</a:t>
            </a:r>
            <a:r>
              <a:rPr b="1" spc="-95" dirty="0">
                <a:latin typeface="Tahoma"/>
                <a:cs typeface="Tahoma"/>
              </a:rPr>
              <a:t>к</a:t>
            </a:r>
            <a:r>
              <a:rPr b="1" spc="-130" dirty="0">
                <a:latin typeface="Tahoma"/>
                <a:cs typeface="Tahoma"/>
              </a:rPr>
              <a:t>о</a:t>
            </a:r>
            <a:r>
              <a:rPr b="1" spc="-105" dirty="0">
                <a:latin typeface="Tahoma"/>
                <a:cs typeface="Tahoma"/>
              </a:rPr>
              <a:t>й</a:t>
            </a:r>
            <a:r>
              <a:rPr b="1" spc="-100" dirty="0">
                <a:latin typeface="Tahoma"/>
                <a:cs typeface="Tahoma"/>
              </a:rPr>
              <a:t> </a:t>
            </a:r>
            <a:r>
              <a:rPr b="1" spc="-105" dirty="0">
                <a:latin typeface="Tahoma"/>
                <a:cs typeface="Tahoma"/>
              </a:rPr>
              <a:t>Ф</a:t>
            </a:r>
            <a:r>
              <a:rPr b="1" spc="-75" dirty="0">
                <a:latin typeface="Tahoma"/>
                <a:cs typeface="Tahoma"/>
              </a:rPr>
              <a:t>е</a:t>
            </a:r>
            <a:r>
              <a:rPr b="1" spc="-105" dirty="0">
                <a:latin typeface="Tahoma"/>
                <a:cs typeface="Tahoma"/>
              </a:rPr>
              <a:t>д</a:t>
            </a:r>
            <a:r>
              <a:rPr b="1" spc="-95" dirty="0">
                <a:latin typeface="Tahoma"/>
                <a:cs typeface="Tahoma"/>
              </a:rPr>
              <a:t>е</a:t>
            </a:r>
            <a:r>
              <a:rPr b="1" spc="-100" dirty="0">
                <a:latin typeface="Tahoma"/>
                <a:cs typeface="Tahoma"/>
              </a:rPr>
              <a:t>ра</a:t>
            </a:r>
            <a:r>
              <a:rPr b="1" spc="-125" dirty="0">
                <a:latin typeface="Tahoma"/>
                <a:cs typeface="Tahoma"/>
              </a:rPr>
              <a:t>ц</a:t>
            </a:r>
            <a:r>
              <a:rPr b="1" spc="-90" dirty="0">
                <a:latin typeface="Tahoma"/>
                <a:cs typeface="Tahoma"/>
              </a:rPr>
              <a:t>и</a:t>
            </a:r>
            <a:r>
              <a:rPr b="1" spc="-110" dirty="0">
                <a:latin typeface="Tahoma"/>
                <a:cs typeface="Tahoma"/>
              </a:rPr>
              <a:t>и</a:t>
            </a:r>
            <a:r>
              <a:rPr b="1" spc="-65" dirty="0">
                <a:latin typeface="Tahoma"/>
                <a:cs typeface="Tahoma"/>
              </a:rPr>
              <a:t>,  </a:t>
            </a:r>
            <a:r>
              <a:rPr spc="15" dirty="0"/>
              <a:t>с</a:t>
            </a:r>
            <a:r>
              <a:rPr spc="10" dirty="0"/>
              <a:t>о</a:t>
            </a:r>
            <a:r>
              <a:rPr spc="-35" dirty="0"/>
              <a:t>ф</a:t>
            </a:r>
            <a:r>
              <a:rPr spc="-45" dirty="0"/>
              <a:t>и</a:t>
            </a:r>
            <a:r>
              <a:rPr spc="-5" dirty="0"/>
              <a:t>н</a:t>
            </a:r>
            <a:r>
              <a:rPr spc="5" dirty="0"/>
              <a:t>а</a:t>
            </a:r>
            <a:r>
              <a:rPr spc="-10" dirty="0"/>
              <a:t>н</a:t>
            </a:r>
            <a:r>
              <a:rPr spc="35" dirty="0"/>
              <a:t>си</a:t>
            </a:r>
            <a:r>
              <a:rPr spc="-15" dirty="0"/>
              <a:t>р</a:t>
            </a:r>
            <a:r>
              <a:rPr spc="-25" dirty="0"/>
              <a:t>о</a:t>
            </a:r>
            <a:r>
              <a:rPr spc="15" dirty="0"/>
              <a:t>ва</a:t>
            </a:r>
            <a:r>
              <a:rPr spc="5" dirty="0"/>
              <a:t>н</a:t>
            </a:r>
            <a:r>
              <a:rPr spc="15" dirty="0"/>
              <a:t>и</a:t>
            </a:r>
            <a:r>
              <a:rPr spc="10" dirty="0"/>
              <a:t>е</a:t>
            </a:r>
            <a:r>
              <a:rPr spc="15" dirty="0"/>
              <a:t> </a:t>
            </a:r>
            <a:r>
              <a:rPr spc="-25" dirty="0"/>
              <a:t>о</a:t>
            </a:r>
            <a:r>
              <a:rPr spc="-60" dirty="0"/>
              <a:t>т</a:t>
            </a:r>
            <a:r>
              <a:rPr spc="-90" dirty="0"/>
              <a:t> </a:t>
            </a:r>
            <a:r>
              <a:rPr spc="-114" dirty="0"/>
              <a:t>5%</a:t>
            </a:r>
          </a:p>
          <a:p>
            <a:pPr marL="13970" marR="2087880">
              <a:lnSpc>
                <a:spcPct val="100000"/>
              </a:lnSpc>
              <a:spcBef>
                <a:spcPts val="740"/>
              </a:spcBef>
            </a:pPr>
            <a:r>
              <a:rPr sz="1400" b="1" spc="-114" dirty="0">
                <a:solidFill>
                  <a:srgbClr val="3DA9A2"/>
                </a:solidFill>
                <a:latin typeface="Tahoma"/>
                <a:cs typeface="Tahoma"/>
              </a:rPr>
              <a:t>Потребитель: </a:t>
            </a:r>
            <a:r>
              <a:rPr sz="1400" b="1" spc="-11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00" dirty="0"/>
              <a:t>инвестиционный</a:t>
            </a:r>
            <a:r>
              <a:rPr sz="1400" spc="-90" dirty="0"/>
              <a:t> </a:t>
            </a:r>
            <a:r>
              <a:rPr sz="1400" spc="-25" dirty="0"/>
              <a:t>проект</a:t>
            </a:r>
            <a:endParaRPr sz="1400">
              <a:latin typeface="Tahoma"/>
              <a:cs typeface="Tahoma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8404" y="4822060"/>
            <a:ext cx="553118" cy="72212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7576" y="1743455"/>
            <a:ext cx="874776" cy="9540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86600" y="1958485"/>
            <a:ext cx="1042416" cy="112746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302497" y="1875536"/>
            <a:ext cx="3223895" cy="1364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72745">
              <a:lnSpc>
                <a:spcPct val="100699"/>
              </a:lnSpc>
              <a:spcBef>
                <a:spcPts val="100"/>
              </a:spcBef>
            </a:pPr>
            <a:r>
              <a:rPr sz="1450" b="1" spc="10" dirty="0">
                <a:solidFill>
                  <a:srgbClr val="3DA9A2"/>
                </a:solidFill>
                <a:latin typeface="Tahoma"/>
                <a:cs typeface="Tahoma"/>
              </a:rPr>
              <a:t>З</a:t>
            </a:r>
            <a:r>
              <a:rPr sz="1450" b="1" spc="-8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50" b="1" spc="-13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sz="1450" b="1" spc="-8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50" b="1" spc="-70" dirty="0">
                <a:solidFill>
                  <a:srgbClr val="3DA9A2"/>
                </a:solidFill>
                <a:latin typeface="Tahoma"/>
                <a:cs typeface="Tahoma"/>
              </a:rPr>
              <a:t>з</a:t>
            </a:r>
            <a:r>
              <a:rPr sz="1450" b="1" spc="-114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sz="1450" b="1" spc="-100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50" b="1" spc="-145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sz="1450" b="1" spc="-12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50" b="1" spc="-75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450" b="1" spc="-150" dirty="0">
                <a:solidFill>
                  <a:srgbClr val="3DA9A2"/>
                </a:solidFill>
                <a:latin typeface="Tahoma"/>
                <a:cs typeface="Tahoma"/>
              </a:rPr>
              <a:t>ы</a:t>
            </a:r>
            <a:r>
              <a:rPr sz="1450" b="1" spc="-125" dirty="0">
                <a:solidFill>
                  <a:srgbClr val="3DA9A2"/>
                </a:solidFill>
                <a:latin typeface="Tahoma"/>
                <a:cs typeface="Tahoma"/>
              </a:rPr>
              <a:t>п</a:t>
            </a:r>
            <a:r>
              <a:rPr sz="1450" b="1" spc="-13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50" b="1" spc="-140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450" b="1" spc="-135" dirty="0">
                <a:solidFill>
                  <a:srgbClr val="3DA9A2"/>
                </a:solidFill>
                <a:latin typeface="Tahoma"/>
                <a:cs typeface="Tahoma"/>
              </a:rPr>
              <a:t>н</a:t>
            </a:r>
            <a:r>
              <a:rPr sz="1450" b="1" spc="-95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450" b="1" spc="-110" dirty="0">
                <a:solidFill>
                  <a:srgbClr val="3DA9A2"/>
                </a:solidFill>
                <a:latin typeface="Tahoma"/>
                <a:cs typeface="Tahoma"/>
              </a:rPr>
              <a:t>ни</a:t>
            </a:r>
            <a:r>
              <a:rPr sz="1450" b="1" spc="-114" dirty="0">
                <a:solidFill>
                  <a:srgbClr val="3DA9A2"/>
                </a:solidFill>
                <a:latin typeface="Tahoma"/>
                <a:cs typeface="Tahoma"/>
              </a:rPr>
              <a:t>я</a:t>
            </a:r>
            <a:r>
              <a:rPr sz="1450" b="1" spc="-14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50" b="1" spc="-10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50" b="1" spc="-80" dirty="0">
                <a:solidFill>
                  <a:srgbClr val="3DA9A2"/>
                </a:solidFill>
                <a:latin typeface="Tahoma"/>
                <a:cs typeface="Tahoma"/>
              </a:rPr>
              <a:t>а</a:t>
            </a:r>
            <a:r>
              <a:rPr sz="1450" b="1" spc="-105" dirty="0">
                <a:solidFill>
                  <a:srgbClr val="3DA9A2"/>
                </a:solidFill>
                <a:latin typeface="Tahoma"/>
                <a:cs typeface="Tahoma"/>
              </a:rPr>
              <a:t>б</a:t>
            </a:r>
            <a:r>
              <a:rPr sz="1450"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50" b="1" spc="-140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450" b="1" spc="-85" dirty="0">
                <a:solidFill>
                  <a:srgbClr val="3DA9A2"/>
                </a:solidFill>
                <a:latin typeface="Tahoma"/>
                <a:cs typeface="Tahoma"/>
              </a:rPr>
              <a:t>:  </a:t>
            </a:r>
            <a:r>
              <a:rPr sz="1450" spc="-15" dirty="0">
                <a:solidFill>
                  <a:srgbClr val="52575E"/>
                </a:solidFill>
                <a:latin typeface="Tahoma"/>
                <a:cs typeface="Tahoma"/>
              </a:rPr>
              <a:t>субъект</a:t>
            </a:r>
            <a:r>
              <a:rPr sz="1450" spc="-55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25" dirty="0">
                <a:solidFill>
                  <a:srgbClr val="52575E"/>
                </a:solidFill>
                <a:latin typeface="Tahoma"/>
                <a:cs typeface="Tahoma"/>
              </a:rPr>
              <a:t>Российской</a:t>
            </a:r>
            <a:r>
              <a:rPr sz="1450" spc="-45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10" dirty="0">
                <a:solidFill>
                  <a:srgbClr val="52575E"/>
                </a:solidFill>
                <a:latin typeface="Tahoma"/>
                <a:cs typeface="Tahoma"/>
              </a:rPr>
              <a:t>Федерации</a:t>
            </a:r>
            <a:r>
              <a:rPr sz="1450" spc="-60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-35" dirty="0">
                <a:solidFill>
                  <a:srgbClr val="52575E"/>
                </a:solidFill>
                <a:latin typeface="Tahoma"/>
                <a:cs typeface="Tahoma"/>
              </a:rPr>
              <a:t>/ </a:t>
            </a:r>
            <a:r>
              <a:rPr sz="1450" spc="-440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dirty="0">
                <a:solidFill>
                  <a:srgbClr val="52575E"/>
                </a:solidFill>
                <a:latin typeface="Tahoma"/>
                <a:cs typeface="Tahoma"/>
              </a:rPr>
              <a:t>муниципальное</a:t>
            </a:r>
            <a:r>
              <a:rPr sz="1450" spc="-45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dirty="0">
                <a:solidFill>
                  <a:srgbClr val="52575E"/>
                </a:solidFill>
                <a:latin typeface="Tahoma"/>
                <a:cs typeface="Tahoma"/>
              </a:rPr>
              <a:t>образование</a:t>
            </a:r>
            <a:endParaRPr sz="14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1450" b="1" spc="-80" dirty="0">
                <a:solidFill>
                  <a:srgbClr val="3DA9A2"/>
                </a:solidFill>
                <a:latin typeface="Tahoma"/>
                <a:cs typeface="Tahoma"/>
              </a:rPr>
              <a:t>П</a:t>
            </a:r>
            <a:r>
              <a:rPr sz="1450" b="1" spc="-11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450" b="1" spc="-105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450" b="1" spc="-100" dirty="0">
                <a:solidFill>
                  <a:srgbClr val="3DA9A2"/>
                </a:solidFill>
                <a:latin typeface="Tahoma"/>
                <a:cs typeface="Tahoma"/>
              </a:rPr>
              <a:t>р</a:t>
            </a:r>
            <a:r>
              <a:rPr sz="1450" b="1" spc="-114" dirty="0">
                <a:solidFill>
                  <a:srgbClr val="3DA9A2"/>
                </a:solidFill>
                <a:latin typeface="Tahoma"/>
                <a:cs typeface="Tahoma"/>
              </a:rPr>
              <a:t>ядч</a:t>
            </a:r>
            <a:r>
              <a:rPr sz="1450" b="1" spc="-105" dirty="0">
                <a:solidFill>
                  <a:srgbClr val="3DA9A2"/>
                </a:solidFill>
                <a:latin typeface="Tahoma"/>
                <a:cs typeface="Tahoma"/>
              </a:rPr>
              <a:t>и</a:t>
            </a:r>
            <a:r>
              <a:rPr sz="1450" b="1" spc="-160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r>
              <a:rPr sz="1450" b="1" spc="-95" dirty="0">
                <a:solidFill>
                  <a:srgbClr val="3DA9A2"/>
                </a:solidFill>
                <a:latin typeface="Tahoma"/>
                <a:cs typeface="Tahoma"/>
              </a:rPr>
              <a:t>:</a:t>
            </a:r>
            <a:r>
              <a:rPr sz="1450" b="1" spc="-11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52575E"/>
                </a:solidFill>
                <a:latin typeface="Tahoma"/>
                <a:cs typeface="Tahoma"/>
              </a:rPr>
              <a:t>о</a:t>
            </a:r>
            <a:r>
              <a:rPr sz="1450" spc="-15" dirty="0">
                <a:solidFill>
                  <a:srgbClr val="52575E"/>
                </a:solidFill>
                <a:latin typeface="Tahoma"/>
                <a:cs typeface="Tahoma"/>
              </a:rPr>
              <a:t>р</a:t>
            </a:r>
            <a:r>
              <a:rPr sz="1450" spc="-10" dirty="0">
                <a:solidFill>
                  <a:srgbClr val="52575E"/>
                </a:solidFill>
                <a:latin typeface="Tahoma"/>
                <a:cs typeface="Tahoma"/>
              </a:rPr>
              <a:t>г</a:t>
            </a:r>
            <a:r>
              <a:rPr sz="1450" spc="5" dirty="0">
                <a:solidFill>
                  <a:srgbClr val="52575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52575E"/>
                </a:solidFill>
                <a:latin typeface="Tahoma"/>
                <a:cs typeface="Tahoma"/>
              </a:rPr>
              <a:t>н</a:t>
            </a:r>
            <a:r>
              <a:rPr sz="1450" spc="20" dirty="0">
                <a:solidFill>
                  <a:srgbClr val="52575E"/>
                </a:solidFill>
                <a:latin typeface="Tahoma"/>
                <a:cs typeface="Tahoma"/>
              </a:rPr>
              <a:t>и</a:t>
            </a:r>
            <a:r>
              <a:rPr sz="1450" spc="25" dirty="0">
                <a:solidFill>
                  <a:srgbClr val="52575E"/>
                </a:solidFill>
                <a:latin typeface="Tahoma"/>
                <a:cs typeface="Tahoma"/>
              </a:rPr>
              <a:t>з</a:t>
            </a:r>
            <a:r>
              <a:rPr sz="1450" spc="10" dirty="0">
                <a:solidFill>
                  <a:srgbClr val="52575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52575E"/>
                </a:solidFill>
                <a:latin typeface="Tahoma"/>
                <a:cs typeface="Tahoma"/>
              </a:rPr>
              <a:t>ц</a:t>
            </a:r>
            <a:r>
              <a:rPr sz="1450" spc="20" dirty="0">
                <a:solidFill>
                  <a:srgbClr val="52575E"/>
                </a:solidFill>
                <a:latin typeface="Tahoma"/>
                <a:cs typeface="Tahoma"/>
              </a:rPr>
              <a:t>и</a:t>
            </a:r>
            <a:r>
              <a:rPr sz="1450" spc="-25" dirty="0">
                <a:solidFill>
                  <a:srgbClr val="52575E"/>
                </a:solidFill>
                <a:latin typeface="Tahoma"/>
                <a:cs typeface="Tahoma"/>
              </a:rPr>
              <a:t>я,</a:t>
            </a:r>
            <a:r>
              <a:rPr sz="1450" spc="-10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-25" dirty="0">
                <a:solidFill>
                  <a:srgbClr val="52575E"/>
                </a:solidFill>
                <a:latin typeface="Tahoma"/>
                <a:cs typeface="Tahoma"/>
              </a:rPr>
              <a:t>о</a:t>
            </a:r>
            <a:r>
              <a:rPr sz="1450" spc="-60" dirty="0">
                <a:solidFill>
                  <a:srgbClr val="52575E"/>
                </a:solidFill>
                <a:latin typeface="Tahoma"/>
                <a:cs typeface="Tahoma"/>
              </a:rPr>
              <a:t>т</a:t>
            </a:r>
            <a:r>
              <a:rPr sz="1450" spc="-25" dirty="0">
                <a:solidFill>
                  <a:srgbClr val="52575E"/>
                </a:solidFill>
                <a:latin typeface="Tahoma"/>
                <a:cs typeface="Tahoma"/>
              </a:rPr>
              <a:t>о</a:t>
            </a:r>
            <a:r>
              <a:rPr sz="1450" spc="-10" dirty="0">
                <a:solidFill>
                  <a:srgbClr val="52575E"/>
                </a:solidFill>
                <a:latin typeface="Tahoma"/>
                <a:cs typeface="Tahoma"/>
              </a:rPr>
              <a:t>б</a:t>
            </a:r>
            <a:r>
              <a:rPr sz="1450" spc="-15" dirty="0">
                <a:solidFill>
                  <a:srgbClr val="52575E"/>
                </a:solidFill>
                <a:latin typeface="Tahoma"/>
                <a:cs typeface="Tahoma"/>
              </a:rPr>
              <a:t>р</a:t>
            </a:r>
            <a:r>
              <a:rPr sz="1450" spc="5" dirty="0">
                <a:solidFill>
                  <a:srgbClr val="52575E"/>
                </a:solidFill>
                <a:latin typeface="Tahoma"/>
                <a:cs typeface="Tahoma"/>
              </a:rPr>
              <a:t>а</a:t>
            </a:r>
            <a:r>
              <a:rPr sz="1450" spc="-5" dirty="0">
                <a:solidFill>
                  <a:srgbClr val="52575E"/>
                </a:solidFill>
                <a:latin typeface="Tahoma"/>
                <a:cs typeface="Tahoma"/>
              </a:rPr>
              <a:t>нн</a:t>
            </a:r>
            <a:r>
              <a:rPr sz="1450" spc="5" dirty="0">
                <a:solidFill>
                  <a:srgbClr val="52575E"/>
                </a:solidFill>
                <a:latin typeface="Tahoma"/>
                <a:cs typeface="Tahoma"/>
              </a:rPr>
              <a:t>ая</a:t>
            </a:r>
            <a:endParaRPr sz="14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450" cap="small" spc="110" dirty="0">
                <a:solidFill>
                  <a:srgbClr val="52575E"/>
                </a:solidFill>
                <a:latin typeface="Tahoma"/>
                <a:cs typeface="Tahoma"/>
              </a:rPr>
              <a:t>в</a:t>
            </a:r>
            <a:r>
              <a:rPr sz="1450" spc="-90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-20" dirty="0">
                <a:solidFill>
                  <a:srgbClr val="52575E"/>
                </a:solidFill>
                <a:latin typeface="Tahoma"/>
                <a:cs typeface="Tahoma"/>
              </a:rPr>
              <a:t>р</a:t>
            </a:r>
            <a:r>
              <a:rPr sz="1450" spc="20" dirty="0">
                <a:solidFill>
                  <a:srgbClr val="52575E"/>
                </a:solidFill>
                <a:latin typeface="Tahoma"/>
                <a:cs typeface="Tahoma"/>
              </a:rPr>
              <a:t>а</a:t>
            </a:r>
            <a:r>
              <a:rPr sz="1450" spc="15" dirty="0">
                <a:solidFill>
                  <a:srgbClr val="52575E"/>
                </a:solidFill>
                <a:latin typeface="Tahoma"/>
                <a:cs typeface="Tahoma"/>
              </a:rPr>
              <a:t>м</a:t>
            </a:r>
            <a:r>
              <a:rPr sz="1450" spc="-10" dirty="0">
                <a:solidFill>
                  <a:srgbClr val="52575E"/>
                </a:solidFill>
                <a:latin typeface="Tahoma"/>
                <a:cs typeface="Tahoma"/>
              </a:rPr>
              <a:t>к</a:t>
            </a:r>
            <a:r>
              <a:rPr sz="1450" spc="-5" dirty="0">
                <a:solidFill>
                  <a:srgbClr val="52575E"/>
                </a:solidFill>
                <a:latin typeface="Tahoma"/>
                <a:cs typeface="Tahoma"/>
              </a:rPr>
              <a:t>ах</a:t>
            </a:r>
            <a:r>
              <a:rPr sz="1450" spc="-60" dirty="0">
                <a:solidFill>
                  <a:srgbClr val="52575E"/>
                </a:solidFill>
                <a:latin typeface="Tahoma"/>
                <a:cs typeface="Tahoma"/>
              </a:rPr>
              <a:t> </a:t>
            </a:r>
            <a:r>
              <a:rPr sz="1450" spc="-30" dirty="0">
                <a:solidFill>
                  <a:srgbClr val="52575E"/>
                </a:solidFill>
                <a:latin typeface="Tahoma"/>
                <a:cs typeface="Tahoma"/>
              </a:rPr>
              <a:t>4</a:t>
            </a:r>
            <a:r>
              <a:rPr sz="1450" spc="-20" dirty="0">
                <a:solidFill>
                  <a:srgbClr val="52575E"/>
                </a:solidFill>
                <a:latin typeface="Tahoma"/>
                <a:cs typeface="Tahoma"/>
              </a:rPr>
              <a:t>4</a:t>
            </a:r>
            <a:r>
              <a:rPr sz="1450" spc="90" dirty="0">
                <a:solidFill>
                  <a:srgbClr val="52575E"/>
                </a:solidFill>
                <a:latin typeface="Tahoma"/>
                <a:cs typeface="Tahoma"/>
              </a:rPr>
              <a:t>-</a:t>
            </a:r>
            <a:r>
              <a:rPr sz="1450" spc="95" dirty="0">
                <a:solidFill>
                  <a:srgbClr val="52575E"/>
                </a:solidFill>
                <a:latin typeface="Tahoma"/>
                <a:cs typeface="Tahoma"/>
              </a:rPr>
              <a:t>ФЗ</a:t>
            </a:r>
            <a:endParaRPr sz="145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888480" y="3197364"/>
            <a:ext cx="4822190" cy="2947670"/>
            <a:chOff x="6888480" y="3197364"/>
            <a:chExt cx="4822190" cy="2947670"/>
          </a:xfrm>
        </p:grpSpPr>
        <p:sp>
          <p:nvSpPr>
            <p:cNvPr id="13" name="object 13"/>
            <p:cNvSpPr/>
            <p:nvPr/>
          </p:nvSpPr>
          <p:spPr>
            <a:xfrm>
              <a:off x="8738616" y="4504944"/>
              <a:ext cx="2834640" cy="1527175"/>
            </a:xfrm>
            <a:custGeom>
              <a:avLst/>
              <a:gdLst/>
              <a:ahLst/>
              <a:cxnLst/>
              <a:rect l="l" t="t" r="r" b="b"/>
              <a:pathLst>
                <a:path w="2834640" h="1527175">
                  <a:moveTo>
                    <a:pt x="0" y="1527047"/>
                  </a:moveTo>
                  <a:lnTo>
                    <a:pt x="2834639" y="1527047"/>
                  </a:lnTo>
                  <a:lnTo>
                    <a:pt x="2834639" y="0"/>
                  </a:lnTo>
                  <a:lnTo>
                    <a:pt x="0" y="0"/>
                  </a:lnTo>
                  <a:lnTo>
                    <a:pt x="0" y="1527047"/>
                  </a:lnTo>
                  <a:close/>
                </a:path>
              </a:pathLst>
            </a:custGeom>
            <a:ln w="30480">
              <a:solidFill>
                <a:srgbClr val="AEAB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88480" y="3197364"/>
              <a:ext cx="4821935" cy="294741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86600" y="3395472"/>
              <a:ext cx="4239767" cy="2365247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78458" y="109219"/>
            <a:ext cx="2999105" cy="2305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50" spc="10" dirty="0">
                <a:solidFill>
                  <a:srgbClr val="092F4E"/>
                </a:solidFill>
                <a:latin typeface="Tahoma"/>
                <a:cs typeface="Tahoma"/>
              </a:rPr>
              <a:t>БЕЗВОЗВРАТНОЕ</a:t>
            </a:r>
            <a:r>
              <a:rPr sz="135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350" spc="10" dirty="0">
                <a:solidFill>
                  <a:srgbClr val="092F4E"/>
                </a:solidFill>
                <a:latin typeface="Tahoma"/>
                <a:cs typeface="Tahoma"/>
              </a:rPr>
              <a:t>ФИНАНСИРОВАНИЕ</a:t>
            </a:r>
            <a:endParaRPr sz="135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>
              <a:lnSpc>
                <a:spcPts val="2880"/>
              </a:lnSpc>
              <a:spcBef>
                <a:spcPts val="459"/>
              </a:spcBef>
            </a:pPr>
            <a:r>
              <a:rPr spc="-160" dirty="0"/>
              <a:t>СОФИНАНСИРОВАНИЕ</a:t>
            </a:r>
            <a:r>
              <a:rPr spc="-190" dirty="0"/>
              <a:t> </a:t>
            </a:r>
            <a:r>
              <a:rPr spc="-160" dirty="0"/>
              <a:t>СОЗДАНИЯ</a:t>
            </a:r>
            <a:r>
              <a:rPr spc="-210" dirty="0"/>
              <a:t> </a:t>
            </a:r>
            <a:r>
              <a:rPr spc="-170" dirty="0"/>
              <a:t>ОБЪЕКТОВ</a:t>
            </a:r>
            <a:r>
              <a:rPr spc="-204" dirty="0"/>
              <a:t> </a:t>
            </a:r>
            <a:r>
              <a:rPr spc="-190" dirty="0"/>
              <a:t>СОЦИАЛЬНОЙ </a:t>
            </a:r>
            <a:r>
              <a:rPr spc="-760" dirty="0"/>
              <a:t> </a:t>
            </a:r>
            <a:r>
              <a:rPr spc="-140" dirty="0"/>
              <a:t>И</a:t>
            </a:r>
            <a:r>
              <a:rPr spc="-160" dirty="0"/>
              <a:t>Н</a:t>
            </a:r>
            <a:r>
              <a:rPr spc="-240" dirty="0"/>
              <a:t>Ф</a:t>
            </a:r>
            <a:r>
              <a:rPr spc="-110" dirty="0"/>
              <a:t>РА</a:t>
            </a:r>
            <a:r>
              <a:rPr spc="-125" dirty="0"/>
              <a:t>С</a:t>
            </a:r>
            <a:r>
              <a:rPr spc="-110" dirty="0"/>
              <a:t>Т</a:t>
            </a:r>
            <a:r>
              <a:rPr spc="-140" dirty="0"/>
              <a:t>Р</a:t>
            </a:r>
            <a:r>
              <a:rPr spc="-315" dirty="0"/>
              <a:t>У</a:t>
            </a:r>
            <a:r>
              <a:rPr spc="-210" dirty="0"/>
              <a:t>К</a:t>
            </a:r>
            <a:r>
              <a:rPr spc="-204" dirty="0"/>
              <a:t>Т</a:t>
            </a:r>
            <a:r>
              <a:rPr spc="-335" dirty="0"/>
              <a:t>У</a:t>
            </a:r>
            <a:r>
              <a:rPr spc="-155" dirty="0"/>
              <a:t>РЫ</a:t>
            </a:r>
            <a:r>
              <a:rPr spc="-200" dirty="0"/>
              <a:t> </a:t>
            </a:r>
            <a:r>
              <a:rPr spc="-40" dirty="0"/>
              <a:t>В</a:t>
            </a:r>
            <a:r>
              <a:rPr spc="-135" dirty="0"/>
              <a:t> </a:t>
            </a:r>
            <a:r>
              <a:rPr spc="-165" dirty="0"/>
              <a:t>М</a:t>
            </a:r>
            <a:r>
              <a:rPr spc="-295" dirty="0"/>
              <a:t>О</a:t>
            </a:r>
            <a:r>
              <a:rPr spc="-240" dirty="0"/>
              <a:t>Н</a:t>
            </a:r>
            <a:r>
              <a:rPr spc="-260" dirty="0"/>
              <a:t>О</a:t>
            </a:r>
            <a:r>
              <a:rPr spc="-160" dirty="0"/>
              <a:t>ГОР</a:t>
            </a:r>
            <a:r>
              <a:rPr spc="-200" dirty="0"/>
              <a:t>ОДА</a:t>
            </a:r>
            <a:r>
              <a:rPr spc="-350" dirty="0"/>
              <a:t>Х</a:t>
            </a:r>
          </a:p>
        </p:txBody>
      </p:sp>
      <p:sp>
        <p:nvSpPr>
          <p:cNvPr id="4" name="object 4"/>
          <p:cNvSpPr/>
          <p:nvPr/>
        </p:nvSpPr>
        <p:spPr>
          <a:xfrm>
            <a:off x="4815840" y="6571488"/>
            <a:ext cx="5983605" cy="134620"/>
          </a:xfrm>
          <a:custGeom>
            <a:avLst/>
            <a:gdLst/>
            <a:ahLst/>
            <a:cxnLst/>
            <a:rect l="l" t="t" r="r" b="b"/>
            <a:pathLst>
              <a:path w="5983605" h="134620">
                <a:moveTo>
                  <a:pt x="5983223" y="0"/>
                </a:moveTo>
                <a:lnTo>
                  <a:pt x="0" y="0"/>
                </a:lnTo>
                <a:lnTo>
                  <a:pt x="0" y="134111"/>
                </a:lnTo>
                <a:lnTo>
                  <a:pt x="5983223" y="134111"/>
                </a:lnTo>
                <a:lnTo>
                  <a:pt x="5983223" y="0"/>
                </a:lnTo>
                <a:close/>
              </a:path>
            </a:pathLst>
          </a:custGeom>
          <a:solidFill>
            <a:srgbClr val="29AC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83183" y="1271396"/>
            <a:ext cx="5511165" cy="4998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5770">
              <a:lnSpc>
                <a:spcPct val="100000"/>
              </a:lnSpc>
              <a:spcBef>
                <a:spcPts val="100"/>
              </a:spcBef>
            </a:pPr>
            <a:r>
              <a:rPr sz="1800" spc="25" dirty="0">
                <a:solidFill>
                  <a:srgbClr val="1FB3AB"/>
                </a:solidFill>
                <a:latin typeface="Tahoma"/>
                <a:cs typeface="Tahoma"/>
              </a:rPr>
              <a:t>в</a:t>
            </a:r>
            <a:r>
              <a:rPr sz="1800" spc="-14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800" spc="50" dirty="0">
                <a:solidFill>
                  <a:srgbClr val="1FB3AB"/>
                </a:solidFill>
                <a:latin typeface="Tahoma"/>
                <a:cs typeface="Tahoma"/>
              </a:rPr>
              <a:t>М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800" spc="-35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800" spc="-35" dirty="0">
                <a:solidFill>
                  <a:srgbClr val="1FB3AB"/>
                </a:solidFill>
                <a:latin typeface="Tahoma"/>
                <a:cs typeface="Tahoma"/>
              </a:rPr>
              <a:t>г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800" spc="-40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800" spc="-25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800" spc="-35" dirty="0">
                <a:solidFill>
                  <a:srgbClr val="1FB3AB"/>
                </a:solidFill>
                <a:latin typeface="Tahoma"/>
                <a:cs typeface="Tahoma"/>
              </a:rPr>
              <a:t>ах </a:t>
            </a:r>
            <a:r>
              <a:rPr sz="1800" spc="-70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800" spc="-1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800" spc="30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л</a:t>
            </a:r>
            <a:r>
              <a:rPr sz="1800" spc="-1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800" spc="-35" dirty="0">
                <a:solidFill>
                  <a:srgbClr val="1FB3AB"/>
                </a:solidFill>
                <a:latin typeface="Tahoma"/>
                <a:cs typeface="Tahoma"/>
              </a:rPr>
              <a:t>нн</a:t>
            </a:r>
            <a:r>
              <a:rPr sz="1800" spc="-4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800" spc="30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800" spc="-100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800" spc="-30" dirty="0">
                <a:solidFill>
                  <a:srgbClr val="1FB3AB"/>
                </a:solidFill>
                <a:latin typeface="Tahoma"/>
                <a:cs typeface="Tahoma"/>
              </a:rPr>
              <a:t>ью</a:t>
            </a:r>
            <a:r>
              <a:rPr sz="1800" spc="-2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800" b="1" spc="-140" dirty="0">
                <a:solidFill>
                  <a:srgbClr val="3DA9A2"/>
                </a:solidFill>
                <a:latin typeface="Tahoma"/>
                <a:cs typeface="Tahoma"/>
              </a:rPr>
              <a:t>д</a:t>
            </a:r>
            <a:r>
              <a:rPr sz="1800" b="1" spc="-16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800" b="1" spc="-12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800" b="1" spc="-195" dirty="0">
                <a:solidFill>
                  <a:srgbClr val="3DA9A2"/>
                </a:solidFill>
                <a:latin typeface="Tahoma"/>
                <a:cs typeface="Tahoma"/>
              </a:rPr>
              <a:t>5</a:t>
            </a:r>
            <a:r>
              <a:rPr sz="1800" b="1" spc="-210" dirty="0">
                <a:solidFill>
                  <a:srgbClr val="3DA9A2"/>
                </a:solidFill>
                <a:latin typeface="Tahoma"/>
                <a:cs typeface="Tahoma"/>
              </a:rPr>
              <a:t>0</a:t>
            </a:r>
            <a:r>
              <a:rPr sz="1800" b="1" spc="-105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800" b="1" spc="-155" dirty="0">
                <a:solidFill>
                  <a:srgbClr val="3DA9A2"/>
                </a:solidFill>
                <a:latin typeface="Tahoma"/>
                <a:cs typeface="Tahoma"/>
              </a:rPr>
              <a:t>т</a:t>
            </a:r>
            <a:r>
              <a:rPr sz="1800" b="1" spc="-204" dirty="0">
                <a:solidFill>
                  <a:srgbClr val="3DA9A2"/>
                </a:solidFill>
                <a:latin typeface="Tahoma"/>
                <a:cs typeface="Tahoma"/>
              </a:rPr>
              <a:t>ы</a:t>
            </a:r>
            <a:r>
              <a:rPr sz="1800" b="1" spc="-45" dirty="0">
                <a:solidFill>
                  <a:srgbClr val="3DA9A2"/>
                </a:solidFill>
                <a:latin typeface="Tahoma"/>
                <a:cs typeface="Tahoma"/>
              </a:rPr>
              <a:t>с</a:t>
            </a:r>
            <a:r>
              <a:rPr sz="1800" b="1" spc="-80" dirty="0">
                <a:solidFill>
                  <a:srgbClr val="3DA9A2"/>
                </a:solidFill>
                <a:latin typeface="Tahoma"/>
                <a:cs typeface="Tahoma"/>
              </a:rPr>
              <a:t>.</a:t>
            </a:r>
            <a:r>
              <a:rPr sz="1800" b="1" spc="-150" dirty="0">
                <a:solidFill>
                  <a:srgbClr val="3DA9A2"/>
                </a:solidFill>
                <a:latin typeface="Tahoma"/>
                <a:cs typeface="Tahoma"/>
              </a:rPr>
              <a:t> </a:t>
            </a:r>
            <a:r>
              <a:rPr sz="1800" b="1" spc="-155" dirty="0">
                <a:solidFill>
                  <a:srgbClr val="3DA9A2"/>
                </a:solidFill>
                <a:latin typeface="Tahoma"/>
                <a:cs typeface="Tahoma"/>
              </a:rPr>
              <a:t>ч</a:t>
            </a:r>
            <a:r>
              <a:rPr sz="1800" b="1" spc="-90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800" b="1" spc="-185" dirty="0">
                <a:solidFill>
                  <a:srgbClr val="3DA9A2"/>
                </a:solidFill>
                <a:latin typeface="Tahoma"/>
                <a:cs typeface="Tahoma"/>
              </a:rPr>
              <a:t>л</a:t>
            </a:r>
            <a:r>
              <a:rPr sz="1800" b="1" spc="-170" dirty="0">
                <a:solidFill>
                  <a:srgbClr val="3DA9A2"/>
                </a:solidFill>
                <a:latin typeface="Tahoma"/>
                <a:cs typeface="Tahoma"/>
              </a:rPr>
              <a:t>о</a:t>
            </a:r>
            <a:r>
              <a:rPr sz="1800" b="1" spc="-140" dirty="0">
                <a:solidFill>
                  <a:srgbClr val="3DA9A2"/>
                </a:solidFill>
                <a:latin typeface="Tahoma"/>
                <a:cs typeface="Tahoma"/>
              </a:rPr>
              <a:t>в</a:t>
            </a:r>
            <a:r>
              <a:rPr sz="1800" b="1" spc="-114" dirty="0">
                <a:solidFill>
                  <a:srgbClr val="3DA9A2"/>
                </a:solidFill>
                <a:latin typeface="Tahoma"/>
                <a:cs typeface="Tahoma"/>
              </a:rPr>
              <a:t>е</a:t>
            </a:r>
            <a:r>
              <a:rPr sz="1800" b="1" spc="-190" dirty="0">
                <a:solidFill>
                  <a:srgbClr val="3DA9A2"/>
                </a:solidFill>
                <a:latin typeface="Tahoma"/>
                <a:cs typeface="Tahoma"/>
              </a:rPr>
              <a:t>к</a:t>
            </a:r>
            <a:endParaRPr sz="1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П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65" dirty="0">
                <a:solidFill>
                  <a:srgbClr val="1FB3AB"/>
                </a:solidFill>
                <a:latin typeface="Tahoma"/>
                <a:cs typeface="Tahoma"/>
              </a:rPr>
              <a:t>л</a:t>
            </a:r>
            <a:r>
              <a:rPr sz="1600" b="1" spc="-229" dirty="0">
                <a:solidFill>
                  <a:srgbClr val="1FB3AB"/>
                </a:solidFill>
                <a:latin typeface="Tahoma"/>
                <a:cs typeface="Tahoma"/>
              </a:rPr>
              <a:t>у</a:t>
            </a:r>
            <a:r>
              <a:rPr sz="1600" b="1" spc="-175" dirty="0">
                <a:solidFill>
                  <a:srgbClr val="1FB3AB"/>
                </a:solidFill>
                <a:latin typeface="Tahoma"/>
                <a:cs typeface="Tahoma"/>
              </a:rPr>
              <a:t>ч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90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85" dirty="0">
                <a:solidFill>
                  <a:srgbClr val="1FB3AB"/>
                </a:solidFill>
                <a:latin typeface="Tahoma"/>
                <a:cs typeface="Tahoma"/>
              </a:rPr>
              <a:t>л</a:t>
            </a:r>
            <a:r>
              <a:rPr sz="1600" b="1" spc="-110" dirty="0">
                <a:solidFill>
                  <a:srgbClr val="1FB3AB"/>
                </a:solidFill>
                <a:latin typeface="Tahoma"/>
                <a:cs typeface="Tahoma"/>
              </a:rPr>
              <a:t>ь</a:t>
            </a: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85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ре</a:t>
            </a:r>
            <a:r>
              <a:rPr sz="1600" b="1" spc="-180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в:</a:t>
            </a:r>
            <a:r>
              <a:rPr sz="1600" b="1" spc="-16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092F4E"/>
                </a:solidFill>
                <a:latin typeface="Tahoma"/>
                <a:cs typeface="Tahoma"/>
              </a:rPr>
              <a:t>су</a:t>
            </a:r>
            <a:r>
              <a:rPr sz="1600" b="1" spc="-15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ъ</a:t>
            </a:r>
            <a:r>
              <a:rPr sz="1600" b="1" spc="-114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20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b="1" spc="-15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b="1" spc="-1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4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b="1" spc="-155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endParaRPr sz="1600">
              <a:latin typeface="Tahoma"/>
              <a:cs typeface="Tahoma"/>
            </a:endParaRPr>
          </a:p>
          <a:p>
            <a:pPr marL="12700" marR="554355">
              <a:lnSpc>
                <a:spcPct val="100000"/>
              </a:lnSpc>
              <a:spcBef>
                <a:spcPts val="1155"/>
              </a:spcBef>
            </a:pPr>
            <a:r>
              <a:rPr sz="1600" b="1" spc="-40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умма</a:t>
            </a:r>
            <a:r>
              <a:rPr sz="1600" b="1" spc="-18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п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до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40" dirty="0">
                <a:solidFill>
                  <a:srgbClr val="1FB3AB"/>
                </a:solidFill>
                <a:latin typeface="Tahoma"/>
                <a:cs typeface="Tahoma"/>
              </a:rPr>
              <a:t>в</a:t>
            </a:r>
            <a:r>
              <a:rPr sz="1600" b="1" spc="-185" dirty="0">
                <a:solidFill>
                  <a:srgbClr val="1FB3AB"/>
                </a:solidFill>
                <a:latin typeface="Tahoma"/>
                <a:cs typeface="Tahoma"/>
              </a:rPr>
              <a:t>л</a:t>
            </a:r>
            <a:r>
              <a:rPr sz="1600" b="1" spc="-140" dirty="0">
                <a:solidFill>
                  <a:srgbClr val="1FB3AB"/>
                </a:solidFill>
                <a:latin typeface="Tahoma"/>
                <a:cs typeface="Tahoma"/>
              </a:rPr>
              <a:t>я</a:t>
            </a:r>
            <a:r>
              <a:rPr sz="1600" b="1" spc="-114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85" dirty="0">
                <a:solidFill>
                  <a:srgbClr val="1FB3AB"/>
                </a:solidFill>
                <a:latin typeface="Tahoma"/>
                <a:cs typeface="Tahoma"/>
              </a:rPr>
              <a:t>м</a:t>
            </a:r>
            <a:r>
              <a:rPr sz="1600" b="1" spc="-229" dirty="0">
                <a:solidFill>
                  <a:srgbClr val="1FB3AB"/>
                </a:solidFill>
                <a:latin typeface="Tahoma"/>
                <a:cs typeface="Tahoma"/>
              </a:rPr>
              <a:t>ы</a:t>
            </a:r>
            <a:r>
              <a:rPr sz="1600" b="1" spc="-200" dirty="0">
                <a:solidFill>
                  <a:srgbClr val="1FB3AB"/>
                </a:solidFill>
                <a:latin typeface="Tahoma"/>
                <a:cs typeface="Tahoma"/>
              </a:rPr>
              <a:t>х</a:t>
            </a: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85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ре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д</a:t>
            </a:r>
            <a:r>
              <a:rPr sz="1600" b="1" spc="-80" dirty="0">
                <a:solidFill>
                  <a:srgbClr val="1FB3AB"/>
                </a:solidFill>
                <a:latin typeface="Tahoma"/>
                <a:cs typeface="Tahoma"/>
              </a:rPr>
              <a:t>с</a:t>
            </a:r>
            <a:r>
              <a:rPr sz="1600" b="1" spc="-190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в:</a:t>
            </a:r>
            <a:r>
              <a:rPr sz="1600" b="1" spc="-19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40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600" b="1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50</a:t>
            </a:r>
            <a:r>
              <a:rPr sz="1600" b="1" spc="-580" dirty="0">
                <a:solidFill>
                  <a:srgbClr val="092F4E"/>
                </a:solidFill>
                <a:latin typeface="Tahoma"/>
                <a:cs typeface="Tahoma"/>
              </a:rPr>
              <a:t>%</a:t>
            </a:r>
            <a:r>
              <a:rPr sz="1600" b="1" spc="-130" dirty="0">
                <a:solidFill>
                  <a:srgbClr val="092F4E"/>
                </a:solidFill>
                <a:latin typeface="Tahoma"/>
                <a:cs typeface="Tahoma"/>
              </a:rPr>
              <a:t> о</a:t>
            </a:r>
            <a:r>
              <a:rPr sz="1600" b="1" spc="-1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щ</a:t>
            </a:r>
            <a:r>
              <a:rPr sz="1600" b="1" spc="-1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75" dirty="0">
                <a:solidFill>
                  <a:srgbClr val="092F4E"/>
                </a:solidFill>
                <a:latin typeface="Tahoma"/>
                <a:cs typeface="Tahoma"/>
              </a:rPr>
              <a:t>й 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стоимости </a:t>
            </a: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реализации 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мероприятия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по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каждому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ъ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8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140" dirty="0">
                <a:solidFill>
                  <a:srgbClr val="092F4E"/>
                </a:solidFill>
                <a:latin typeface="Tahoma"/>
                <a:cs typeface="Tahoma"/>
              </a:rPr>
              <a:t>ф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ту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600" spc="-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12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750</a:t>
            </a:r>
            <a:r>
              <a:rPr sz="160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7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b="1" spc="-15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b="1" spc="-14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b="1" spc="-1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b="1" spc="-170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b="1" spc="-18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b="1" spc="-114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25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r>
              <a:rPr sz="1600" spc="-55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Перечень</a:t>
            </a:r>
            <a:r>
              <a:rPr sz="1600" b="1" spc="-175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Объектов</a:t>
            </a: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социальной</a:t>
            </a:r>
            <a:r>
              <a:rPr sz="1600" b="1" spc="-170" dirty="0">
                <a:solidFill>
                  <a:srgbClr val="1FB3AB"/>
                </a:solidFill>
                <a:latin typeface="Tahoma"/>
                <a:cs typeface="Tahoma"/>
              </a:rPr>
              <a:t> инфраструктуры: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до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600" spc="-1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це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кл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д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ц</a:t>
            </a:r>
            <a:r>
              <a:rPr sz="160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ту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культурно-досуговые</a:t>
            </a:r>
            <a:r>
              <a:rPr sz="1600" spc="-5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центры;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дома</a:t>
            </a:r>
            <a:r>
              <a:rPr sz="16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школы</a:t>
            </a:r>
            <a:r>
              <a:rPr sz="16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детского</a:t>
            </a:r>
            <a:r>
              <a:rPr sz="1600" spc="-8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молодежного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40" dirty="0">
                <a:solidFill>
                  <a:srgbClr val="092F4E"/>
                </a:solidFill>
                <a:latin typeface="Tahoma"/>
                <a:cs typeface="Tahoma"/>
              </a:rPr>
              <a:t>творчества;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кал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ьн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0" dirty="0">
                <a:solidFill>
                  <a:srgbClr val="092F4E"/>
                </a:solidFill>
                <a:latin typeface="Tahoma"/>
                <a:cs typeface="Tahoma"/>
              </a:rPr>
              <a:t>ш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0" dirty="0">
                <a:solidFill>
                  <a:srgbClr val="092F4E"/>
                </a:solidFill>
                <a:latin typeface="Tahoma"/>
                <a:cs typeface="Tahoma"/>
              </a:rPr>
              <a:t>ш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4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центры</a:t>
            </a:r>
            <a:r>
              <a:rPr sz="1600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активного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40" dirty="0">
                <a:solidFill>
                  <a:srgbClr val="092F4E"/>
                </a:solidFill>
                <a:latin typeface="Tahoma"/>
                <a:cs typeface="Tahoma"/>
              </a:rPr>
              <a:t>долголетия;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у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,</a:t>
            </a:r>
            <a:r>
              <a:rPr sz="1600" spc="-6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ко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нг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5" dirty="0">
                <a:solidFill>
                  <a:srgbClr val="092F4E"/>
                </a:solidFill>
                <a:latin typeface="Tahoma"/>
                <a:cs typeface="Tahoma"/>
              </a:rPr>
              <a:t>«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п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я</a:t>
            </a:r>
            <a:r>
              <a:rPr sz="1600" spc="-55" dirty="0">
                <a:solidFill>
                  <a:srgbClr val="092F4E"/>
                </a:solidFill>
                <a:latin typeface="Tahoma"/>
                <a:cs typeface="Tahoma"/>
              </a:rPr>
              <a:t>»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библиотеки;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нн</a:t>
            </a:r>
            <a:r>
              <a:rPr sz="1600" spc="15" dirty="0">
                <a:solidFill>
                  <a:srgbClr val="092F4E"/>
                </a:solidFill>
                <a:latin typeface="Tahoma"/>
                <a:cs typeface="Tahoma"/>
              </a:rPr>
              <a:t>ы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13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marR="92773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детские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взрослые</a:t>
            </a:r>
            <a:r>
              <a:rPr sz="1600" spc="-11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спортивные</a:t>
            </a:r>
            <a:r>
              <a:rPr sz="1600" spc="-6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инклюзивные </a:t>
            </a:r>
            <a:r>
              <a:rPr sz="1600" spc="-48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площадки;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ts val="1914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школьные</a:t>
            </a:r>
            <a:r>
              <a:rPr sz="1600" spc="-10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открытые</a:t>
            </a:r>
            <a:r>
              <a:rPr sz="1600" spc="-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плоскостные</a:t>
            </a:r>
            <a:r>
              <a:rPr sz="16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физкультурно-</a:t>
            </a:r>
            <a:endParaRPr sz="1600">
              <a:latin typeface="Tahoma"/>
              <a:cs typeface="Tahoma"/>
            </a:endParaRPr>
          </a:p>
          <a:p>
            <a:pPr marL="299085">
              <a:lnSpc>
                <a:spcPts val="2155"/>
              </a:lnSpc>
            </a:pP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спортивные</a:t>
            </a:r>
            <a:r>
              <a:rPr sz="1600" spc="-9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сооружения</a:t>
            </a:r>
            <a:r>
              <a:rPr sz="1800" spc="-30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56096" y="2524709"/>
            <a:ext cx="5033645" cy="29546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Т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р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70" dirty="0">
                <a:solidFill>
                  <a:srgbClr val="1FB3AB"/>
                </a:solidFill>
                <a:latin typeface="Tahoma"/>
                <a:cs typeface="Tahoma"/>
              </a:rPr>
              <a:t>б</a:t>
            </a:r>
            <a:r>
              <a:rPr sz="1600" b="1" spc="-150" dirty="0">
                <a:solidFill>
                  <a:srgbClr val="1FB3AB"/>
                </a:solidFill>
                <a:latin typeface="Tahoma"/>
                <a:cs typeface="Tahoma"/>
              </a:rPr>
              <a:t>о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в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60" dirty="0">
                <a:solidFill>
                  <a:srgbClr val="1FB3AB"/>
                </a:solidFill>
                <a:latin typeface="Tahoma"/>
                <a:cs typeface="Tahoma"/>
              </a:rPr>
              <a:t>н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и</a:t>
            </a:r>
            <a:r>
              <a:rPr sz="1600" b="1" spc="-130" dirty="0">
                <a:solidFill>
                  <a:srgbClr val="1FB3AB"/>
                </a:solidFill>
                <a:latin typeface="Tahoma"/>
                <a:cs typeface="Tahoma"/>
              </a:rPr>
              <a:t>я</a:t>
            </a:r>
            <a:r>
              <a:rPr sz="1600" b="1" spc="-165" dirty="0">
                <a:solidFill>
                  <a:srgbClr val="1FB3AB"/>
                </a:solidFill>
                <a:latin typeface="Tahoma"/>
                <a:cs typeface="Tahoma"/>
              </a:rPr>
              <a:t> к</a:t>
            </a:r>
            <a:r>
              <a:rPr sz="1600" b="1" spc="-100" dirty="0">
                <a:solidFill>
                  <a:srgbClr val="1FB3AB"/>
                </a:solidFill>
                <a:latin typeface="Tahoma"/>
                <a:cs typeface="Tahoma"/>
              </a:rPr>
              <a:t> </a:t>
            </a:r>
            <a:r>
              <a:rPr sz="1600" b="1" spc="-40" dirty="0">
                <a:solidFill>
                  <a:srgbClr val="1FB3AB"/>
                </a:solidFill>
                <a:latin typeface="Tahoma"/>
                <a:cs typeface="Tahoma"/>
              </a:rPr>
              <a:t>З</a:t>
            </a:r>
            <a:r>
              <a:rPr sz="1600" b="1" spc="-125" dirty="0">
                <a:solidFill>
                  <a:srgbClr val="1FB3AB"/>
                </a:solidFill>
                <a:latin typeface="Tahoma"/>
                <a:cs typeface="Tahoma"/>
              </a:rPr>
              <a:t>а</a:t>
            </a:r>
            <a:r>
              <a:rPr sz="1600" b="1" spc="-140" dirty="0">
                <a:solidFill>
                  <a:srgbClr val="1FB3AB"/>
                </a:solidFill>
                <a:latin typeface="Tahoma"/>
                <a:cs typeface="Tahoma"/>
              </a:rPr>
              <a:t>я</a:t>
            </a:r>
            <a:r>
              <a:rPr sz="1600" b="1" spc="-135" dirty="0">
                <a:solidFill>
                  <a:srgbClr val="1FB3AB"/>
                </a:solidFill>
                <a:latin typeface="Tahoma"/>
                <a:cs typeface="Tahoma"/>
              </a:rPr>
              <a:t>в</a:t>
            </a:r>
            <a:r>
              <a:rPr sz="1600" b="1" spc="-155" dirty="0">
                <a:solidFill>
                  <a:srgbClr val="1FB3AB"/>
                </a:solidFill>
                <a:latin typeface="Tahoma"/>
                <a:cs typeface="Tahoma"/>
              </a:rPr>
              <a:t>к</a:t>
            </a:r>
            <a:r>
              <a:rPr sz="1600" b="1" spc="-95" dirty="0">
                <a:solidFill>
                  <a:srgbClr val="1FB3AB"/>
                </a:solidFill>
                <a:latin typeface="Tahoma"/>
                <a:cs typeface="Tahoma"/>
              </a:rPr>
              <a:t>е</a:t>
            </a:r>
            <a:r>
              <a:rPr sz="1600" b="1" spc="-105" dirty="0">
                <a:solidFill>
                  <a:srgbClr val="1FB3AB"/>
                </a:solidFill>
                <a:latin typeface="Tahoma"/>
                <a:cs typeface="Tahoma"/>
              </a:rPr>
              <a:t>:</a:t>
            </a:r>
            <a:endParaRPr sz="1600">
              <a:latin typeface="Tahoma"/>
              <a:cs typeface="Tahoma"/>
            </a:endParaRPr>
          </a:p>
          <a:p>
            <a:pPr marL="299085" marR="6350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подтверждена</a:t>
            </a:r>
            <a:r>
              <a:rPr sz="1600" spc="-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численность</a:t>
            </a:r>
            <a:r>
              <a:rPr sz="1600" spc="-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постоянного</a:t>
            </a:r>
            <a:r>
              <a:rPr sz="1600" spc="-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населения </a:t>
            </a:r>
            <a:r>
              <a:rPr sz="1600" spc="-484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55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од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-1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–</a:t>
            </a:r>
            <a:r>
              <a:rPr sz="1600" spc="-12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35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b="1" spc="-1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50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b="1" spc="-1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b="1" spc="-16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b="1" spc="-114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0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7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80" dirty="0">
                <a:solidFill>
                  <a:srgbClr val="092F4E"/>
                </a:solidFill>
                <a:latin typeface="Tahoma"/>
                <a:cs typeface="Tahoma"/>
              </a:rPr>
              <a:t>50</a:t>
            </a:r>
            <a:r>
              <a:rPr sz="1600" b="1" spc="-1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6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b="1" spc="-110" dirty="0">
                <a:solidFill>
                  <a:srgbClr val="092F4E"/>
                </a:solidFill>
                <a:latin typeface="Tahoma"/>
                <a:cs typeface="Tahoma"/>
              </a:rPr>
              <a:t>ыс.</a:t>
            </a:r>
            <a:r>
              <a:rPr sz="1600" b="1" spc="-13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b="1" spc="-125" dirty="0">
                <a:solidFill>
                  <a:srgbClr val="092F4E"/>
                </a:solidFill>
                <a:latin typeface="Tahoma"/>
                <a:cs typeface="Tahoma"/>
              </a:rPr>
              <a:t>ч</a:t>
            </a:r>
            <a:r>
              <a:rPr sz="1600" b="1" spc="-114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6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b="1" spc="-15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b="1" spc="-10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b="1" spc="-12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b="1" spc="-185" dirty="0">
                <a:solidFill>
                  <a:srgbClr val="092F4E"/>
                </a:solidFill>
                <a:latin typeface="Tahoma"/>
                <a:cs typeface="Tahoma"/>
              </a:rPr>
              <a:t>к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marR="5080" indent="-287020">
              <a:lnSpc>
                <a:spcPct val="100000"/>
              </a:lnSpc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на 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объект </a:t>
            </a:r>
            <a:r>
              <a:rPr sz="1600" spc="-10" dirty="0">
                <a:solidFill>
                  <a:srgbClr val="092F4E"/>
                </a:solidFill>
                <a:latin typeface="Tahoma"/>
                <a:cs typeface="Tahoma"/>
              </a:rPr>
              <a:t>социальной 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инфраструктуры </a:t>
            </a:r>
            <a:r>
              <a:rPr sz="1600" spc="-4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представлена: 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проектная документация, 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 положительное 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заключение государственной 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10" dirty="0">
                <a:solidFill>
                  <a:srgbClr val="1FB1AA"/>
                </a:solidFill>
                <a:latin typeface="Tahoma"/>
                <a:cs typeface="Tahoma"/>
              </a:rPr>
              <a:t>э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к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с</a:t>
            </a:r>
            <a:r>
              <a:rPr sz="1600" spc="-45" dirty="0">
                <a:solidFill>
                  <a:srgbClr val="1FB1AA"/>
                </a:solidFill>
                <a:latin typeface="Tahoma"/>
                <a:cs typeface="Tahoma"/>
              </a:rPr>
              <a:t>п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р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из</a:t>
            </a:r>
            <a:r>
              <a:rPr sz="1600" spc="45" dirty="0">
                <a:solidFill>
                  <a:srgbClr val="1FB1AA"/>
                </a:solidFill>
                <a:latin typeface="Tahoma"/>
                <a:cs typeface="Tahoma"/>
              </a:rPr>
              <a:t>ы</a:t>
            </a:r>
            <a:r>
              <a:rPr sz="1600" spc="-5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45" dirty="0">
                <a:solidFill>
                  <a:srgbClr val="1FB1AA"/>
                </a:solidFill>
                <a:latin typeface="Tahoma"/>
                <a:cs typeface="Tahoma"/>
              </a:rPr>
              <a:t>п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р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к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й</a:t>
            </a:r>
            <a:r>
              <a:rPr sz="1600" spc="-90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док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у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м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а</a:t>
            </a:r>
            <a:r>
              <a:rPr sz="1600" spc="-10" dirty="0">
                <a:solidFill>
                  <a:srgbClr val="1FB1AA"/>
                </a:solidFill>
                <a:latin typeface="Tahoma"/>
                <a:cs typeface="Tahoma"/>
              </a:rPr>
              <a:t>ц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-6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р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з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у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л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ь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а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20" dirty="0">
                <a:solidFill>
                  <a:srgbClr val="1FB1AA"/>
                </a:solidFill>
                <a:latin typeface="Tahoma"/>
                <a:cs typeface="Tahoma"/>
              </a:rPr>
              <a:t>в  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-50" dirty="0">
                <a:solidFill>
                  <a:srgbClr val="1FB1AA"/>
                </a:solidFill>
                <a:latin typeface="Tahoma"/>
                <a:cs typeface="Tahoma"/>
              </a:rPr>
              <a:t>ж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р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15" dirty="0">
                <a:solidFill>
                  <a:srgbClr val="1FB1AA"/>
                </a:solidFill>
                <a:latin typeface="Tahoma"/>
                <a:cs typeface="Tahoma"/>
              </a:rPr>
              <a:t>ы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х</a:t>
            </a:r>
            <a:r>
              <a:rPr sz="1600" spc="-120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из</a:t>
            </a:r>
            <a:r>
              <a:rPr sz="1600" spc="15" dirty="0">
                <a:solidFill>
                  <a:srgbClr val="1FB1AA"/>
                </a:solidFill>
                <a:latin typeface="Tahoma"/>
                <a:cs typeface="Tahoma"/>
              </a:rPr>
              <a:t>ы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с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ка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н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й</a:t>
            </a:r>
            <a:r>
              <a:rPr sz="1600" spc="-6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-13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45" dirty="0">
                <a:solidFill>
                  <a:srgbClr val="1FB1AA"/>
                </a:solidFill>
                <a:latin typeface="Tahoma"/>
                <a:cs typeface="Tahoma"/>
              </a:rPr>
              <a:t>п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л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-50" dirty="0">
                <a:solidFill>
                  <a:srgbClr val="1FB1AA"/>
                </a:solidFill>
                <a:latin typeface="Tahoma"/>
                <a:cs typeface="Tahoma"/>
              </a:rPr>
              <a:t>ж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и</a:t>
            </a:r>
            <a:r>
              <a:rPr sz="1600" spc="-105" dirty="0">
                <a:solidFill>
                  <a:srgbClr val="1FB1AA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1FB1AA"/>
                </a:solidFill>
                <a:latin typeface="Tahoma"/>
                <a:cs typeface="Tahoma"/>
              </a:rPr>
              <a:t>е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л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ьн</a:t>
            </a:r>
            <a:r>
              <a:rPr sz="1600" spc="-35" dirty="0">
                <a:solidFill>
                  <a:srgbClr val="1FB1AA"/>
                </a:solidFill>
                <a:latin typeface="Tahoma"/>
                <a:cs typeface="Tahoma"/>
              </a:rPr>
              <a:t>о</a:t>
            </a:r>
            <a:r>
              <a:rPr sz="1600" spc="5" dirty="0">
                <a:solidFill>
                  <a:srgbClr val="1FB1AA"/>
                </a:solidFill>
                <a:latin typeface="Tahoma"/>
                <a:cs typeface="Tahoma"/>
              </a:rPr>
              <a:t>е  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заключение государственной </a:t>
            </a:r>
            <a:r>
              <a:rPr sz="1600" spc="-10" dirty="0">
                <a:solidFill>
                  <a:srgbClr val="1FB1AA"/>
                </a:solidFill>
                <a:latin typeface="Tahoma"/>
                <a:cs typeface="Tahoma"/>
              </a:rPr>
              <a:t>экспертизы 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о 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проверке </a:t>
            </a:r>
            <a:r>
              <a:rPr sz="1600" spc="-25" dirty="0">
                <a:solidFill>
                  <a:srgbClr val="1FB1AA"/>
                </a:solidFill>
                <a:latin typeface="Tahoma"/>
                <a:cs typeface="Tahoma"/>
              </a:rPr>
              <a:t>достоверности </a:t>
            </a:r>
            <a:r>
              <a:rPr sz="1600" spc="-20" dirty="0">
                <a:solidFill>
                  <a:srgbClr val="1FB1AA"/>
                </a:solidFill>
                <a:latin typeface="Tahoma"/>
                <a:cs typeface="Tahoma"/>
              </a:rPr>
              <a:t>определения </a:t>
            </a:r>
            <a:r>
              <a:rPr sz="1600" spc="-15" dirty="0">
                <a:solidFill>
                  <a:srgbClr val="1FB1AA"/>
                </a:solidFill>
                <a:latin typeface="Tahoma"/>
                <a:cs typeface="Tahoma"/>
              </a:rPr>
              <a:t>сметной </a:t>
            </a:r>
            <a:r>
              <a:rPr sz="1600" spc="-10" dirty="0">
                <a:solidFill>
                  <a:srgbClr val="1FB1AA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1FB1AA"/>
                </a:solidFill>
                <a:latin typeface="Tahoma"/>
                <a:cs typeface="Tahoma"/>
              </a:rPr>
              <a:t>стоимости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;</a:t>
            </a:r>
            <a:endParaRPr sz="1600">
              <a:latin typeface="Tahoma"/>
              <a:cs typeface="Tahoma"/>
            </a:endParaRPr>
          </a:p>
          <a:p>
            <a:pPr marL="299085" indent="-287020">
              <a:lnSpc>
                <a:spcPct val="100000"/>
              </a:lnSpc>
              <a:spcBef>
                <a:spcPts val="10"/>
              </a:spcBef>
              <a:buFont typeface="Arial MT"/>
              <a:buChar char="•"/>
              <a:tabLst>
                <a:tab pos="299085" algn="l"/>
                <a:tab pos="299720" algn="l"/>
              </a:tabLst>
            </a:pP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10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11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-20" dirty="0">
                <a:solidFill>
                  <a:srgbClr val="092F4E"/>
                </a:solidFill>
                <a:latin typeface="Tahoma"/>
                <a:cs typeface="Tahoma"/>
              </a:rPr>
              <a:t>н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-45" dirty="0">
                <a:solidFill>
                  <a:srgbClr val="092F4E"/>
                </a:solidFill>
                <a:latin typeface="Tahoma"/>
                <a:cs typeface="Tahoma"/>
              </a:rPr>
              <a:t>б</a:t>
            </a:r>
            <a:r>
              <a:rPr sz="1600" spc="-55" dirty="0">
                <a:solidFill>
                  <a:srgbClr val="092F4E"/>
                </a:solidFill>
                <a:latin typeface="Tahoma"/>
                <a:cs typeface="Tahoma"/>
              </a:rPr>
              <a:t>х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од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им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90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р</a:t>
            </a:r>
            <a:r>
              <a:rPr sz="1600" spc="-3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1600" spc="5" dirty="0">
                <a:solidFill>
                  <a:srgbClr val="092F4E"/>
                </a:solidFill>
                <a:latin typeface="Tahoma"/>
                <a:cs typeface="Tahoma"/>
              </a:rPr>
              <a:t>и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е</a:t>
            </a:r>
            <a:r>
              <a:rPr sz="1600" spc="-25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1600" spc="-15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1600" spc="25" dirty="0">
                <a:solidFill>
                  <a:srgbClr val="092F4E"/>
                </a:solidFill>
                <a:latin typeface="Tahoma"/>
                <a:cs typeface="Tahoma"/>
              </a:rPr>
              <a:t>с</a:t>
            </a:r>
            <a:r>
              <a:rPr sz="1600" spc="-105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1600" spc="-5" dirty="0">
                <a:solidFill>
                  <a:srgbClr val="092F4E"/>
                </a:solidFill>
                <a:latin typeface="Tahoma"/>
                <a:cs typeface="Tahoma"/>
              </a:rPr>
              <a:t>в</a:t>
            </a:r>
            <a:r>
              <a:rPr sz="1600" spc="-30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1600" spc="-50" dirty="0">
                <a:solidFill>
                  <a:srgbClr val="092F4E"/>
                </a:solidFill>
                <a:latin typeface="Tahoma"/>
                <a:cs typeface="Tahoma"/>
              </a:rPr>
              <a:t>.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05159" y="6452615"/>
            <a:ext cx="853440" cy="405765"/>
            <a:chOff x="10805159" y="6452615"/>
            <a:chExt cx="853440" cy="4057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93262" y="6470903"/>
              <a:ext cx="665337" cy="3870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805159" y="6452615"/>
              <a:ext cx="274320" cy="204470"/>
            </a:xfrm>
            <a:custGeom>
              <a:avLst/>
              <a:gdLst/>
              <a:ahLst/>
              <a:cxnLst/>
              <a:rect l="l" t="t" r="r" b="b"/>
              <a:pathLst>
                <a:path w="274320" h="204470">
                  <a:moveTo>
                    <a:pt x="274320" y="0"/>
                  </a:moveTo>
                  <a:lnTo>
                    <a:pt x="0" y="0"/>
                  </a:lnTo>
                  <a:lnTo>
                    <a:pt x="0" y="204216"/>
                  </a:lnTo>
                  <a:lnTo>
                    <a:pt x="274320" y="204216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41439" cy="792479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6239255" y="2343911"/>
            <a:ext cx="1953895" cy="335280"/>
          </a:xfrm>
          <a:custGeom>
            <a:avLst/>
            <a:gdLst/>
            <a:ahLst/>
            <a:cxnLst/>
            <a:rect l="l" t="t" r="r" b="b"/>
            <a:pathLst>
              <a:path w="1953895" h="335280">
                <a:moveTo>
                  <a:pt x="0" y="0"/>
                </a:moveTo>
                <a:lnTo>
                  <a:pt x="0" y="16510"/>
                </a:lnTo>
                <a:lnTo>
                  <a:pt x="51533" y="22734"/>
                </a:lnTo>
                <a:lnTo>
                  <a:pt x="102476" y="30905"/>
                </a:lnTo>
                <a:lnTo>
                  <a:pt x="152793" y="40983"/>
                </a:lnTo>
                <a:lnTo>
                  <a:pt x="202447" y="52929"/>
                </a:lnTo>
                <a:lnTo>
                  <a:pt x="251403" y="66703"/>
                </a:lnTo>
                <a:lnTo>
                  <a:pt x="299624" y="82265"/>
                </a:lnTo>
                <a:lnTo>
                  <a:pt x="347073" y="99578"/>
                </a:lnTo>
                <a:lnTo>
                  <a:pt x="393715" y="118602"/>
                </a:lnTo>
                <a:lnTo>
                  <a:pt x="439513" y="139296"/>
                </a:lnTo>
                <a:lnTo>
                  <a:pt x="484431" y="161623"/>
                </a:lnTo>
                <a:lnTo>
                  <a:pt x="528433" y="185543"/>
                </a:lnTo>
                <a:lnTo>
                  <a:pt x="571482" y="211016"/>
                </a:lnTo>
                <a:lnTo>
                  <a:pt x="613541" y="238003"/>
                </a:lnTo>
                <a:lnTo>
                  <a:pt x="654576" y="266466"/>
                </a:lnTo>
                <a:lnTo>
                  <a:pt x="694549" y="296365"/>
                </a:lnTo>
                <a:lnTo>
                  <a:pt x="733425" y="327660"/>
                </a:lnTo>
                <a:lnTo>
                  <a:pt x="740918" y="335279"/>
                </a:lnTo>
                <a:lnTo>
                  <a:pt x="1040384" y="28321"/>
                </a:lnTo>
                <a:lnTo>
                  <a:pt x="1953768" y="28321"/>
                </a:lnTo>
                <a:lnTo>
                  <a:pt x="1953768" y="6476"/>
                </a:lnTo>
                <a:lnTo>
                  <a:pt x="1028826" y="6476"/>
                </a:lnTo>
                <a:lnTo>
                  <a:pt x="1028826" y="9905"/>
                </a:lnTo>
                <a:lnTo>
                  <a:pt x="736726" y="309245"/>
                </a:lnTo>
                <a:lnTo>
                  <a:pt x="696543" y="277008"/>
                </a:lnTo>
                <a:lnTo>
                  <a:pt x="655408" y="246414"/>
                </a:lnTo>
                <a:lnTo>
                  <a:pt x="613357" y="217479"/>
                </a:lnTo>
                <a:lnTo>
                  <a:pt x="570428" y="190220"/>
                </a:lnTo>
                <a:lnTo>
                  <a:pt x="526656" y="164653"/>
                </a:lnTo>
                <a:lnTo>
                  <a:pt x="482079" y="140797"/>
                </a:lnTo>
                <a:lnTo>
                  <a:pt x="436732" y="118668"/>
                </a:lnTo>
                <a:lnTo>
                  <a:pt x="390651" y="98282"/>
                </a:lnTo>
                <a:lnTo>
                  <a:pt x="343875" y="79656"/>
                </a:lnTo>
                <a:lnTo>
                  <a:pt x="296438" y="62809"/>
                </a:lnTo>
                <a:lnTo>
                  <a:pt x="248378" y="47755"/>
                </a:lnTo>
                <a:lnTo>
                  <a:pt x="199731" y="34514"/>
                </a:lnTo>
                <a:lnTo>
                  <a:pt x="150533" y="23100"/>
                </a:lnTo>
                <a:lnTo>
                  <a:pt x="100821" y="13532"/>
                </a:lnTo>
                <a:lnTo>
                  <a:pt x="50631" y="5826"/>
                </a:lnTo>
                <a:lnTo>
                  <a:pt x="0" y="0"/>
                </a:lnTo>
                <a:close/>
              </a:path>
            </a:pathLst>
          </a:custGeom>
          <a:solidFill>
            <a:srgbClr val="5E6E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14215" y="4852415"/>
            <a:ext cx="1953895" cy="338455"/>
          </a:xfrm>
          <a:custGeom>
            <a:avLst/>
            <a:gdLst/>
            <a:ahLst/>
            <a:cxnLst/>
            <a:rect l="l" t="t" r="r" b="b"/>
            <a:pathLst>
              <a:path w="1953895" h="338454">
                <a:moveTo>
                  <a:pt x="1212850" y="0"/>
                </a:moveTo>
                <a:lnTo>
                  <a:pt x="913764" y="309752"/>
                </a:lnTo>
                <a:lnTo>
                  <a:pt x="0" y="309752"/>
                </a:lnTo>
                <a:lnTo>
                  <a:pt x="0" y="331723"/>
                </a:lnTo>
                <a:lnTo>
                  <a:pt x="925322" y="331723"/>
                </a:lnTo>
                <a:lnTo>
                  <a:pt x="925322" y="328294"/>
                </a:lnTo>
                <a:lnTo>
                  <a:pt x="1217422" y="26288"/>
                </a:lnTo>
                <a:lnTo>
                  <a:pt x="1257605" y="58825"/>
                </a:lnTo>
                <a:lnTo>
                  <a:pt x="1298739" y="89703"/>
                </a:lnTo>
                <a:lnTo>
                  <a:pt x="1340788" y="118903"/>
                </a:lnTo>
                <a:lnTo>
                  <a:pt x="1383714" y="146411"/>
                </a:lnTo>
                <a:lnTo>
                  <a:pt x="1427480" y="172208"/>
                </a:lnTo>
                <a:lnTo>
                  <a:pt x="1472049" y="196278"/>
                </a:lnTo>
                <a:lnTo>
                  <a:pt x="1517385" y="218606"/>
                </a:lnTo>
                <a:lnTo>
                  <a:pt x="1563449" y="239172"/>
                </a:lnTo>
                <a:lnTo>
                  <a:pt x="1610205" y="257962"/>
                </a:lnTo>
                <a:lnTo>
                  <a:pt x="1657617" y="274958"/>
                </a:lnTo>
                <a:lnTo>
                  <a:pt x="1705646" y="290143"/>
                </a:lnTo>
                <a:lnTo>
                  <a:pt x="1754256" y="303502"/>
                </a:lnTo>
                <a:lnTo>
                  <a:pt x="1803411" y="315016"/>
                </a:lnTo>
                <a:lnTo>
                  <a:pt x="1853072" y="324670"/>
                </a:lnTo>
                <a:lnTo>
                  <a:pt x="1903203" y="332446"/>
                </a:lnTo>
                <a:lnTo>
                  <a:pt x="1953768" y="338327"/>
                </a:lnTo>
                <a:lnTo>
                  <a:pt x="1953768" y="321690"/>
                </a:lnTo>
                <a:lnTo>
                  <a:pt x="1902300" y="315409"/>
                </a:lnTo>
                <a:lnTo>
                  <a:pt x="1851411" y="307164"/>
                </a:lnTo>
                <a:lnTo>
                  <a:pt x="1801137" y="296995"/>
                </a:lnTo>
                <a:lnTo>
                  <a:pt x="1751516" y="284942"/>
                </a:lnTo>
                <a:lnTo>
                  <a:pt x="1702584" y="271044"/>
                </a:lnTo>
                <a:lnTo>
                  <a:pt x="1654377" y="255341"/>
                </a:lnTo>
                <a:lnTo>
                  <a:pt x="1606934" y="237872"/>
                </a:lnTo>
                <a:lnTo>
                  <a:pt x="1560290" y="218678"/>
                </a:lnTo>
                <a:lnTo>
                  <a:pt x="1514482" y="197797"/>
                </a:lnTo>
                <a:lnTo>
                  <a:pt x="1469548" y="175270"/>
                </a:lnTo>
                <a:lnTo>
                  <a:pt x="1425523" y="151135"/>
                </a:lnTo>
                <a:lnTo>
                  <a:pt x="1382446" y="125434"/>
                </a:lnTo>
                <a:lnTo>
                  <a:pt x="1340352" y="98205"/>
                </a:lnTo>
                <a:lnTo>
                  <a:pt x="1299279" y="69487"/>
                </a:lnTo>
                <a:lnTo>
                  <a:pt x="1259264" y="39321"/>
                </a:lnTo>
                <a:lnTo>
                  <a:pt x="1220343" y="7746"/>
                </a:lnTo>
                <a:lnTo>
                  <a:pt x="1212850" y="0"/>
                </a:lnTo>
                <a:close/>
              </a:path>
            </a:pathLst>
          </a:custGeom>
          <a:solidFill>
            <a:srgbClr val="5E6E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62800" y="2862072"/>
            <a:ext cx="844550" cy="777240"/>
          </a:xfrm>
          <a:custGeom>
            <a:avLst/>
            <a:gdLst/>
            <a:ahLst/>
            <a:cxnLst/>
            <a:rect l="l" t="t" r="r" b="b"/>
            <a:pathLst>
              <a:path w="844550" h="777239">
                <a:moveTo>
                  <a:pt x="4952" y="0"/>
                </a:moveTo>
                <a:lnTo>
                  <a:pt x="0" y="11937"/>
                </a:lnTo>
                <a:lnTo>
                  <a:pt x="13992" y="54402"/>
                </a:lnTo>
                <a:lnTo>
                  <a:pt x="27306" y="98196"/>
                </a:lnTo>
                <a:lnTo>
                  <a:pt x="39922" y="143271"/>
                </a:lnTo>
                <a:lnTo>
                  <a:pt x="51824" y="189579"/>
                </a:lnTo>
                <a:lnTo>
                  <a:pt x="62992" y="237071"/>
                </a:lnTo>
                <a:lnTo>
                  <a:pt x="73408" y="285699"/>
                </a:lnTo>
                <a:lnTo>
                  <a:pt x="83053" y="335414"/>
                </a:lnTo>
                <a:lnTo>
                  <a:pt x="91911" y="386167"/>
                </a:lnTo>
                <a:lnTo>
                  <a:pt x="99962" y="437911"/>
                </a:lnTo>
                <a:lnTo>
                  <a:pt x="107187" y="490596"/>
                </a:lnTo>
                <a:lnTo>
                  <a:pt x="113570" y="544174"/>
                </a:lnTo>
                <a:lnTo>
                  <a:pt x="119091" y="598596"/>
                </a:lnTo>
                <a:lnTo>
                  <a:pt x="123732" y="653815"/>
                </a:lnTo>
                <a:lnTo>
                  <a:pt x="127475" y="709780"/>
                </a:lnTo>
                <a:lnTo>
                  <a:pt x="130301" y="766444"/>
                </a:lnTo>
                <a:lnTo>
                  <a:pt x="130301" y="777239"/>
                </a:lnTo>
                <a:lnTo>
                  <a:pt x="844296" y="777239"/>
                </a:lnTo>
                <a:lnTo>
                  <a:pt x="844296" y="755776"/>
                </a:lnTo>
                <a:lnTo>
                  <a:pt x="136525" y="755776"/>
                </a:lnTo>
                <a:lnTo>
                  <a:pt x="133650" y="700232"/>
                </a:lnTo>
                <a:lnTo>
                  <a:pt x="129908" y="645236"/>
                </a:lnTo>
                <a:lnTo>
                  <a:pt x="125304" y="590832"/>
                </a:lnTo>
                <a:lnTo>
                  <a:pt x="119843" y="537063"/>
                </a:lnTo>
                <a:lnTo>
                  <a:pt x="113533" y="483973"/>
                </a:lnTo>
                <a:lnTo>
                  <a:pt x="106378" y="431605"/>
                </a:lnTo>
                <a:lnTo>
                  <a:pt x="98384" y="380004"/>
                </a:lnTo>
                <a:lnTo>
                  <a:pt x="89558" y="329212"/>
                </a:lnTo>
                <a:lnTo>
                  <a:pt x="79905" y="279274"/>
                </a:lnTo>
                <a:lnTo>
                  <a:pt x="69431" y="230232"/>
                </a:lnTo>
                <a:lnTo>
                  <a:pt x="58142" y="182130"/>
                </a:lnTo>
                <a:lnTo>
                  <a:pt x="46044" y="135013"/>
                </a:lnTo>
                <a:lnTo>
                  <a:pt x="33142" y="88923"/>
                </a:lnTo>
                <a:lnTo>
                  <a:pt x="19443" y="43904"/>
                </a:lnTo>
                <a:lnTo>
                  <a:pt x="4952" y="0"/>
                </a:lnTo>
                <a:close/>
              </a:path>
            </a:pathLst>
          </a:custGeom>
          <a:solidFill>
            <a:srgbClr val="AEAB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24271" y="2121407"/>
            <a:ext cx="753110" cy="551815"/>
          </a:xfrm>
          <a:custGeom>
            <a:avLst/>
            <a:gdLst/>
            <a:ahLst/>
            <a:cxnLst/>
            <a:rect l="l" t="t" r="r" b="b"/>
            <a:pathLst>
              <a:path w="753110" h="551814">
                <a:moveTo>
                  <a:pt x="752855" y="0"/>
                </a:moveTo>
                <a:lnTo>
                  <a:pt x="731647" y="0"/>
                </a:lnTo>
                <a:lnTo>
                  <a:pt x="731647" y="310768"/>
                </a:lnTo>
                <a:lnTo>
                  <a:pt x="677966" y="315836"/>
                </a:lnTo>
                <a:lnTo>
                  <a:pt x="624803" y="322446"/>
                </a:lnTo>
                <a:lnTo>
                  <a:pt x="572199" y="330585"/>
                </a:lnTo>
                <a:lnTo>
                  <a:pt x="520196" y="340240"/>
                </a:lnTo>
                <a:lnTo>
                  <a:pt x="468836" y="351399"/>
                </a:lnTo>
                <a:lnTo>
                  <a:pt x="418164" y="364050"/>
                </a:lnTo>
                <a:lnTo>
                  <a:pt x="368220" y="378179"/>
                </a:lnTo>
                <a:lnTo>
                  <a:pt x="319047" y="393774"/>
                </a:lnTo>
                <a:lnTo>
                  <a:pt x="270688" y="410822"/>
                </a:lnTo>
                <a:lnTo>
                  <a:pt x="223186" y="429311"/>
                </a:lnTo>
                <a:lnTo>
                  <a:pt x="176581" y="449228"/>
                </a:lnTo>
                <a:lnTo>
                  <a:pt x="130918" y="470561"/>
                </a:lnTo>
                <a:lnTo>
                  <a:pt x="86239" y="493296"/>
                </a:lnTo>
                <a:lnTo>
                  <a:pt x="42585" y="517422"/>
                </a:lnTo>
                <a:lnTo>
                  <a:pt x="0" y="542925"/>
                </a:lnTo>
                <a:lnTo>
                  <a:pt x="11556" y="551688"/>
                </a:lnTo>
                <a:lnTo>
                  <a:pt x="52743" y="527025"/>
                </a:lnTo>
                <a:lnTo>
                  <a:pt x="95195" y="503553"/>
                </a:lnTo>
                <a:lnTo>
                  <a:pt x="138869" y="481307"/>
                </a:lnTo>
                <a:lnTo>
                  <a:pt x="183721" y="460319"/>
                </a:lnTo>
                <a:lnTo>
                  <a:pt x="229705" y="440624"/>
                </a:lnTo>
                <a:lnTo>
                  <a:pt x="276777" y="422253"/>
                </a:lnTo>
                <a:lnTo>
                  <a:pt x="324893" y="405241"/>
                </a:lnTo>
                <a:lnTo>
                  <a:pt x="374009" y="389622"/>
                </a:lnTo>
                <a:lnTo>
                  <a:pt x="424079" y="375428"/>
                </a:lnTo>
                <a:lnTo>
                  <a:pt x="475059" y="362693"/>
                </a:lnTo>
                <a:lnTo>
                  <a:pt x="526906" y="351450"/>
                </a:lnTo>
                <a:lnTo>
                  <a:pt x="579574" y="341733"/>
                </a:lnTo>
                <a:lnTo>
                  <a:pt x="633018" y="333575"/>
                </a:lnTo>
                <a:lnTo>
                  <a:pt x="687195" y="327010"/>
                </a:lnTo>
                <a:lnTo>
                  <a:pt x="742061" y="322071"/>
                </a:lnTo>
                <a:lnTo>
                  <a:pt x="752855" y="322071"/>
                </a:lnTo>
                <a:lnTo>
                  <a:pt x="752855" y="0"/>
                </a:lnTo>
                <a:close/>
              </a:path>
            </a:pathLst>
          </a:custGeom>
          <a:solidFill>
            <a:srgbClr val="2E4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819144" y="2548127"/>
            <a:ext cx="1228725" cy="1079500"/>
          </a:xfrm>
          <a:custGeom>
            <a:avLst/>
            <a:gdLst/>
            <a:ahLst/>
            <a:cxnLst/>
            <a:rect l="l" t="t" r="r" b="b"/>
            <a:pathLst>
              <a:path w="1228725" h="1079500">
                <a:moveTo>
                  <a:pt x="922654" y="0"/>
                </a:moveTo>
                <a:lnTo>
                  <a:pt x="0" y="0"/>
                </a:lnTo>
                <a:lnTo>
                  <a:pt x="0" y="21589"/>
                </a:lnTo>
                <a:lnTo>
                  <a:pt x="915542" y="21589"/>
                </a:lnTo>
                <a:lnTo>
                  <a:pt x="1203325" y="320039"/>
                </a:lnTo>
                <a:lnTo>
                  <a:pt x="1173811" y="359051"/>
                </a:lnTo>
                <a:lnTo>
                  <a:pt x="1145702" y="398922"/>
                </a:lnTo>
                <a:lnTo>
                  <a:pt x="1119013" y="439622"/>
                </a:lnTo>
                <a:lnTo>
                  <a:pt x="1093759" y="481119"/>
                </a:lnTo>
                <a:lnTo>
                  <a:pt x="1069955" y="523383"/>
                </a:lnTo>
                <a:lnTo>
                  <a:pt x="1047617" y="566383"/>
                </a:lnTo>
                <a:lnTo>
                  <a:pt x="1026759" y="610086"/>
                </a:lnTo>
                <a:lnTo>
                  <a:pt x="1007398" y="654463"/>
                </a:lnTo>
                <a:lnTo>
                  <a:pt x="989548" y="699481"/>
                </a:lnTo>
                <a:lnTo>
                  <a:pt x="973224" y="745110"/>
                </a:lnTo>
                <a:lnTo>
                  <a:pt x="958441" y="791318"/>
                </a:lnTo>
                <a:lnTo>
                  <a:pt x="945215" y="838075"/>
                </a:lnTo>
                <a:lnTo>
                  <a:pt x="933562" y="885349"/>
                </a:lnTo>
                <a:lnTo>
                  <a:pt x="923495" y="933109"/>
                </a:lnTo>
                <a:lnTo>
                  <a:pt x="915030" y="981323"/>
                </a:lnTo>
                <a:lnTo>
                  <a:pt x="908184" y="1029961"/>
                </a:lnTo>
                <a:lnTo>
                  <a:pt x="902969" y="1078992"/>
                </a:lnTo>
                <a:lnTo>
                  <a:pt x="918590" y="1078992"/>
                </a:lnTo>
                <a:lnTo>
                  <a:pt x="924645" y="1025980"/>
                </a:lnTo>
                <a:lnTo>
                  <a:pt x="932592" y="973555"/>
                </a:lnTo>
                <a:lnTo>
                  <a:pt x="942395" y="921757"/>
                </a:lnTo>
                <a:lnTo>
                  <a:pt x="954020" y="870626"/>
                </a:lnTo>
                <a:lnTo>
                  <a:pt x="967428" y="820201"/>
                </a:lnTo>
                <a:lnTo>
                  <a:pt x="982585" y="770522"/>
                </a:lnTo>
                <a:lnTo>
                  <a:pt x="999454" y="721628"/>
                </a:lnTo>
                <a:lnTo>
                  <a:pt x="1018000" y="673560"/>
                </a:lnTo>
                <a:lnTo>
                  <a:pt x="1038185" y="626356"/>
                </a:lnTo>
                <a:lnTo>
                  <a:pt x="1059975" y="580056"/>
                </a:lnTo>
                <a:lnTo>
                  <a:pt x="1083332" y="534701"/>
                </a:lnTo>
                <a:lnTo>
                  <a:pt x="1108221" y="490329"/>
                </a:lnTo>
                <a:lnTo>
                  <a:pt x="1134606" y="446980"/>
                </a:lnTo>
                <a:lnTo>
                  <a:pt x="1162451" y="404694"/>
                </a:lnTo>
                <a:lnTo>
                  <a:pt x="1191719" y="363510"/>
                </a:lnTo>
                <a:lnTo>
                  <a:pt x="1222375" y="323469"/>
                </a:lnTo>
                <a:lnTo>
                  <a:pt x="1221231" y="322325"/>
                </a:lnTo>
                <a:lnTo>
                  <a:pt x="1228343" y="314706"/>
                </a:lnTo>
                <a:lnTo>
                  <a:pt x="927100" y="3048"/>
                </a:lnTo>
                <a:lnTo>
                  <a:pt x="922654" y="7747"/>
                </a:lnTo>
                <a:lnTo>
                  <a:pt x="922654" y="0"/>
                </a:lnTo>
                <a:close/>
              </a:path>
            </a:pathLst>
          </a:custGeom>
          <a:solidFill>
            <a:srgbClr val="1FB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24071" y="3895344"/>
            <a:ext cx="1417320" cy="777240"/>
          </a:xfrm>
          <a:custGeom>
            <a:avLst/>
            <a:gdLst/>
            <a:ahLst/>
            <a:cxnLst/>
            <a:rect l="l" t="t" r="r" b="b"/>
            <a:pathLst>
              <a:path w="1417320" h="777239">
                <a:moveTo>
                  <a:pt x="1112392" y="0"/>
                </a:moveTo>
                <a:lnTo>
                  <a:pt x="0" y="0"/>
                </a:lnTo>
                <a:lnTo>
                  <a:pt x="0" y="21462"/>
                </a:lnTo>
                <a:lnTo>
                  <a:pt x="1097788" y="21462"/>
                </a:lnTo>
                <a:lnTo>
                  <a:pt x="1103605" y="70500"/>
                </a:lnTo>
                <a:lnTo>
                  <a:pt x="1111010" y="119114"/>
                </a:lnTo>
                <a:lnTo>
                  <a:pt x="1119993" y="167276"/>
                </a:lnTo>
                <a:lnTo>
                  <a:pt x="1130544" y="214955"/>
                </a:lnTo>
                <a:lnTo>
                  <a:pt x="1142651" y="262121"/>
                </a:lnTo>
                <a:lnTo>
                  <a:pt x="1156307" y="308745"/>
                </a:lnTo>
                <a:lnTo>
                  <a:pt x="1171500" y="354797"/>
                </a:lnTo>
                <a:lnTo>
                  <a:pt x="1188220" y="400246"/>
                </a:lnTo>
                <a:lnTo>
                  <a:pt x="1206457" y="445062"/>
                </a:lnTo>
                <a:lnTo>
                  <a:pt x="1226201" y="489217"/>
                </a:lnTo>
                <a:lnTo>
                  <a:pt x="1247442" y="532679"/>
                </a:lnTo>
                <a:lnTo>
                  <a:pt x="1270170" y="575419"/>
                </a:lnTo>
                <a:lnTo>
                  <a:pt x="1294375" y="617407"/>
                </a:lnTo>
                <a:lnTo>
                  <a:pt x="1320047" y="658613"/>
                </a:lnTo>
                <a:lnTo>
                  <a:pt x="1347176" y="699007"/>
                </a:lnTo>
                <a:lnTo>
                  <a:pt x="1375751" y="738559"/>
                </a:lnTo>
                <a:lnTo>
                  <a:pt x="1405763" y="777239"/>
                </a:lnTo>
                <a:lnTo>
                  <a:pt x="1417319" y="765301"/>
                </a:lnTo>
                <a:lnTo>
                  <a:pt x="1386552" y="725531"/>
                </a:lnTo>
                <a:lnTo>
                  <a:pt x="1357185" y="684589"/>
                </a:lnTo>
                <a:lnTo>
                  <a:pt x="1329254" y="642515"/>
                </a:lnTo>
                <a:lnTo>
                  <a:pt x="1302791" y="599350"/>
                </a:lnTo>
                <a:lnTo>
                  <a:pt x="1277833" y="555134"/>
                </a:lnTo>
                <a:lnTo>
                  <a:pt x="1254413" y="509906"/>
                </a:lnTo>
                <a:lnTo>
                  <a:pt x="1232566" y="463706"/>
                </a:lnTo>
                <a:lnTo>
                  <a:pt x="1212326" y="416575"/>
                </a:lnTo>
                <a:lnTo>
                  <a:pt x="1193727" y="368553"/>
                </a:lnTo>
                <a:lnTo>
                  <a:pt x="1176805" y="319679"/>
                </a:lnTo>
                <a:lnTo>
                  <a:pt x="1161592" y="269994"/>
                </a:lnTo>
                <a:lnTo>
                  <a:pt x="1148125" y="219537"/>
                </a:lnTo>
                <a:lnTo>
                  <a:pt x="1136437" y="168349"/>
                </a:lnTo>
                <a:lnTo>
                  <a:pt x="1126563" y="116469"/>
                </a:lnTo>
                <a:lnTo>
                  <a:pt x="1118536" y="63937"/>
                </a:lnTo>
                <a:lnTo>
                  <a:pt x="1112392" y="10794"/>
                </a:lnTo>
                <a:lnTo>
                  <a:pt x="1112392" y="0"/>
                </a:lnTo>
                <a:close/>
              </a:path>
            </a:pathLst>
          </a:custGeom>
          <a:solidFill>
            <a:srgbClr val="AEAB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56704" y="3907535"/>
            <a:ext cx="1073150" cy="1076325"/>
          </a:xfrm>
          <a:custGeom>
            <a:avLst/>
            <a:gdLst/>
            <a:ahLst/>
            <a:cxnLst/>
            <a:rect l="l" t="t" r="r" b="b"/>
            <a:pathLst>
              <a:path w="1073150" h="1076325">
                <a:moveTo>
                  <a:pt x="220979" y="0"/>
                </a:moveTo>
                <a:lnTo>
                  <a:pt x="210439" y="0"/>
                </a:lnTo>
                <a:lnTo>
                  <a:pt x="206293" y="52869"/>
                </a:lnTo>
                <a:lnTo>
                  <a:pt x="200873" y="105151"/>
                </a:lnTo>
                <a:lnTo>
                  <a:pt x="194203" y="156806"/>
                </a:lnTo>
                <a:lnTo>
                  <a:pt x="186305" y="207795"/>
                </a:lnTo>
                <a:lnTo>
                  <a:pt x="177202" y="258079"/>
                </a:lnTo>
                <a:lnTo>
                  <a:pt x="166920" y="307618"/>
                </a:lnTo>
                <a:lnTo>
                  <a:pt x="155480" y="356373"/>
                </a:lnTo>
                <a:lnTo>
                  <a:pt x="142906" y="404304"/>
                </a:lnTo>
                <a:lnTo>
                  <a:pt x="129222" y="451372"/>
                </a:lnTo>
                <a:lnTo>
                  <a:pt x="114452" y="497537"/>
                </a:lnTo>
                <a:lnTo>
                  <a:pt x="98618" y="542760"/>
                </a:lnTo>
                <a:lnTo>
                  <a:pt x="81744" y="587001"/>
                </a:lnTo>
                <a:lnTo>
                  <a:pt x="63853" y="630222"/>
                </a:lnTo>
                <a:lnTo>
                  <a:pt x="44970" y="672382"/>
                </a:lnTo>
                <a:lnTo>
                  <a:pt x="25117" y="713442"/>
                </a:lnTo>
                <a:lnTo>
                  <a:pt x="4318" y="753363"/>
                </a:lnTo>
                <a:lnTo>
                  <a:pt x="5079" y="754507"/>
                </a:lnTo>
                <a:lnTo>
                  <a:pt x="0" y="762126"/>
                </a:lnTo>
                <a:lnTo>
                  <a:pt x="204597" y="1072895"/>
                </a:lnTo>
                <a:lnTo>
                  <a:pt x="204597" y="1075944"/>
                </a:lnTo>
                <a:lnTo>
                  <a:pt x="1072896" y="1075944"/>
                </a:lnTo>
                <a:lnTo>
                  <a:pt x="1072896" y="1054481"/>
                </a:lnTo>
                <a:lnTo>
                  <a:pt x="212471" y="1054481"/>
                </a:lnTo>
                <a:lnTo>
                  <a:pt x="212471" y="1053338"/>
                </a:lnTo>
                <a:lnTo>
                  <a:pt x="17145" y="756793"/>
                </a:lnTo>
                <a:lnTo>
                  <a:pt x="38395" y="715435"/>
                </a:lnTo>
                <a:lnTo>
                  <a:pt x="58563" y="673111"/>
                </a:lnTo>
                <a:lnTo>
                  <a:pt x="77638" y="629859"/>
                </a:lnTo>
                <a:lnTo>
                  <a:pt x="95607" y="585716"/>
                </a:lnTo>
                <a:lnTo>
                  <a:pt x="112460" y="540718"/>
                </a:lnTo>
                <a:lnTo>
                  <a:pt x="128185" y="494903"/>
                </a:lnTo>
                <a:lnTo>
                  <a:pt x="142772" y="448308"/>
                </a:lnTo>
                <a:lnTo>
                  <a:pt x="156210" y="400970"/>
                </a:lnTo>
                <a:lnTo>
                  <a:pt x="168486" y="352927"/>
                </a:lnTo>
                <a:lnTo>
                  <a:pt x="179590" y="304216"/>
                </a:lnTo>
                <a:lnTo>
                  <a:pt x="189512" y="254874"/>
                </a:lnTo>
                <a:lnTo>
                  <a:pt x="198239" y="204938"/>
                </a:lnTo>
                <a:lnTo>
                  <a:pt x="205760" y="154445"/>
                </a:lnTo>
                <a:lnTo>
                  <a:pt x="212065" y="103433"/>
                </a:lnTo>
                <a:lnTo>
                  <a:pt x="217142" y="51939"/>
                </a:lnTo>
                <a:lnTo>
                  <a:pt x="220979" y="0"/>
                </a:lnTo>
                <a:close/>
              </a:path>
            </a:pathLst>
          </a:custGeom>
          <a:solidFill>
            <a:srgbClr val="1FB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17920" y="4852415"/>
            <a:ext cx="756285" cy="597535"/>
          </a:xfrm>
          <a:custGeom>
            <a:avLst/>
            <a:gdLst/>
            <a:ahLst/>
            <a:cxnLst/>
            <a:rect l="l" t="t" r="r" b="b"/>
            <a:pathLst>
              <a:path w="756284" h="597535">
                <a:moveTo>
                  <a:pt x="744347" y="0"/>
                </a:moveTo>
                <a:lnTo>
                  <a:pt x="705580" y="25130"/>
                </a:lnTo>
                <a:lnTo>
                  <a:pt x="665695" y="49116"/>
                </a:lnTo>
                <a:lnTo>
                  <a:pt x="624729" y="71929"/>
                </a:lnTo>
                <a:lnTo>
                  <a:pt x="582717" y="93539"/>
                </a:lnTo>
                <a:lnTo>
                  <a:pt x="539697" y="113918"/>
                </a:lnTo>
                <a:lnTo>
                  <a:pt x="495706" y="133038"/>
                </a:lnTo>
                <a:lnTo>
                  <a:pt x="450780" y="150870"/>
                </a:lnTo>
                <a:lnTo>
                  <a:pt x="404955" y="167385"/>
                </a:lnTo>
                <a:lnTo>
                  <a:pt x="358268" y="182555"/>
                </a:lnTo>
                <a:lnTo>
                  <a:pt x="310757" y="196351"/>
                </a:lnTo>
                <a:lnTo>
                  <a:pt x="262457" y="208744"/>
                </a:lnTo>
                <a:lnTo>
                  <a:pt x="213405" y="219706"/>
                </a:lnTo>
                <a:lnTo>
                  <a:pt x="163638" y="229207"/>
                </a:lnTo>
                <a:lnTo>
                  <a:pt x="113193" y="237220"/>
                </a:lnTo>
                <a:lnTo>
                  <a:pt x="62106" y="243716"/>
                </a:lnTo>
                <a:lnTo>
                  <a:pt x="10413" y="248665"/>
                </a:lnTo>
                <a:lnTo>
                  <a:pt x="0" y="248665"/>
                </a:lnTo>
                <a:lnTo>
                  <a:pt x="0" y="597407"/>
                </a:lnTo>
                <a:lnTo>
                  <a:pt x="20954" y="597407"/>
                </a:lnTo>
                <a:lnTo>
                  <a:pt x="20954" y="260857"/>
                </a:lnTo>
                <a:lnTo>
                  <a:pt x="71535" y="255787"/>
                </a:lnTo>
                <a:lnTo>
                  <a:pt x="121668" y="249250"/>
                </a:lnTo>
                <a:lnTo>
                  <a:pt x="171316" y="241257"/>
                </a:lnTo>
                <a:lnTo>
                  <a:pt x="220444" y="231818"/>
                </a:lnTo>
                <a:lnTo>
                  <a:pt x="269013" y="220943"/>
                </a:lnTo>
                <a:lnTo>
                  <a:pt x="316987" y="208641"/>
                </a:lnTo>
                <a:lnTo>
                  <a:pt x="364329" y="194923"/>
                </a:lnTo>
                <a:lnTo>
                  <a:pt x="411003" y="179800"/>
                </a:lnTo>
                <a:lnTo>
                  <a:pt x="456972" y="163280"/>
                </a:lnTo>
                <a:lnTo>
                  <a:pt x="502198" y="145374"/>
                </a:lnTo>
                <a:lnTo>
                  <a:pt x="546645" y="126093"/>
                </a:lnTo>
                <a:lnTo>
                  <a:pt x="590276" y="105445"/>
                </a:lnTo>
                <a:lnTo>
                  <a:pt x="633054" y="83442"/>
                </a:lnTo>
                <a:lnTo>
                  <a:pt x="674942" y="60093"/>
                </a:lnTo>
                <a:lnTo>
                  <a:pt x="715905" y="35408"/>
                </a:lnTo>
                <a:lnTo>
                  <a:pt x="755903" y="9397"/>
                </a:lnTo>
                <a:lnTo>
                  <a:pt x="744347" y="0"/>
                </a:lnTo>
                <a:close/>
              </a:path>
            </a:pathLst>
          </a:custGeom>
          <a:solidFill>
            <a:srgbClr val="2E4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36591" y="2865120"/>
            <a:ext cx="454659" cy="783590"/>
          </a:xfrm>
          <a:custGeom>
            <a:avLst/>
            <a:gdLst/>
            <a:ahLst/>
            <a:cxnLst/>
            <a:rect l="l" t="t" r="r" b="b"/>
            <a:pathLst>
              <a:path w="454660" h="783589">
                <a:moveTo>
                  <a:pt x="311531" y="0"/>
                </a:moveTo>
                <a:lnTo>
                  <a:pt x="137267" y="244730"/>
                </a:lnTo>
                <a:lnTo>
                  <a:pt x="44132" y="493760"/>
                </a:lnTo>
                <a:lnTo>
                  <a:pt x="6814" y="687139"/>
                </a:lnTo>
                <a:lnTo>
                  <a:pt x="0" y="764920"/>
                </a:lnTo>
                <a:lnTo>
                  <a:pt x="186817" y="783335"/>
                </a:lnTo>
                <a:lnTo>
                  <a:pt x="192975" y="729915"/>
                </a:lnTo>
                <a:lnTo>
                  <a:pt x="201299" y="677237"/>
                </a:lnTo>
                <a:lnTo>
                  <a:pt x="211743" y="625353"/>
                </a:lnTo>
                <a:lnTo>
                  <a:pt x="224265" y="574315"/>
                </a:lnTo>
                <a:lnTo>
                  <a:pt x="238821" y="524173"/>
                </a:lnTo>
                <a:lnTo>
                  <a:pt x="255367" y="474979"/>
                </a:lnTo>
                <a:lnTo>
                  <a:pt x="273859" y="426783"/>
                </a:lnTo>
                <a:lnTo>
                  <a:pt x="294255" y="379637"/>
                </a:lnTo>
                <a:lnTo>
                  <a:pt x="316510" y="333592"/>
                </a:lnTo>
                <a:lnTo>
                  <a:pt x="340581" y="288698"/>
                </a:lnTo>
                <a:lnTo>
                  <a:pt x="366424" y="245008"/>
                </a:lnTo>
                <a:lnTo>
                  <a:pt x="393996" y="202572"/>
                </a:lnTo>
                <a:lnTo>
                  <a:pt x="423253" y="161440"/>
                </a:lnTo>
                <a:lnTo>
                  <a:pt x="454152" y="121665"/>
                </a:lnTo>
                <a:lnTo>
                  <a:pt x="311531" y="0"/>
                </a:lnTo>
                <a:close/>
              </a:path>
            </a:pathLst>
          </a:custGeom>
          <a:solidFill>
            <a:srgbClr val="1FB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4736591" y="3886200"/>
            <a:ext cx="1249680" cy="1286510"/>
            <a:chOff x="4736591" y="3886200"/>
            <a:chExt cx="1249680" cy="1286510"/>
          </a:xfrm>
        </p:grpSpPr>
        <p:sp>
          <p:nvSpPr>
            <p:cNvPr id="16" name="object 16"/>
            <p:cNvSpPr/>
            <p:nvPr/>
          </p:nvSpPr>
          <p:spPr>
            <a:xfrm>
              <a:off x="4736591" y="3886200"/>
              <a:ext cx="451484" cy="774700"/>
            </a:xfrm>
            <a:custGeom>
              <a:avLst/>
              <a:gdLst/>
              <a:ahLst/>
              <a:cxnLst/>
              <a:rect l="l" t="t" r="r" b="b"/>
              <a:pathLst>
                <a:path w="451485" h="774700">
                  <a:moveTo>
                    <a:pt x="186309" y="0"/>
                  </a:moveTo>
                  <a:lnTo>
                    <a:pt x="0" y="19557"/>
                  </a:lnTo>
                  <a:lnTo>
                    <a:pt x="59553" y="333779"/>
                  </a:lnTo>
                  <a:lnTo>
                    <a:pt x="162956" y="571373"/>
                  </a:lnTo>
                  <a:lnTo>
                    <a:pt x="261050" y="721717"/>
                  </a:lnTo>
                  <a:lnTo>
                    <a:pt x="304673" y="774192"/>
                  </a:lnTo>
                  <a:lnTo>
                    <a:pt x="451104" y="649732"/>
                  </a:lnTo>
                  <a:lnTo>
                    <a:pt x="420673" y="610463"/>
                  </a:lnTo>
                  <a:lnTo>
                    <a:pt x="391842" y="569920"/>
                  </a:lnTo>
                  <a:lnTo>
                    <a:pt x="364652" y="528147"/>
                  </a:lnTo>
                  <a:lnTo>
                    <a:pt x="339147" y="485188"/>
                  </a:lnTo>
                  <a:lnTo>
                    <a:pt x="315371" y="441086"/>
                  </a:lnTo>
                  <a:lnTo>
                    <a:pt x="293366" y="395886"/>
                  </a:lnTo>
                  <a:lnTo>
                    <a:pt x="273177" y="349630"/>
                  </a:lnTo>
                  <a:lnTo>
                    <a:pt x="254845" y="302365"/>
                  </a:lnTo>
                  <a:lnTo>
                    <a:pt x="238416" y="254132"/>
                  </a:lnTo>
                  <a:lnTo>
                    <a:pt x="223931" y="204976"/>
                  </a:lnTo>
                  <a:lnTo>
                    <a:pt x="211435" y="154941"/>
                  </a:lnTo>
                  <a:lnTo>
                    <a:pt x="200970" y="104071"/>
                  </a:lnTo>
                  <a:lnTo>
                    <a:pt x="192580" y="52409"/>
                  </a:lnTo>
                  <a:lnTo>
                    <a:pt x="186309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227319" y="4703063"/>
              <a:ext cx="759460" cy="469900"/>
            </a:xfrm>
            <a:custGeom>
              <a:avLst/>
              <a:gdLst/>
              <a:ahLst/>
              <a:cxnLst/>
              <a:rect l="l" t="t" r="r" b="b"/>
              <a:pathLst>
                <a:path w="759460" h="469900">
                  <a:moveTo>
                    <a:pt x="121030" y="0"/>
                  </a:moveTo>
                  <a:lnTo>
                    <a:pt x="0" y="150241"/>
                  </a:lnTo>
                  <a:lnTo>
                    <a:pt x="273504" y="338286"/>
                  </a:lnTo>
                  <a:lnTo>
                    <a:pt x="510301" y="432641"/>
                  </a:lnTo>
                  <a:lnTo>
                    <a:pt x="676923" y="465583"/>
                  </a:lnTo>
                  <a:lnTo>
                    <a:pt x="739901" y="469392"/>
                  </a:lnTo>
                  <a:lnTo>
                    <a:pt x="758951" y="271272"/>
                  </a:lnTo>
                  <a:lnTo>
                    <a:pt x="707507" y="265276"/>
                  </a:lnTo>
                  <a:lnTo>
                    <a:pt x="656781" y="257011"/>
                  </a:lnTo>
                  <a:lnTo>
                    <a:pt x="606820" y="246531"/>
                  </a:lnTo>
                  <a:lnTo>
                    <a:pt x="557672" y="233887"/>
                  </a:lnTo>
                  <a:lnTo>
                    <a:pt x="509381" y="219132"/>
                  </a:lnTo>
                  <a:lnTo>
                    <a:pt x="461995" y="202318"/>
                  </a:lnTo>
                  <a:lnTo>
                    <a:pt x="415559" y="183499"/>
                  </a:lnTo>
                  <a:lnTo>
                    <a:pt x="370121" y="162725"/>
                  </a:lnTo>
                  <a:lnTo>
                    <a:pt x="325727" y="140051"/>
                  </a:lnTo>
                  <a:lnTo>
                    <a:pt x="282422" y="115528"/>
                  </a:lnTo>
                  <a:lnTo>
                    <a:pt x="240254" y="89209"/>
                  </a:lnTo>
                  <a:lnTo>
                    <a:pt x="199268" y="61146"/>
                  </a:lnTo>
                  <a:lnTo>
                    <a:pt x="159512" y="31392"/>
                  </a:lnTo>
                  <a:lnTo>
                    <a:pt x="121030" y="0"/>
                  </a:lnTo>
                  <a:close/>
                </a:path>
              </a:pathLst>
            </a:custGeom>
            <a:solidFill>
              <a:srgbClr val="5E6E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/>
          <p:nvPr/>
        </p:nvSpPr>
        <p:spPr>
          <a:xfrm>
            <a:off x="6202679" y="4706111"/>
            <a:ext cx="759460" cy="460375"/>
          </a:xfrm>
          <a:custGeom>
            <a:avLst/>
            <a:gdLst/>
            <a:ahLst/>
            <a:cxnLst/>
            <a:rect l="l" t="t" r="r" b="b"/>
            <a:pathLst>
              <a:path w="759459" h="460375">
                <a:moveTo>
                  <a:pt x="643381" y="0"/>
                </a:moveTo>
                <a:lnTo>
                  <a:pt x="604584" y="31334"/>
                </a:lnTo>
                <a:lnTo>
                  <a:pt x="564482" y="61022"/>
                </a:lnTo>
                <a:lnTo>
                  <a:pt x="523124" y="89012"/>
                </a:lnTo>
                <a:lnTo>
                  <a:pt x="480563" y="115251"/>
                </a:lnTo>
                <a:lnTo>
                  <a:pt x="436850" y="139687"/>
                </a:lnTo>
                <a:lnTo>
                  <a:pt x="392035" y="162269"/>
                </a:lnTo>
                <a:lnTo>
                  <a:pt x="346170" y="182943"/>
                </a:lnTo>
                <a:lnTo>
                  <a:pt x="299306" y="201658"/>
                </a:lnTo>
                <a:lnTo>
                  <a:pt x="251493" y="218361"/>
                </a:lnTo>
                <a:lnTo>
                  <a:pt x="202784" y="233000"/>
                </a:lnTo>
                <a:lnTo>
                  <a:pt x="153229" y="245523"/>
                </a:lnTo>
                <a:lnTo>
                  <a:pt x="102879" y="255878"/>
                </a:lnTo>
                <a:lnTo>
                  <a:pt x="51786" y="264013"/>
                </a:lnTo>
                <a:lnTo>
                  <a:pt x="0" y="269875"/>
                </a:lnTo>
                <a:lnTo>
                  <a:pt x="16002" y="460248"/>
                </a:lnTo>
                <a:lnTo>
                  <a:pt x="93011" y="452403"/>
                </a:lnTo>
                <a:lnTo>
                  <a:pt x="283273" y="413115"/>
                </a:lnTo>
                <a:lnTo>
                  <a:pt x="525637" y="318748"/>
                </a:lnTo>
                <a:lnTo>
                  <a:pt x="758951" y="145669"/>
                </a:lnTo>
                <a:lnTo>
                  <a:pt x="643381" y="0"/>
                </a:lnTo>
                <a:close/>
              </a:path>
            </a:pathLst>
          </a:custGeom>
          <a:solidFill>
            <a:srgbClr val="2E4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07352" y="3886200"/>
            <a:ext cx="460375" cy="783590"/>
          </a:xfrm>
          <a:custGeom>
            <a:avLst/>
            <a:gdLst/>
            <a:ahLst/>
            <a:cxnLst/>
            <a:rect l="l" t="t" r="r" b="b"/>
            <a:pathLst>
              <a:path w="460375" h="783589">
                <a:moveTo>
                  <a:pt x="268986" y="0"/>
                </a:moveTo>
                <a:lnTo>
                  <a:pt x="262684" y="52925"/>
                </a:lnTo>
                <a:lnTo>
                  <a:pt x="254205" y="105100"/>
                </a:lnTo>
                <a:lnTo>
                  <a:pt x="243598" y="156476"/>
                </a:lnTo>
                <a:lnTo>
                  <a:pt x="230910" y="207006"/>
                </a:lnTo>
                <a:lnTo>
                  <a:pt x="216188" y="256642"/>
                </a:lnTo>
                <a:lnTo>
                  <a:pt x="199479" y="305337"/>
                </a:lnTo>
                <a:lnTo>
                  <a:pt x="180832" y="353044"/>
                </a:lnTo>
                <a:lnTo>
                  <a:pt x="160293" y="399714"/>
                </a:lnTo>
                <a:lnTo>
                  <a:pt x="137910" y="445301"/>
                </a:lnTo>
                <a:lnTo>
                  <a:pt x="113731" y="489757"/>
                </a:lnTo>
                <a:lnTo>
                  <a:pt x="87803" y="533034"/>
                </a:lnTo>
                <a:lnTo>
                  <a:pt x="60173" y="575085"/>
                </a:lnTo>
                <a:lnTo>
                  <a:pt x="30890" y="615863"/>
                </a:lnTo>
                <a:lnTo>
                  <a:pt x="0" y="655319"/>
                </a:lnTo>
                <a:lnTo>
                  <a:pt x="148590" y="783336"/>
                </a:lnTo>
                <a:lnTo>
                  <a:pt x="196072" y="725789"/>
                </a:lnTo>
                <a:lnTo>
                  <a:pt x="301180" y="566229"/>
                </a:lnTo>
                <a:lnTo>
                  <a:pt x="407908" y="324278"/>
                </a:lnTo>
                <a:lnTo>
                  <a:pt x="460248" y="19557"/>
                </a:lnTo>
                <a:lnTo>
                  <a:pt x="268986" y="0"/>
                </a:lnTo>
                <a:close/>
              </a:path>
            </a:pathLst>
          </a:custGeom>
          <a:solidFill>
            <a:srgbClr val="1FB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6220967" y="2359151"/>
            <a:ext cx="1249680" cy="1295400"/>
            <a:chOff x="6220967" y="2359151"/>
            <a:chExt cx="1249680" cy="1295400"/>
          </a:xfrm>
        </p:grpSpPr>
        <p:sp>
          <p:nvSpPr>
            <p:cNvPr id="21" name="object 21"/>
            <p:cNvSpPr/>
            <p:nvPr/>
          </p:nvSpPr>
          <p:spPr>
            <a:xfrm>
              <a:off x="7019543" y="2871215"/>
              <a:ext cx="451484" cy="783590"/>
            </a:xfrm>
            <a:custGeom>
              <a:avLst/>
              <a:gdLst/>
              <a:ahLst/>
              <a:cxnLst/>
              <a:rect l="l" t="t" r="r" b="b"/>
              <a:pathLst>
                <a:path w="451484" h="783589">
                  <a:moveTo>
                    <a:pt x="146430" y="0"/>
                  </a:moveTo>
                  <a:lnTo>
                    <a:pt x="0" y="122682"/>
                  </a:lnTo>
                  <a:lnTo>
                    <a:pt x="30125" y="162649"/>
                  </a:lnTo>
                  <a:lnTo>
                    <a:pt x="58688" y="203924"/>
                  </a:lnTo>
                  <a:lnTo>
                    <a:pt x="85636" y="246458"/>
                  </a:lnTo>
                  <a:lnTo>
                    <a:pt x="110916" y="290202"/>
                  </a:lnTo>
                  <a:lnTo>
                    <a:pt x="134474" y="335105"/>
                  </a:lnTo>
                  <a:lnTo>
                    <a:pt x="156257" y="381119"/>
                  </a:lnTo>
                  <a:lnTo>
                    <a:pt x="176212" y="428196"/>
                  </a:lnTo>
                  <a:lnTo>
                    <a:pt x="194285" y="476285"/>
                  </a:lnTo>
                  <a:lnTo>
                    <a:pt x="210423" y="525338"/>
                  </a:lnTo>
                  <a:lnTo>
                    <a:pt x="224573" y="575305"/>
                  </a:lnTo>
                  <a:lnTo>
                    <a:pt x="236681" y="626138"/>
                  </a:lnTo>
                  <a:lnTo>
                    <a:pt x="246694" y="677786"/>
                  </a:lnTo>
                  <a:lnTo>
                    <a:pt x="254559" y="730202"/>
                  </a:lnTo>
                  <a:lnTo>
                    <a:pt x="260223" y="783336"/>
                  </a:lnTo>
                  <a:lnTo>
                    <a:pt x="451103" y="766064"/>
                  </a:lnTo>
                  <a:lnTo>
                    <a:pt x="446022" y="694122"/>
                  </a:lnTo>
                  <a:lnTo>
                    <a:pt x="412162" y="510381"/>
                  </a:lnTo>
                  <a:lnTo>
                    <a:pt x="321605" y="262965"/>
                  </a:lnTo>
                  <a:lnTo>
                    <a:pt x="146430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220967" y="2359151"/>
              <a:ext cx="759460" cy="469900"/>
            </a:xfrm>
            <a:custGeom>
              <a:avLst/>
              <a:gdLst/>
              <a:ahLst/>
              <a:cxnLst/>
              <a:rect l="l" t="t" r="r" b="b"/>
              <a:pathLst>
                <a:path w="759459" h="469900">
                  <a:moveTo>
                    <a:pt x="17145" y="0"/>
                  </a:moveTo>
                  <a:lnTo>
                    <a:pt x="0" y="191008"/>
                  </a:lnTo>
                  <a:lnTo>
                    <a:pt x="51465" y="197526"/>
                  </a:lnTo>
                  <a:lnTo>
                    <a:pt x="102247" y="206322"/>
                  </a:lnTo>
                  <a:lnTo>
                    <a:pt x="152293" y="217339"/>
                  </a:lnTo>
                  <a:lnTo>
                    <a:pt x="201550" y="230524"/>
                  </a:lnTo>
                  <a:lnTo>
                    <a:pt x="249966" y="245820"/>
                  </a:lnTo>
                  <a:lnTo>
                    <a:pt x="297486" y="263173"/>
                  </a:lnTo>
                  <a:lnTo>
                    <a:pt x="344058" y="282527"/>
                  </a:lnTo>
                  <a:lnTo>
                    <a:pt x="389630" y="303826"/>
                  </a:lnTo>
                  <a:lnTo>
                    <a:pt x="434147" y="327017"/>
                  </a:lnTo>
                  <a:lnTo>
                    <a:pt x="477557" y="352042"/>
                  </a:lnTo>
                  <a:lnTo>
                    <a:pt x="519806" y="378847"/>
                  </a:lnTo>
                  <a:lnTo>
                    <a:pt x="560843" y="407378"/>
                  </a:lnTo>
                  <a:lnTo>
                    <a:pt x="600613" y="437577"/>
                  </a:lnTo>
                  <a:lnTo>
                    <a:pt x="639063" y="469392"/>
                  </a:lnTo>
                  <a:lnTo>
                    <a:pt x="758952" y="320421"/>
                  </a:lnTo>
                  <a:lnTo>
                    <a:pt x="713017" y="276302"/>
                  </a:lnTo>
                  <a:lnTo>
                    <a:pt x="574643" y="176069"/>
                  </a:lnTo>
                  <a:lnTo>
                    <a:pt x="342971" y="67907"/>
                  </a:lnTo>
                  <a:lnTo>
                    <a:pt x="17145" y="0"/>
                  </a:lnTo>
                  <a:close/>
                </a:path>
              </a:pathLst>
            </a:custGeom>
            <a:solidFill>
              <a:srgbClr val="5E6E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5236464" y="2359151"/>
            <a:ext cx="759460" cy="463550"/>
          </a:xfrm>
          <a:custGeom>
            <a:avLst/>
            <a:gdLst/>
            <a:ahLst/>
            <a:cxnLst/>
            <a:rect l="l" t="t" r="r" b="b"/>
            <a:pathLst>
              <a:path w="759460" h="463550">
                <a:moveTo>
                  <a:pt x="742188" y="0"/>
                </a:moveTo>
                <a:lnTo>
                  <a:pt x="672780" y="4760"/>
                </a:lnTo>
                <a:lnTo>
                  <a:pt x="495252" y="38941"/>
                </a:lnTo>
                <a:lnTo>
                  <a:pt x="255645" y="132391"/>
                </a:lnTo>
                <a:lnTo>
                  <a:pt x="0" y="314960"/>
                </a:lnTo>
                <a:lnTo>
                  <a:pt x="116586" y="463296"/>
                </a:lnTo>
                <a:lnTo>
                  <a:pt x="155514" y="431637"/>
                </a:lnTo>
                <a:lnTo>
                  <a:pt x="195689" y="401632"/>
                </a:lnTo>
                <a:lnTo>
                  <a:pt x="237067" y="373337"/>
                </a:lnTo>
                <a:lnTo>
                  <a:pt x="279602" y="346807"/>
                </a:lnTo>
                <a:lnTo>
                  <a:pt x="323252" y="322098"/>
                </a:lnTo>
                <a:lnTo>
                  <a:pt x="367972" y="299267"/>
                </a:lnTo>
                <a:lnTo>
                  <a:pt x="413718" y="278368"/>
                </a:lnTo>
                <a:lnTo>
                  <a:pt x="460445" y="259457"/>
                </a:lnTo>
                <a:lnTo>
                  <a:pt x="508110" y="242591"/>
                </a:lnTo>
                <a:lnTo>
                  <a:pt x="556668" y="227825"/>
                </a:lnTo>
                <a:lnTo>
                  <a:pt x="606076" y="215215"/>
                </a:lnTo>
                <a:lnTo>
                  <a:pt x="656288" y="204818"/>
                </a:lnTo>
                <a:lnTo>
                  <a:pt x="707261" y="196687"/>
                </a:lnTo>
                <a:lnTo>
                  <a:pt x="758951" y="190881"/>
                </a:lnTo>
                <a:lnTo>
                  <a:pt x="742188" y="0"/>
                </a:lnTo>
                <a:close/>
              </a:path>
            </a:pathLst>
          </a:custGeom>
          <a:solidFill>
            <a:srgbClr val="2E4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039105" y="3083351"/>
            <a:ext cx="2227580" cy="97790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2800" b="1" spc="-100" dirty="0">
                <a:solidFill>
                  <a:srgbClr val="FF0000"/>
                </a:solidFill>
                <a:latin typeface="Tahoma"/>
                <a:cs typeface="Tahoma"/>
              </a:rPr>
              <a:t>НЕ</a:t>
            </a:r>
            <a:endParaRPr sz="28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90"/>
              </a:spcBef>
            </a:pPr>
            <a:r>
              <a:rPr sz="2800" spc="-10" dirty="0">
                <a:solidFill>
                  <a:srgbClr val="FF0000"/>
                </a:solidFill>
                <a:latin typeface="Tahoma"/>
                <a:cs typeface="Tahoma"/>
              </a:rPr>
              <a:t>финансируем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68665" y="2081318"/>
            <a:ext cx="1349375" cy="8458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11900"/>
              </a:lnSpc>
              <a:spcBef>
                <a:spcPts val="105"/>
              </a:spcBef>
            </a:pP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70" dirty="0">
                <a:solidFill>
                  <a:srgbClr val="2E4450"/>
                </a:solidFill>
                <a:latin typeface="Tahoma"/>
                <a:cs typeface="Tahoma"/>
              </a:rPr>
              <a:t>х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от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80" dirty="0">
                <a:solidFill>
                  <a:srgbClr val="2E4450"/>
                </a:solidFill>
                <a:latin typeface="Tahoma"/>
                <a:cs typeface="Tahoma"/>
              </a:rPr>
              <a:t>,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и  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70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5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д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к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х  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животных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204707" y="3306995"/>
            <a:ext cx="1736089" cy="57531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Производство</a:t>
            </a:r>
            <a:endParaRPr sz="16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44"/>
              </a:spcBef>
            </a:pP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50" dirty="0">
                <a:solidFill>
                  <a:srgbClr val="2E4450"/>
                </a:solidFill>
                <a:latin typeface="Tahoma"/>
                <a:cs typeface="Tahoma"/>
              </a:rPr>
              <a:t>б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чн</a:t>
            </a:r>
            <a:r>
              <a:rPr sz="1600" b="1" spc="-200" dirty="0">
                <a:solidFill>
                  <a:srgbClr val="2E4450"/>
                </a:solidFill>
                <a:latin typeface="Tahoma"/>
                <a:cs typeface="Tahoma"/>
              </a:rPr>
              <a:t>ых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50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д</a:t>
            </a:r>
            <a:r>
              <a:rPr sz="1600" b="1" spc="-95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й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378190" y="4649004"/>
            <a:ext cx="1343660" cy="84645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marR="5080" algn="ctr">
              <a:lnSpc>
                <a:spcPct val="111900"/>
              </a:lnSpc>
              <a:spcBef>
                <a:spcPts val="115"/>
              </a:spcBef>
            </a:pPr>
            <a:r>
              <a:rPr sz="1600" b="1" spc="-80" dirty="0">
                <a:solidFill>
                  <a:srgbClr val="2E4450"/>
                </a:solidFill>
                <a:latin typeface="Tahoma"/>
                <a:cs typeface="Tahoma"/>
              </a:rPr>
              <a:t>П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50" dirty="0">
                <a:solidFill>
                  <a:srgbClr val="2E4450"/>
                </a:solidFill>
                <a:latin typeface="Tahoma"/>
                <a:cs typeface="Tahoma"/>
              </a:rPr>
              <a:t>д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во  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алкогольной 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продукции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346319" y="5571279"/>
            <a:ext cx="1864360" cy="57404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Деятельность</a:t>
            </a:r>
            <a:endParaRPr sz="16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д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машн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200" dirty="0">
                <a:solidFill>
                  <a:srgbClr val="2E4450"/>
                </a:solidFill>
                <a:latin typeface="Tahoma"/>
                <a:cs typeface="Tahoma"/>
              </a:rPr>
              <a:t>х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80" dirty="0">
                <a:solidFill>
                  <a:srgbClr val="2E4450"/>
                </a:solidFill>
                <a:latin typeface="Tahoma"/>
                <a:cs typeface="Tahoma"/>
              </a:rPr>
              <a:t>х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50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я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й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41601" y="4846490"/>
            <a:ext cx="1673860" cy="57404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г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я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п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я</a:t>
            </a:r>
            <a:endParaRPr sz="1600">
              <a:latin typeface="Tahoma"/>
              <a:cs typeface="Tahoma"/>
            </a:endParaRPr>
          </a:p>
          <a:p>
            <a:pPr marL="635" algn="ctr">
              <a:lnSpc>
                <a:spcPct val="100000"/>
              </a:lnSpc>
              <a:spcBef>
                <a:spcPts val="240"/>
              </a:spcBef>
            </a:pP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8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ни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чн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я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86408" y="560654"/>
            <a:ext cx="5715000" cy="25488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650" b="1" spc="-240" dirty="0">
                <a:solidFill>
                  <a:srgbClr val="092F4E"/>
                </a:solidFill>
                <a:latin typeface="Tahoma"/>
                <a:cs typeface="Tahoma"/>
              </a:rPr>
              <a:t>Л</a:t>
            </a:r>
            <a:r>
              <a:rPr sz="2650" b="1" spc="-95" dirty="0">
                <a:solidFill>
                  <a:srgbClr val="092F4E"/>
                </a:solidFill>
                <a:latin typeface="Tahoma"/>
                <a:cs typeface="Tahoma"/>
              </a:rPr>
              <a:t>Ь</a:t>
            </a:r>
            <a:r>
              <a:rPr sz="2650" b="1" spc="30" dirty="0">
                <a:solidFill>
                  <a:srgbClr val="092F4E"/>
                </a:solidFill>
                <a:latin typeface="Tahoma"/>
                <a:cs typeface="Tahoma"/>
              </a:rPr>
              <a:t>Г</a:t>
            </a:r>
            <a:r>
              <a:rPr sz="2650" b="1" spc="-265" dirty="0">
                <a:solidFill>
                  <a:srgbClr val="092F4E"/>
                </a:solidFill>
                <a:latin typeface="Tahoma"/>
                <a:cs typeface="Tahoma"/>
              </a:rPr>
              <a:t>О</a:t>
            </a:r>
            <a:r>
              <a:rPr sz="2650" b="1" spc="-240" dirty="0">
                <a:solidFill>
                  <a:srgbClr val="092F4E"/>
                </a:solidFill>
                <a:latin typeface="Tahoma"/>
                <a:cs typeface="Tahoma"/>
              </a:rPr>
              <a:t>Т</a:t>
            </a:r>
            <a:r>
              <a:rPr sz="2650" b="1" spc="-150" dirty="0">
                <a:solidFill>
                  <a:srgbClr val="092F4E"/>
                </a:solidFill>
                <a:latin typeface="Tahoma"/>
                <a:cs typeface="Tahoma"/>
              </a:rPr>
              <a:t>НЫЕ</a:t>
            </a:r>
            <a:r>
              <a:rPr sz="2650" b="1" spc="-22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b="1" spc="-35" dirty="0">
                <a:solidFill>
                  <a:srgbClr val="092F4E"/>
                </a:solidFill>
                <a:latin typeface="Tahoma"/>
                <a:cs typeface="Tahoma"/>
              </a:rPr>
              <a:t>З</a:t>
            </a:r>
            <a:r>
              <a:rPr sz="2650" b="1" spc="-165" dirty="0">
                <a:solidFill>
                  <a:srgbClr val="092F4E"/>
                </a:solidFill>
                <a:latin typeface="Tahoma"/>
                <a:cs typeface="Tahoma"/>
              </a:rPr>
              <a:t>А</a:t>
            </a:r>
            <a:r>
              <a:rPr sz="2650" b="1" spc="-145" dirty="0">
                <a:solidFill>
                  <a:srgbClr val="092F4E"/>
                </a:solidFill>
                <a:latin typeface="Tahoma"/>
                <a:cs typeface="Tahoma"/>
              </a:rPr>
              <a:t>Й</a:t>
            </a:r>
            <a:r>
              <a:rPr sz="2650" b="1" spc="-190" dirty="0">
                <a:solidFill>
                  <a:srgbClr val="092F4E"/>
                </a:solidFill>
                <a:latin typeface="Tahoma"/>
                <a:cs typeface="Tahoma"/>
              </a:rPr>
              <a:t>М</a:t>
            </a:r>
            <a:r>
              <a:rPr sz="2650" b="1" spc="-210" dirty="0">
                <a:solidFill>
                  <a:srgbClr val="092F4E"/>
                </a:solidFill>
                <a:latin typeface="Tahoma"/>
                <a:cs typeface="Tahoma"/>
              </a:rPr>
              <a:t>Ы:</a:t>
            </a:r>
            <a:r>
              <a:rPr sz="2650" b="1" spc="-175" dirty="0">
                <a:solidFill>
                  <a:srgbClr val="092F4E"/>
                </a:solidFill>
                <a:latin typeface="Tahoma"/>
                <a:cs typeface="Tahoma"/>
              </a:rPr>
              <a:t> </a:t>
            </a:r>
            <a:r>
              <a:rPr sz="2650" b="1" spc="-295" dirty="0">
                <a:solidFill>
                  <a:srgbClr val="00AEAA"/>
                </a:solidFill>
                <a:latin typeface="Tahoma"/>
                <a:cs typeface="Tahoma"/>
              </a:rPr>
              <a:t>О</a:t>
            </a:r>
            <a:r>
              <a:rPr sz="2650" b="1" spc="30" dirty="0">
                <a:solidFill>
                  <a:srgbClr val="00AEAA"/>
                </a:solidFill>
                <a:latin typeface="Tahoma"/>
                <a:cs typeface="Tahoma"/>
              </a:rPr>
              <a:t>Г</a:t>
            </a:r>
            <a:r>
              <a:rPr sz="2650" b="1" spc="-140" dirty="0">
                <a:solidFill>
                  <a:srgbClr val="00AEAA"/>
                </a:solidFill>
                <a:latin typeface="Tahoma"/>
                <a:cs typeface="Tahoma"/>
              </a:rPr>
              <a:t>РАН</a:t>
            </a:r>
            <a:r>
              <a:rPr sz="2650" b="1" spc="-165" dirty="0">
                <a:solidFill>
                  <a:srgbClr val="00AEAA"/>
                </a:solidFill>
                <a:latin typeface="Tahoma"/>
                <a:cs typeface="Tahoma"/>
              </a:rPr>
              <a:t>И</a:t>
            </a:r>
            <a:r>
              <a:rPr sz="2650" b="1" spc="-180" dirty="0">
                <a:solidFill>
                  <a:srgbClr val="00AEAA"/>
                </a:solidFill>
                <a:latin typeface="Tahoma"/>
                <a:cs typeface="Tahoma"/>
              </a:rPr>
              <a:t>Ч</a:t>
            </a:r>
            <a:r>
              <a:rPr sz="2650" b="1" spc="-50" dirty="0">
                <a:solidFill>
                  <a:srgbClr val="00AEAA"/>
                </a:solidFill>
                <a:latin typeface="Tahoma"/>
                <a:cs typeface="Tahoma"/>
              </a:rPr>
              <a:t>Е</a:t>
            </a:r>
            <a:r>
              <a:rPr sz="2650" b="1" spc="-160" dirty="0">
                <a:solidFill>
                  <a:srgbClr val="00AEAA"/>
                </a:solidFill>
                <a:latin typeface="Tahoma"/>
                <a:cs typeface="Tahoma"/>
              </a:rPr>
              <a:t>Н</a:t>
            </a:r>
            <a:r>
              <a:rPr sz="2650" b="1" spc="-180" dirty="0">
                <a:solidFill>
                  <a:srgbClr val="00AEAA"/>
                </a:solidFill>
                <a:latin typeface="Tahoma"/>
                <a:cs typeface="Tahoma"/>
              </a:rPr>
              <a:t>И</a:t>
            </a:r>
            <a:r>
              <a:rPr sz="2650" b="1" spc="-155" dirty="0">
                <a:solidFill>
                  <a:srgbClr val="00AEAA"/>
                </a:solidFill>
                <a:latin typeface="Tahoma"/>
                <a:cs typeface="Tahoma"/>
              </a:rPr>
              <a:t>Я</a:t>
            </a:r>
            <a:endParaRPr sz="2650">
              <a:latin typeface="Tahoma"/>
              <a:cs typeface="Tahoma"/>
            </a:endParaRPr>
          </a:p>
          <a:p>
            <a:pPr marL="4083685" algn="ctr">
              <a:lnSpc>
                <a:spcPct val="100000"/>
              </a:lnSpc>
              <a:spcBef>
                <a:spcPts val="2585"/>
              </a:spcBef>
            </a:pP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Деятельность</a:t>
            </a:r>
            <a:endParaRPr sz="1600">
              <a:latin typeface="Tahoma"/>
              <a:cs typeface="Tahoma"/>
            </a:endParaRPr>
          </a:p>
          <a:p>
            <a:pPr marL="4211955" marR="120650" algn="ctr">
              <a:lnSpc>
                <a:spcPts val="2140"/>
              </a:lnSpc>
              <a:spcBef>
                <a:spcPts val="130"/>
              </a:spcBef>
            </a:pPr>
            <a:r>
              <a:rPr sz="1600" b="1" spc="-11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б</a:t>
            </a:r>
            <a:r>
              <a:rPr sz="1600" b="1" spc="-180" dirty="0">
                <a:solidFill>
                  <a:srgbClr val="2E4450"/>
                </a:solidFill>
                <a:latin typeface="Tahoma"/>
                <a:cs typeface="Tahoma"/>
              </a:rPr>
              <a:t>щ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ст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40" dirty="0">
                <a:solidFill>
                  <a:srgbClr val="2E4450"/>
                </a:solidFill>
                <a:latin typeface="Tahoma"/>
                <a:cs typeface="Tahoma"/>
              </a:rPr>
              <a:t>ых  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организаций</a:t>
            </a:r>
            <a:endParaRPr sz="1600">
              <a:latin typeface="Tahoma"/>
              <a:cs typeface="Tahoma"/>
            </a:endParaRPr>
          </a:p>
          <a:p>
            <a:pPr marR="2338705" algn="ctr">
              <a:lnSpc>
                <a:spcPts val="1300"/>
              </a:lnSpc>
            </a:pPr>
            <a:r>
              <a:rPr sz="1600" b="1" spc="-95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95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ндн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ый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б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95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60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endParaRPr sz="1600">
              <a:latin typeface="Tahoma"/>
              <a:cs typeface="Tahoma"/>
            </a:endParaRPr>
          </a:p>
          <a:p>
            <a:pPr marL="567690" marR="2907030" indent="3810" algn="ctr">
              <a:lnSpc>
                <a:spcPct val="111900"/>
              </a:lnSpc>
              <a:spcBef>
                <a:spcPts val="10"/>
              </a:spcBef>
            </a:pPr>
            <a:r>
              <a:rPr sz="1600" b="1" spc="-229" dirty="0">
                <a:solidFill>
                  <a:srgbClr val="2E4450"/>
                </a:solidFill>
                <a:latin typeface="Tahoma"/>
                <a:cs typeface="Tahoma"/>
              </a:rPr>
              <a:t>(</a:t>
            </a:r>
            <a:r>
              <a:rPr sz="1600" b="1" spc="-50" dirty="0">
                <a:solidFill>
                  <a:srgbClr val="2E4450"/>
                </a:solidFill>
                <a:latin typeface="Tahoma"/>
                <a:cs typeface="Tahoma"/>
              </a:rPr>
              <a:t>з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а 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35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75" dirty="0">
                <a:solidFill>
                  <a:srgbClr val="2E4450"/>
                </a:solidFill>
                <a:latin typeface="Tahoma"/>
                <a:cs typeface="Tahoma"/>
              </a:rPr>
              <a:t>к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330" dirty="0">
                <a:solidFill>
                  <a:srgbClr val="2E4450"/>
                </a:solidFill>
                <a:latin typeface="Tahoma"/>
                <a:cs typeface="Tahoma"/>
              </a:rPr>
              <a:t>ю</a:t>
            </a:r>
            <a:r>
              <a:rPr sz="1600" b="1" spc="-125" dirty="0">
                <a:solidFill>
                  <a:srgbClr val="2E4450"/>
                </a:solidFill>
                <a:latin typeface="Tahoma"/>
                <a:cs typeface="Tahoma"/>
              </a:rPr>
              <a:t>ч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ие</a:t>
            </a:r>
            <a:r>
              <a:rPr sz="1600" b="1" spc="-95" dirty="0">
                <a:solidFill>
                  <a:srgbClr val="2E4450"/>
                </a:solidFill>
                <a:latin typeface="Tahoma"/>
                <a:cs typeface="Tahoma"/>
              </a:rPr>
              <a:t>м  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индустриальных/ 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п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75" dirty="0">
                <a:solidFill>
                  <a:srgbClr val="2E4450"/>
                </a:solidFill>
                <a:latin typeface="Tahoma"/>
                <a:cs typeface="Tahoma"/>
              </a:rPr>
              <a:t>мы</a:t>
            </a:r>
            <a:r>
              <a:rPr sz="1600" b="1" spc="-220" dirty="0">
                <a:solidFill>
                  <a:srgbClr val="2E4450"/>
                </a:solidFill>
                <a:latin typeface="Tahoma"/>
                <a:cs typeface="Tahoma"/>
              </a:rPr>
              <a:t>ш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200" dirty="0">
                <a:solidFill>
                  <a:srgbClr val="2E4450"/>
                </a:solidFill>
                <a:latin typeface="Tahoma"/>
                <a:cs typeface="Tahoma"/>
              </a:rPr>
              <a:t>ых</a:t>
            </a:r>
            <a:r>
              <a:rPr sz="1600" b="1" spc="-160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п</a:t>
            </a: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05" dirty="0">
                <a:solidFill>
                  <a:srgbClr val="2E4450"/>
                </a:solidFill>
                <a:latin typeface="Tahoma"/>
                <a:cs typeface="Tahoma"/>
              </a:rPr>
              <a:t>р</a:t>
            </a:r>
            <a:r>
              <a:rPr sz="1600" b="1" spc="-175" dirty="0">
                <a:solidFill>
                  <a:srgbClr val="2E4450"/>
                </a:solidFill>
                <a:latin typeface="Tahoma"/>
                <a:cs typeface="Tahoma"/>
              </a:rPr>
              <a:t>к</a:t>
            </a:r>
            <a:r>
              <a:rPr sz="1600" b="1" spc="-155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80" dirty="0">
                <a:solidFill>
                  <a:srgbClr val="2E4450"/>
                </a:solidFill>
                <a:latin typeface="Tahoma"/>
                <a:cs typeface="Tahoma"/>
              </a:rPr>
              <a:t>в)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02866" y="3438948"/>
            <a:ext cx="1320165" cy="84645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 marR="5080" indent="5715" algn="ctr">
              <a:lnSpc>
                <a:spcPct val="111900"/>
              </a:lnSpc>
              <a:spcBef>
                <a:spcPts val="115"/>
              </a:spcBef>
            </a:pPr>
            <a:r>
              <a:rPr sz="1600" b="1" spc="-100" dirty="0">
                <a:solidFill>
                  <a:srgbClr val="2E4450"/>
                </a:solidFill>
                <a:latin typeface="Tahoma"/>
                <a:cs typeface="Tahoma"/>
              </a:rPr>
              <a:t>Д</a:t>
            </a:r>
            <a:r>
              <a:rPr sz="1600" b="1" spc="-65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я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е</a:t>
            </a:r>
            <a:r>
              <a:rPr sz="1600" b="1" spc="-185" dirty="0">
                <a:solidFill>
                  <a:srgbClr val="2E4450"/>
                </a:solidFill>
                <a:latin typeface="Tahoma"/>
                <a:cs typeface="Tahoma"/>
              </a:rPr>
              <a:t>л</a:t>
            </a:r>
            <a:r>
              <a:rPr sz="1600" b="1" spc="-114" dirty="0">
                <a:solidFill>
                  <a:srgbClr val="2E4450"/>
                </a:solidFill>
                <a:latin typeface="Tahoma"/>
                <a:cs typeface="Tahoma"/>
              </a:rPr>
              <a:t>ь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5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55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65" dirty="0">
                <a:solidFill>
                  <a:srgbClr val="2E4450"/>
                </a:solidFill>
                <a:latin typeface="Tahoma"/>
                <a:cs typeface="Tahoma"/>
              </a:rPr>
              <a:t>т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ь  </a:t>
            </a:r>
            <a:r>
              <a:rPr sz="1600" b="1" spc="-300" dirty="0">
                <a:solidFill>
                  <a:srgbClr val="2E4450"/>
                </a:solidFill>
                <a:latin typeface="Tahoma"/>
                <a:cs typeface="Tahoma"/>
              </a:rPr>
              <a:t>ф</a:t>
            </a:r>
            <a:r>
              <a:rPr sz="1600" b="1" spc="-90" dirty="0">
                <a:solidFill>
                  <a:srgbClr val="2E4450"/>
                </a:solidFill>
                <a:latin typeface="Tahoma"/>
                <a:cs typeface="Tahoma"/>
              </a:rPr>
              <a:t>и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а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н</a:t>
            </a:r>
            <a:r>
              <a:rPr sz="1600" b="1" spc="-60" dirty="0">
                <a:solidFill>
                  <a:srgbClr val="2E4450"/>
                </a:solidFill>
                <a:latin typeface="Tahoma"/>
                <a:cs typeface="Tahoma"/>
              </a:rPr>
              <a:t>с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о</a:t>
            </a:r>
            <a:r>
              <a:rPr sz="1600" b="1" spc="-135" dirty="0">
                <a:solidFill>
                  <a:srgbClr val="2E4450"/>
                </a:solidFill>
                <a:latin typeface="Tahoma"/>
                <a:cs typeface="Tahoma"/>
              </a:rPr>
              <a:t>в</a:t>
            </a:r>
            <a:r>
              <a:rPr sz="1600" b="1" spc="-120" dirty="0">
                <a:solidFill>
                  <a:srgbClr val="2E4450"/>
                </a:solidFill>
                <a:latin typeface="Tahoma"/>
                <a:cs typeface="Tahoma"/>
              </a:rPr>
              <a:t>ая</a:t>
            </a:r>
            <a:r>
              <a:rPr sz="1600" b="1" spc="-145" dirty="0">
                <a:solidFill>
                  <a:srgbClr val="2E4450"/>
                </a:solidFill>
                <a:latin typeface="Tahoma"/>
                <a:cs typeface="Tahoma"/>
              </a:rPr>
              <a:t> </a:t>
            </a:r>
            <a:r>
              <a:rPr sz="1600" b="1" spc="-75" dirty="0">
                <a:solidFill>
                  <a:srgbClr val="2E4450"/>
                </a:solidFill>
                <a:latin typeface="Tahoma"/>
                <a:cs typeface="Tahoma"/>
              </a:rPr>
              <a:t>и  </a:t>
            </a:r>
            <a:r>
              <a:rPr sz="1600" b="1" spc="-130" dirty="0">
                <a:solidFill>
                  <a:srgbClr val="2E4450"/>
                </a:solidFill>
                <a:latin typeface="Tahoma"/>
                <a:cs typeface="Tahoma"/>
              </a:rPr>
              <a:t>страховая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1305793" y="646277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EA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1120</Words>
  <Application>Microsoft Office PowerPoint</Application>
  <PresentationFormat>Произвольный</PresentationFormat>
  <Paragraphs>284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Меры поддержки  моногородов</vt:lpstr>
      <vt:lpstr>Слайд 2</vt:lpstr>
      <vt:lpstr>ОСНОВНЫЕ НАПРАВЛЕНИЯ ФИНАНСОВОЙ ПОДДЕРЖКИ</vt:lpstr>
      <vt:lpstr>ЛЬГОТНЫЕ КРЕДИТЫ</vt:lpstr>
      <vt:lpstr>ЛЬГОТНЫЕ КРЕДИТЫ</vt:lpstr>
      <vt:lpstr>ЛЬГОТНЫЕ КРЕДИТЫ ДЛЯ МОНОГОРОДОВ</vt:lpstr>
      <vt:lpstr>СОФИНАНСИРОВАНИЕ СОЗДАНИЯ ОБЪЕКТОВ ИНФРАСТРУКТУРЫ  ДЛЯ ИНВЕСТИЦИОННЫХ ПРОЕКТОВ В МОНОГОРОДАХ</vt:lpstr>
      <vt:lpstr>СОФИНАНСИРОВАНИЕ СОЗДАНИЯ ОБЪЕКТОВ СОЦИАЛЬНОЙ  ИНФРАСТРУКТУРЫ В МОНОГОРОДАХ</vt:lpstr>
      <vt:lpstr>Слайд 9</vt:lpstr>
      <vt:lpstr>СПЕЦИАЛЬНЫЕ ТРЕБОВАНИЯ ДЛЯ ПРОЕКТОВ МОНО</vt:lpstr>
      <vt:lpstr>5</vt:lpstr>
      <vt:lpstr>Багрова Юлия  Владимировна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Волгин</dc:creator>
  <cp:lastModifiedBy>Елена Анатольевна Ершова</cp:lastModifiedBy>
  <cp:revision>1</cp:revision>
  <dcterms:created xsi:type="dcterms:W3CDTF">2022-10-13T14:42:16Z</dcterms:created>
  <dcterms:modified xsi:type="dcterms:W3CDTF">2022-10-13T14:43:31Z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2022-10-11T00:00:00Z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2022-10-13T00:00:00Z</vt:filetime>
  </property>
</Properties>
</file>