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0" r:id="rId3"/>
    <p:sldId id="274" r:id="rId4"/>
    <p:sldId id="280" r:id="rId5"/>
    <p:sldId id="281" r:id="rId6"/>
    <p:sldId id="276" r:id="rId7"/>
    <p:sldId id="277" r:id="rId8"/>
    <p:sldId id="275" r:id="rId9"/>
    <p:sldId id="282" r:id="rId10"/>
    <p:sldId id="284" r:id="rId11"/>
    <p:sldId id="285" r:id="rId12"/>
    <p:sldId id="278" r:id="rId13"/>
    <p:sldId id="27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0040"/>
    <a:srgbClr val="00175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013" autoAdjust="0"/>
    <p:restoredTop sz="94660" autoAdjust="0"/>
  </p:normalViewPr>
  <p:slideViewPr>
    <p:cSldViewPr snapToGrid="0" showGuides="1">
      <p:cViewPr varScale="1">
        <p:scale>
          <a:sx n="91" d="100"/>
          <a:sy n="91" d="100"/>
        </p:scale>
        <p:origin x="-486" y="-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754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6BAE23-D1DE-4900-94FD-AA8E89662FFC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22E5B6-B4F5-45AB-BD16-E05C0484B9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9485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22E5B6-B4F5-45AB-BD16-E05C0484B9A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7224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0C92-691E-4F47-9584-CAA2AD9B67C7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68A6-8FD4-47C5-AF76-DE40DDB98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2786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0C92-691E-4F47-9584-CAA2AD9B67C7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68A6-8FD4-47C5-AF76-DE40DDB98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4114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0C92-691E-4F47-9584-CAA2AD9B67C7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68A6-8FD4-47C5-AF76-DE40DDB98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4715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0C92-691E-4F47-9584-CAA2AD9B67C7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68A6-8FD4-47C5-AF76-DE40DDB98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504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0C92-691E-4F47-9584-CAA2AD9B67C7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68A6-8FD4-47C5-AF76-DE40DDB98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5447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0C92-691E-4F47-9584-CAA2AD9B67C7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68A6-8FD4-47C5-AF76-DE40DDB98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2859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0C92-691E-4F47-9584-CAA2AD9B67C7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68A6-8FD4-47C5-AF76-DE40DDB98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8852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0C92-691E-4F47-9584-CAA2AD9B67C7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68A6-8FD4-47C5-AF76-DE40DDB98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337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0C92-691E-4F47-9584-CAA2AD9B67C7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68A6-8FD4-47C5-AF76-DE40DDB98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503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0C92-691E-4F47-9584-CAA2AD9B67C7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68A6-8FD4-47C5-AF76-DE40DDB98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0308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20C92-691E-4F47-9584-CAA2AD9B67C7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268A6-8FD4-47C5-AF76-DE40DDB98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0623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20C92-691E-4F47-9584-CAA2AD9B67C7}" type="datetimeFigureOut">
              <a:rPr lang="ru-RU" smtClean="0"/>
              <a:pPr/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268A6-8FD4-47C5-AF76-DE40DDB982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5552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5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44111" y="520996"/>
            <a:ext cx="1031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Герб</a:t>
            </a:r>
            <a:endParaRPr lang="ru-RU" b="1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17674" y="520996"/>
            <a:ext cx="57148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https://aleksin-r71.gosweb.gosuslugi.ru/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4111" y="2987748"/>
            <a:ext cx="101534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МУНИЦИПАЛЬНОЕ ОБРАЗОВАНИЕ ГОРОД АЛЕКСИН</a:t>
            </a:r>
            <a:endParaRPr lang="ru-RU" sz="4400" b="1" dirty="0">
              <a:solidFill>
                <a:schemeClr val="bg1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zavarina.irina\Desktop\Coat_of_Arms_of_Aleksin_Tula_oblast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051" y="498764"/>
            <a:ext cx="1559131" cy="20788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6910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7825" y="270434"/>
            <a:ext cx="37563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Браунфилды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(6 объектов)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48565778"/>
              </p:ext>
            </p:extLst>
          </p:nvPr>
        </p:nvGraphicFramePr>
        <p:xfrm>
          <a:off x="1116965" y="1285457"/>
          <a:ext cx="10572808" cy="4422200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3818717"/>
                <a:gridCol w="3694323"/>
                <a:gridCol w="3059768"/>
              </a:tblGrid>
              <a:tr h="4684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Адреса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Принадлежность / характеристики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Инфраструктура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67131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Алексин ул. Луговая, д.5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Частная собственность</a:t>
                      </a:r>
                      <a:endParaRPr lang="ru-RU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Оксы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под снос на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з.у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=3,2 га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Инфраструктура в наличии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68927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г. Алексин ул. Серафимовича, д.8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Частная собственность</a:t>
                      </a:r>
                      <a:endParaRPr lang="ru-RU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Производственно-административное здание 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=2881 м</a:t>
                      </a:r>
                      <a:r>
                        <a:rPr lang="ru-RU" sz="1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Инфраструктура в наличии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0010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г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Алексин ул. Некрасова, д.25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Частная собственность</a:t>
                      </a:r>
                      <a:endParaRPr lang="ru-RU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Цех пищевого производства со складами </a:t>
                      </a: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=1504 м</a:t>
                      </a:r>
                      <a:r>
                        <a:rPr lang="ru-RU" sz="1400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Инфраструктура в наличии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002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г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Алексин ул.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Болотова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д.18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Собственность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Производственно-складской комплекс 1490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lang="ru-RU" sz="1400" baseline="30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 </a:t>
                      </a:r>
                      <a:r>
                        <a:rPr lang="en-US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=7,3 га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Инфраструктура в наличии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002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г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Алексин ул. З. Космодемьянской,  д.8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Собственность Тульской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Нежилое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здание 620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lang="ru-RU" sz="1400" baseline="30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 </a:t>
                      </a:r>
                      <a:r>
                        <a:rPr lang="ru-RU" sz="1400" baseline="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з.у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en-US" sz="14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=4473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lang="ru-RU" sz="1400" baseline="30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Имеется возможность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подключения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002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г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Алексин ул. Вересаева, д.2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Собственность Тульской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области</a:t>
                      </a:r>
                      <a:endParaRPr lang="ru-RU" sz="11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Нежилое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помещение </a:t>
                      </a:r>
                      <a:r>
                        <a:rPr lang="en-US" sz="14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=309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lang="ru-RU" sz="1400" baseline="30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Инфраструктура в наличии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0" y="0"/>
            <a:ext cx="12192000" cy="10025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5620" y="270434"/>
            <a:ext cx="9696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Браунфилды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 (6 объектов)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458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0" y="0"/>
            <a:ext cx="12192000" cy="10025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5620" y="270434"/>
            <a:ext cx="9696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Гринфилды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 (36 объектов)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53607637"/>
              </p:ext>
            </p:extLst>
          </p:nvPr>
        </p:nvGraphicFramePr>
        <p:xfrm>
          <a:off x="706583" y="1205345"/>
          <a:ext cx="10733808" cy="54374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56362"/>
                <a:gridCol w="3335482"/>
                <a:gridCol w="3241964"/>
              </a:tblGrid>
              <a:tr h="6826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18 земельных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участков промышленного значения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 земельных участка для строительства МКД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16 земельных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участков с/х назначения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59448"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участки расположены в районе бывшей шахты «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Никулинская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», общей 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=311 га.</a:t>
                      </a:r>
                    </a:p>
                    <a:p>
                      <a:pPr algn="just"/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Водоснабжение и водоотведение отсутствуют, необходимо строительство скважин и отстойников.</a:t>
                      </a:r>
                    </a:p>
                    <a:p>
                      <a:pPr algn="just"/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Газоснабжения: точка подключения имеется (Александровская ГРС).</a:t>
                      </a:r>
                    </a:p>
                    <a:p>
                      <a:pPr algn="just"/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Электроснабжение: возможность имеется до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Никулинской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ПС.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Размер арендной платы от 1,5-3,5 руб./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lang="ru-RU" sz="1800" baseline="30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Земельные участки   </a:t>
                      </a:r>
                    </a:p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расположены по ул.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Гремицы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в г. Алексине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=4 га.</a:t>
                      </a:r>
                    </a:p>
                    <a:p>
                      <a:pPr algn="just"/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Водоснабжение и водоотведение  имеется.</a:t>
                      </a:r>
                    </a:p>
                    <a:p>
                      <a:pPr algn="just"/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Электроснабжение и газоснабжение имеется, но необходимо получить ТУ на тех. присоединение в ЗАО «АЭСК», МУП ВКХ, АО «Газпром».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Размер арендной платы определяется по результатам торгов, в среднем по городу составляет = 100 руб./м</a:t>
                      </a:r>
                      <a:r>
                        <a:rPr lang="ru-RU" sz="1800" baseline="30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участки расположены вблизи сельских н/п Алексинского района: д. 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Мазалки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д. 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Тихоновка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д. 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Верняя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Яшевка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д. 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Свиридово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д. 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Клейменово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д. Борисово, с. 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Колюпаново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с. Спас-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Конино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д. 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Деево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общей 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=360 га.</a:t>
                      </a:r>
                    </a:p>
                    <a:p>
                      <a:pPr algn="just"/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Водоснабжение и водоотведение отсутствуют. Газоснабжение и электроснабжение –  имеется возможность подключения.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0634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>
            <a:extLst>
              <a:ext uri="{FF2B5EF4-FFF2-40B4-BE49-F238E27FC236}">
                <a16:creationId xmlns=""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0" y="0"/>
            <a:ext cx="12192000" cy="1002535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=""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 rot="16200000">
            <a:off x="6799615" y="1465610"/>
            <a:ext cx="5848595" cy="49361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0375" y="252646"/>
            <a:ext cx="9696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ИСТОРИЯ УСПЕХА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7" name="AutoShape 2" descr="blob:https://web.telegram.org/07c9abed-ec7c-40a6-8c90-f79619f287c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7495673" y="950026"/>
            <a:ext cx="37383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7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сельскохозяйственных предприятий</a:t>
            </a:r>
          </a:p>
          <a:p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19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 крестьянских (фермерских) хозяйств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60047" y="3764478"/>
            <a:ext cx="34891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13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крупных и средних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производственных предприятий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zavarina.irina\Desktop\Новая папка\image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01393" y="3769920"/>
            <a:ext cx="1118754" cy="7239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560128" y="4405746"/>
            <a:ext cx="22974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ООО «Фрак </a:t>
            </a:r>
            <a:r>
              <a:rPr lang="ru-RU" sz="1400" b="1" dirty="0" err="1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Джет-Тулз»</a:t>
            </a:r>
          </a:p>
        </p:txBody>
      </p:sp>
      <p:pic>
        <p:nvPicPr>
          <p:cNvPr id="10" name="Рисунок 9" descr="азтпа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0685" y="1354615"/>
            <a:ext cx="2684911" cy="581063"/>
          </a:xfrm>
          <a:prstGeom prst="rect">
            <a:avLst/>
          </a:prstGeom>
        </p:spPr>
      </p:pic>
      <p:pic>
        <p:nvPicPr>
          <p:cNvPr id="1028" name="Picture 4" descr="C:\Users\zavarina.irina\Desktop\Новая папка\logo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48410" y="4044704"/>
            <a:ext cx="1837294" cy="41422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995055" y="1971304"/>
            <a:ext cx="3158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Филиал АО НПО «</a:t>
            </a:r>
            <a:r>
              <a:rPr lang="ru-RU" sz="1400" b="1" dirty="0" err="1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Тяжпромарматура</a:t>
            </a:r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» АЗТПА</a:t>
            </a:r>
            <a:endParaRPr lang="ru-R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033155" y="4370120"/>
            <a:ext cx="1163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АЗ «Рубин»</a:t>
            </a:r>
          </a:p>
        </p:txBody>
      </p:sp>
      <p:pic>
        <p:nvPicPr>
          <p:cNvPr id="15" name="Рисунок 14" descr="гланит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2119" y="1355029"/>
            <a:ext cx="599795" cy="696822"/>
          </a:xfrm>
          <a:prstGeom prst="rect">
            <a:avLst/>
          </a:prstGeom>
        </p:spPr>
      </p:pic>
      <p:pic>
        <p:nvPicPr>
          <p:cNvPr id="16" name="Рисунок 15" descr="logo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8793" y="2885704"/>
            <a:ext cx="1238250" cy="285310"/>
          </a:xfrm>
          <a:prstGeom prst="rect">
            <a:avLst/>
          </a:prstGeom>
        </p:spPr>
      </p:pic>
      <p:pic>
        <p:nvPicPr>
          <p:cNvPr id="17" name="Picture 2" descr="C:\Users\zavarina.irina\Desktop\logoahk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54691" y="1389880"/>
            <a:ext cx="695593" cy="654558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356260" y="2161310"/>
            <a:ext cx="1448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АО «</a:t>
            </a:r>
            <a:r>
              <a:rPr lang="ru-RU" sz="1400" b="1" dirty="0" err="1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Гланит</a:t>
            </a:r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61257" y="3295841"/>
            <a:ext cx="30282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ООО «Алексинская </a:t>
            </a:r>
            <a:r>
              <a:rPr lang="ru-RU" sz="1400" b="1" dirty="0" err="1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бумажно</a:t>
            </a:r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картонная фабрика»</a:t>
            </a:r>
            <a:endParaRPr lang="ru-RU" sz="1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404798" y="2151805"/>
            <a:ext cx="11336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ФКП «АХК»</a:t>
            </a:r>
            <a:endParaRPr lang="ru-RU" sz="1400" dirty="0"/>
          </a:p>
        </p:txBody>
      </p:sp>
      <p:pic>
        <p:nvPicPr>
          <p:cNvPr id="1030" name="Picture 6" descr="C:\Users\zavarina.irina\Desktop\Новая папка\аомз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81565" y="2662794"/>
            <a:ext cx="852981" cy="638360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4345961" y="3232458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АО «Алексинский опытный </a:t>
            </a:r>
          </a:p>
          <a:p>
            <a:pPr algn="ctr"/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механический завод»</a:t>
            </a:r>
          </a:p>
        </p:txBody>
      </p:sp>
      <p:pic>
        <p:nvPicPr>
          <p:cNvPr id="1031" name="Picture 7" descr="C:\Users\zavarina.irina\Desktop\Новая папка\330083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16875" y="4993904"/>
            <a:ext cx="1220684" cy="406895"/>
          </a:xfrm>
          <a:prstGeom prst="rect">
            <a:avLst/>
          </a:prstGeom>
          <a:noFill/>
        </p:spPr>
      </p:pic>
      <p:pic>
        <p:nvPicPr>
          <p:cNvPr id="1032" name="Picture 8" descr="C:\Users\zavarina.irina\Desktop\Новая папка\Wildberries_Logo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89307" y="5124267"/>
            <a:ext cx="1411494" cy="404925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4797632" y="5522026"/>
            <a:ext cx="2018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ООО «ВБ Алексин»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43149" y="5448796"/>
            <a:ext cx="18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ООО «Везувий» </a:t>
            </a:r>
          </a:p>
        </p:txBody>
      </p:sp>
      <p:pic>
        <p:nvPicPr>
          <p:cNvPr id="3073" name="Picture 1" descr="C:\Users\zavarina.irina\Desktop\проект\новопласт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995798" y="4014602"/>
            <a:ext cx="1244682" cy="414894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2595482" y="4479368"/>
            <a:ext cx="18517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ООО «</a:t>
            </a:r>
            <a:r>
              <a:rPr lang="ru-RU" sz="1400" b="1" dirty="0" err="1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НовоПласт</a:t>
            </a:r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»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988639" y="6141913"/>
            <a:ext cx="31806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АО «</a:t>
            </a:r>
            <a:r>
              <a:rPr lang="ru-RU" sz="1400" b="1" dirty="0" err="1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Алексинстройконструкция</a:t>
            </a:r>
            <a:r>
              <a:rPr lang="ru-RU" sz="1400" b="1" dirty="0" smtClean="0">
                <a:solidFill>
                  <a:srgbClr val="392463"/>
                </a:solidFill>
                <a:latin typeface="Century Gothic" pitchFamily="34" charset="0"/>
                <a:ea typeface="Calibri" pitchFamily="34" charset="0"/>
                <a:cs typeface="Times New Roman" pitchFamily="18" charset="0"/>
              </a:rPr>
              <a:t>»</a:t>
            </a:r>
          </a:p>
        </p:txBody>
      </p:sp>
      <p:pic>
        <p:nvPicPr>
          <p:cNvPr id="3074" name="Picture 2" descr="C:\Users\zavarina.irina\Desktop\проект\аск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922629" y="5338149"/>
            <a:ext cx="1530617" cy="7617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9414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1639" y="1655811"/>
            <a:ext cx="49177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Контакт главы администрации</a:t>
            </a:r>
          </a:p>
          <a:p>
            <a:r>
              <a:rPr lang="ru-RU" sz="2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ФИО </a:t>
            </a:r>
            <a:r>
              <a:rPr lang="ru-RU" sz="2400" dirty="0" smtClean="0"/>
              <a:t>Федоров Павел Евгеньевич</a:t>
            </a:r>
          </a:p>
          <a:p>
            <a:r>
              <a:rPr lang="ru-RU" sz="2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Тел.:</a:t>
            </a:r>
            <a:r>
              <a:rPr lang="ru-RU" sz="2400" dirty="0" smtClean="0"/>
              <a:t> +7 (48753) 4-03-78</a:t>
            </a:r>
            <a:endParaRPr lang="ru-RU" sz="2400" b="1" dirty="0" smtClean="0">
              <a:solidFill>
                <a:srgbClr val="13004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E-mail</a:t>
            </a:r>
            <a:r>
              <a:rPr lang="ru-RU" sz="2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:</a:t>
            </a:r>
            <a:r>
              <a:rPr lang="en-US" sz="2400" dirty="0" smtClean="0"/>
              <a:t> adm.aleksin@tularegion.ru</a:t>
            </a:r>
            <a:endParaRPr lang="ru-RU" sz="2400" b="1" dirty="0">
              <a:solidFill>
                <a:srgbClr val="13004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7" name="AutoShape 2" descr="blob:https://web.telegram.org/07c9abed-ec7c-40a6-8c90-f79619f287c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303586" y="5764267"/>
            <a:ext cx="3765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QR</a:t>
            </a:r>
            <a:r>
              <a:rPr lang="ru-RU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-код на сайт МО</a:t>
            </a:r>
            <a:r>
              <a:rPr lang="en-US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130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41423" y="1647218"/>
            <a:ext cx="54982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Контакт инвестиционного уполномоченного</a:t>
            </a:r>
          </a:p>
          <a:p>
            <a:r>
              <a:rPr lang="ru-RU" sz="2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ФИО </a:t>
            </a:r>
            <a:r>
              <a:rPr lang="ru-RU" sz="2400" dirty="0" smtClean="0"/>
              <a:t>Федоров Александр Алексеевич</a:t>
            </a:r>
          </a:p>
          <a:p>
            <a:r>
              <a:rPr lang="ru-RU" sz="2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Тел.:</a:t>
            </a:r>
            <a:r>
              <a:rPr lang="ru-RU" sz="2400" dirty="0" smtClean="0"/>
              <a:t>+7(48753) 4-77-03</a:t>
            </a:r>
            <a:endParaRPr lang="ru-RU" sz="2400" b="1" dirty="0" smtClean="0">
              <a:solidFill>
                <a:srgbClr val="13004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E-mail</a:t>
            </a:r>
            <a:r>
              <a:rPr lang="ru-RU" sz="2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:</a:t>
            </a:r>
            <a:r>
              <a:rPr lang="en-US" sz="2400" dirty="0" smtClean="0"/>
              <a:t>Aleksandr.Fedorov@tularegion.ru</a:t>
            </a:r>
            <a:endParaRPr lang="ru-RU" sz="2400" b="1" dirty="0">
              <a:solidFill>
                <a:srgbClr val="13004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zavarina.irina\Desktop\Новая папка\YQR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26622" y="4180796"/>
            <a:ext cx="1536184" cy="1536184"/>
          </a:xfrm>
          <a:prstGeom prst="rect">
            <a:avLst/>
          </a:prstGeom>
          <a:noFill/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0" y="0"/>
            <a:ext cx="12192000" cy="10025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0781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0" y="0"/>
            <a:ext cx="12192000" cy="10025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97527" y="166254"/>
            <a:ext cx="9088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</a:t>
            </a:r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АЛЕКСИН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3506" y="1360692"/>
            <a:ext cx="57522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МО:</a:t>
            </a:r>
          </a:p>
          <a:p>
            <a:r>
              <a:rPr lang="ru-RU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994,45 км2</a:t>
            </a:r>
          </a:p>
          <a:p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Население:</a:t>
            </a:r>
          </a:p>
          <a:p>
            <a:r>
              <a:rPr lang="ru-RU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70 069 чел.</a:t>
            </a:r>
          </a:p>
          <a:p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Крупнейшие населенные пункты:</a:t>
            </a:r>
          </a:p>
          <a:p>
            <a:r>
              <a:rPr lang="ru-RU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п.Авангард, </a:t>
            </a:r>
            <a:r>
              <a:rPr lang="ru-RU" dirty="0" err="1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д.Б.Шелепино</a:t>
            </a:r>
            <a:r>
              <a:rPr lang="ru-RU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с. Поповка,</a:t>
            </a:r>
          </a:p>
          <a:p>
            <a:r>
              <a:rPr lang="ru-RU" dirty="0" err="1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с.Солопенки</a:t>
            </a:r>
            <a:r>
              <a:rPr lang="ru-RU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с.Сенево</a:t>
            </a:r>
            <a:r>
              <a:rPr lang="ru-RU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д.Борисово,</a:t>
            </a:r>
          </a:p>
          <a:p>
            <a:r>
              <a:rPr lang="ru-RU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п.Мичурина, </a:t>
            </a:r>
            <a:r>
              <a:rPr lang="ru-RU" dirty="0" err="1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с.Бунырево</a:t>
            </a:r>
            <a:r>
              <a:rPr lang="ru-RU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dirty="0" err="1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д.Егнышевка</a:t>
            </a:r>
            <a:r>
              <a:rPr lang="ru-RU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п.Колосово</a:t>
            </a:r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Среднемесячная заработная плата:</a:t>
            </a:r>
          </a:p>
          <a:p>
            <a:r>
              <a:rPr lang="ru-RU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51 176,0 руб.</a:t>
            </a:r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15154" y="1188100"/>
            <a:ext cx="3476846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Ближайшие аэропорты:</a:t>
            </a:r>
          </a:p>
          <a:p>
            <a:r>
              <a:rPr lang="ru-RU" sz="1600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Домодедово – 2 часа 40 мин</a:t>
            </a:r>
          </a:p>
          <a:p>
            <a:r>
              <a:rPr lang="ru-RU" sz="1600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Внуково – 2 часа 40 мин</a:t>
            </a:r>
          </a:p>
          <a:p>
            <a:r>
              <a:rPr lang="ru-RU" sz="1600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Калуга – 1 час 40 мин</a:t>
            </a:r>
          </a:p>
          <a:p>
            <a:endParaRPr lang="ru-RU" sz="1600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до федеральных трасс:</a:t>
            </a:r>
          </a:p>
          <a:p>
            <a:r>
              <a:rPr lang="ru-RU" sz="1600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М2 «Крым» - 130 км</a:t>
            </a:r>
          </a:p>
          <a:p>
            <a:r>
              <a:rPr lang="ru-RU" sz="1600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М4 «Дон» - 130 км</a:t>
            </a:r>
          </a:p>
          <a:p>
            <a:endParaRPr lang="ru-RU" sz="1600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до г. Москвы:</a:t>
            </a:r>
          </a:p>
          <a:p>
            <a:r>
              <a:rPr lang="ru-RU" sz="1600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160 км</a:t>
            </a:r>
          </a:p>
          <a:p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до г. Тула:</a:t>
            </a:r>
          </a:p>
          <a:p>
            <a:r>
              <a:rPr lang="ru-RU" sz="1600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км</a:t>
            </a:r>
          </a:p>
          <a:p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до г. Калуга:</a:t>
            </a:r>
          </a:p>
          <a:p>
            <a:r>
              <a:rPr lang="ru-RU" sz="1600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км</a:t>
            </a:r>
          </a:p>
          <a:p>
            <a:endParaRPr lang="ru-RU" sz="1600" b="1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AutoShape 2" descr="blob:https://web.telegram.org/07c9abed-ec7c-40a6-8c90-f79619f287c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033" y="528697"/>
            <a:ext cx="4973651" cy="582458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7FBF6906-EE88-4399-B4E8-CC16AFFAA7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0" y="0"/>
            <a:ext cx="910148" cy="9649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346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9DF197F7-9090-41F2-A84E-9968B40204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8801904" y="3705214"/>
            <a:ext cx="2729036" cy="272903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0" y="0"/>
            <a:ext cx="12192000" cy="10025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03761" y="240770"/>
            <a:ext cx="9694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ЭКОНОМИКА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60073" y="1898296"/>
            <a:ext cx="56289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 РОСТА ОБЪЕМА ОТГРУЖЕННОЙ ПРОДУКЦИИ ПРОМЫШЛЕННОГО СЕКТОРА ЭКОНОМИКИ МУНИЦИПАЛЬНОГО ОБРАЗОВАНИЯ ГОРОД АЛЕКСИН В 2023 ГОДУ</a:t>
            </a:r>
          </a:p>
          <a:p>
            <a:endParaRPr lang="ru-RU" b="1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 РОСТА ОБЪЕМА ПРОИЗВОДСТВА ПРОДУКЦИИ СЕЛЬСКОГО ХОЗЯЙСТВА</a:t>
            </a:r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2" descr="blob:https://web.telegram.org/07c9abed-ec7c-40a6-8c90-f79619f287c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60375" y="1967904"/>
            <a:ext cx="390532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113,6 %</a:t>
            </a:r>
          </a:p>
          <a:p>
            <a:endParaRPr lang="ru-RU" sz="4000" b="1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0375" y="3483526"/>
            <a:ext cx="390532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109,3 %</a:t>
            </a:r>
          </a:p>
          <a:p>
            <a:endParaRPr lang="ru-RU" sz="4000" b="1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992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0" y="0"/>
            <a:ext cx="12192000" cy="10025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0634" y="178130"/>
            <a:ext cx="9729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ПРИОРИТЕТНЫЕ НАПРАВЛЕНИЯ ДЕЯТЕЛЬНОСТИ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7" name="AutoShape 2" descr="blob:https://web.telegram.org/07c9abed-ec7c-40a6-8c90-f79619f287c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48144" y="1197911"/>
            <a:ext cx="89064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Создание условий для улучшения инвестиционного климата в МО город Алексин                                                                                                       Поддержка малого и среднего бизнеса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56062" y="2318197"/>
            <a:ext cx="88154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Обеспечение устойчивого развития базовых отраслей экономики  (крупных  и средних промышленных и сельскохозяйственных предприятий)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70844" y="3363087"/>
            <a:ext cx="5300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Развитие рынков отдыха, оздоровления и туризма</a:t>
            </a: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783772" y="3883231"/>
            <a:ext cx="110282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</a:rPr>
              <a:t>Создание благоприятной среды жизнедеятельности населения 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</a:rPr>
              <a:t>на основе повышения качества и уровня жизни </a:t>
            </a: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07522" y="4690753"/>
            <a:ext cx="112300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</a:rPr>
              <a:t>Развитие местного сообщества на основе становления гражданского самосознания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</a:rPr>
              <a:t>и принципов построения гражданского общества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B13AF3E6-47E6-444B-9030-99947B5DFA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"/>
              </a:ext>
            </a:extLst>
          </a:blip>
          <a:stretch>
            <a:fillRect/>
          </a:stretch>
        </p:blipFill>
        <p:spPr>
          <a:xfrm>
            <a:off x="7493330" y="2363189"/>
            <a:ext cx="1696689" cy="160567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9DF197F7-9090-41F2-A84E-9968B40204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 bright="3000"/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9585677" y="3883343"/>
            <a:ext cx="2052142" cy="189776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4A397AF4-218A-4CD7-8923-B25C6FA565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lum bright="3000"/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9972696" y="1151908"/>
            <a:ext cx="1760125" cy="1758139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28D54073-2710-4290-BA32-3145B67900B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lum bright="11000"/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5744877" y="5021564"/>
            <a:ext cx="1462363" cy="14623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6240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341E542-7CD9-460E-8E4E-EE3B3428F6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15000"/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9415689" y="1142271"/>
            <a:ext cx="2020248" cy="202024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13AF3E6-47E6-444B-9030-99947B5DFA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"/>
              </a:ext>
            </a:extLst>
          </a:blip>
          <a:stretch>
            <a:fillRect/>
          </a:stretch>
        </p:blipFill>
        <p:spPr>
          <a:xfrm>
            <a:off x="9227127" y="4114286"/>
            <a:ext cx="2375065" cy="224765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0" y="0"/>
            <a:ext cx="12192000" cy="10025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6889" y="264521"/>
            <a:ext cx="9658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КОНКУРЕТНЫЕ ПРЕИМУЩЕСТВА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7" name="AutoShape 2" descr="blob:https://web.telegram.org/07c9abed-ec7c-40a6-8c90-f79619f287c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63137" y="1389413"/>
            <a:ext cx="1055716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Удобное географическое положение МО, близость к Москве, близость к федеральным трассам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Развитое железнодорожное и автодорожное сообщение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Развитие территории ТОР «Алексин» и налоговые преференции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Создание новых промышленных предприятий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Формирование крупной </a:t>
            </a:r>
            <a:r>
              <a:rPr lang="ru-RU" b="1" dirty="0" err="1" smtClean="0">
                <a:solidFill>
                  <a:srgbClr val="002060"/>
                </a:solidFill>
              </a:rPr>
              <a:t>логистической</a:t>
            </a:r>
            <a:r>
              <a:rPr lang="ru-RU" b="1" dirty="0" smtClean="0">
                <a:solidFill>
                  <a:srgbClr val="002060"/>
                </a:solidFill>
              </a:rPr>
              <a:t> инфраструктуры ООО «ВБ-Алексин» (</a:t>
            </a:r>
            <a:r>
              <a:rPr lang="en-US" b="1" dirty="0" err="1" smtClean="0">
                <a:solidFill>
                  <a:srgbClr val="002060"/>
                </a:solidFill>
              </a:rPr>
              <a:t>wildberries</a:t>
            </a:r>
            <a:r>
              <a:rPr lang="ru-RU" b="1" dirty="0" smtClean="0">
                <a:solidFill>
                  <a:srgbClr val="002060"/>
                </a:solidFill>
              </a:rPr>
              <a:t>) 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Привлекательность территории для трудоустройства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Низкий уровень безработицы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Развитие и благоустройство городских общественных пространств 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Наличие памятников архитектуры и истории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Развитие </a:t>
            </a:r>
            <a:r>
              <a:rPr lang="ru-RU" b="1" dirty="0" err="1" smtClean="0">
                <a:solidFill>
                  <a:srgbClr val="002060"/>
                </a:solidFill>
              </a:rPr>
              <a:t>туристическо</a:t>
            </a:r>
            <a:r>
              <a:rPr lang="ru-RU" b="1" dirty="0" smtClean="0">
                <a:solidFill>
                  <a:srgbClr val="002060"/>
                </a:solidFill>
              </a:rPr>
              <a:t> –</a:t>
            </a:r>
            <a:r>
              <a:rPr lang="ru-RU" b="1" dirty="0" err="1" smtClean="0">
                <a:solidFill>
                  <a:srgbClr val="002060"/>
                </a:solidFill>
              </a:rPr>
              <a:t>досугового</a:t>
            </a:r>
            <a:r>
              <a:rPr lang="ru-RU" b="1" dirty="0" smtClean="0">
                <a:solidFill>
                  <a:srgbClr val="002060"/>
                </a:solidFill>
              </a:rPr>
              <a:t> проекта </a:t>
            </a:r>
            <a:r>
              <a:rPr lang="ru-RU" b="1" dirty="0" err="1" smtClean="0">
                <a:solidFill>
                  <a:srgbClr val="002060"/>
                </a:solidFill>
              </a:rPr>
              <a:t>Арт-кэмп</a:t>
            </a:r>
            <a:r>
              <a:rPr lang="ru-RU" b="1" dirty="0" smtClean="0">
                <a:solidFill>
                  <a:srgbClr val="002060"/>
                </a:solidFill>
              </a:rPr>
              <a:t> Дикая мята 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Наличие развитой инфраструктуры туризма и оздоровления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Уникальный природно-ресурсный потенциал  (река, сосновый бор и другие )  </a:t>
            </a:r>
          </a:p>
          <a:p>
            <a:pPr>
              <a:spcBef>
                <a:spcPts val="600"/>
              </a:spcBef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Обеспеченность населения развитой социальной инфраструктурой</a:t>
            </a:r>
          </a:p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E183C964-8B73-4B1B-8960-C9EED71DCB4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7822846" y="3553134"/>
            <a:ext cx="953019" cy="9530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9110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Рисунок 41">
            <a:extLst>
              <a:ext uri="{FF2B5EF4-FFF2-40B4-BE49-F238E27FC236}">
                <a16:creationId xmlns="" xmlns:a16="http://schemas.microsoft.com/office/drawing/2014/main" id="{5F45549E-23F5-4077-BE05-BCE46E198A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16000"/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6774209" y="945740"/>
            <a:ext cx="1562267" cy="1562267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="" xmlns:a16="http://schemas.microsoft.com/office/drawing/2014/main" id="{28D54073-2710-4290-BA32-3145B67900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 bright="11000"/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187225" y="1067081"/>
            <a:ext cx="1462363" cy="1462363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=""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0" y="0"/>
            <a:ext cx="12192000" cy="10025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8758" y="240771"/>
            <a:ext cx="98603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КАДРЫ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7" name="AutoShape 2" descr="blob:https://web.telegram.org/07c9abed-ec7c-40a6-8c90-f79619f287c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303814" y="1094938"/>
            <a:ext cx="10475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5400" b="1" dirty="0">
              <a:solidFill>
                <a:srgbClr val="130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0649" y="1910571"/>
            <a:ext cx="348006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 среднего </a:t>
            </a:r>
            <a:b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специального образования</a:t>
            </a:r>
            <a:endParaRPr lang="ru-RU" sz="1600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97177" y="1093263"/>
            <a:ext cx="35474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ru-RU" sz="5400" b="1" dirty="0">
              <a:solidFill>
                <a:srgbClr val="130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83769" y="1885800"/>
            <a:ext cx="215614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 общего </a:t>
            </a:r>
            <a:b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endParaRPr lang="ru-RU" sz="1600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27040" y="1047436"/>
            <a:ext cx="14508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ru-RU" sz="5400" b="1" dirty="0">
              <a:solidFill>
                <a:srgbClr val="130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97279" y="1916543"/>
            <a:ext cx="17615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детских садов</a:t>
            </a:r>
            <a:endParaRPr lang="ru-RU" sz="1600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8151" y="2643993"/>
            <a:ext cx="10290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ОСНОВНЫЕ НАПРАВЛЕНИЯ ПОДГОТОВКИ</a:t>
            </a:r>
            <a:endParaRPr lang="ru-RU" sz="2000" b="1" dirty="0">
              <a:solidFill>
                <a:srgbClr val="13004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97682" y="2678514"/>
            <a:ext cx="5351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 ВЫПУСК СПО В 2024 ГОДУ – 340 человек</a:t>
            </a:r>
            <a:endParaRPr lang="ru-RU" sz="2000" b="1" dirty="0">
              <a:solidFill>
                <a:srgbClr val="13004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8140" y="5705388"/>
            <a:ext cx="50945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Техническая эксплуатация и обслуживание электрического и электромеханического оборудования (по отраслям) 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(первый год обучения, отсутствует выпуск )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6266" y="3064790"/>
            <a:ext cx="5165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Оснащение средствами автоматизации технологических процессов и производств (по отраслям) 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32 человека</a:t>
            </a:r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8140" y="4204050"/>
            <a:ext cx="3610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Аддитивные технологии 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32 человека </a:t>
            </a:r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0015" y="3611532"/>
            <a:ext cx="4678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Технология производства и переработки пластических масс и эластомеров 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20 человек </a:t>
            </a:r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6585" y="4900810"/>
            <a:ext cx="53929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Право и организация социального обеспечение 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22 человека</a:t>
            </a:r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6265" y="4546452"/>
            <a:ext cx="5213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Экономика и бухгалтерский учет (по отраслям) 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37 человек</a:t>
            </a:r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234545" y="3093959"/>
            <a:ext cx="56526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Сварщик (ручной и частично механизированной </a:t>
            </a:r>
          </a:p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сварки (наплавки) 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11 человек 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258296" y="3564967"/>
            <a:ext cx="19306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Туризм</a:t>
            </a:r>
            <a:r>
              <a:rPr lang="ru-RU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 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11 человек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372103" y="3612471"/>
            <a:ext cx="23187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Гидрология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18 человек 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270172" y="3944978"/>
            <a:ext cx="56170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Информационные системы и программирование 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23 человека 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271901" y="4265612"/>
            <a:ext cx="27058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Штукатур, маляр 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18 человек 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9051336" y="4289362"/>
            <a:ext cx="26403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Повар, кондитер 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19 человек 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6275319" y="4669373"/>
            <a:ext cx="54236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Мастер по ремонту и обслуживанию автомобилей 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24 человека 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6250379" y="5017763"/>
            <a:ext cx="5221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Техническое обслуживание и ремонт двигателей, систем и агрегатов автомобилей 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24 человека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559383" y="5286891"/>
            <a:ext cx="37659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Технология машиностроения 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24 человека 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6274130" y="5614036"/>
            <a:ext cx="51261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Техническая эксплуатация подъемно-транспортных, строительных, дорожных машин и оборудования (по отраслям) –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25 человек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757060" y="2332150"/>
            <a:ext cx="5434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ВЫПУСК СОШ В 2024 ГОДУ – 776 человек</a:t>
            </a:r>
            <a:endParaRPr lang="ru-RU" sz="2000" b="1" dirty="0">
              <a:solidFill>
                <a:srgbClr val="13004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442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>
            <a:extLst>
              <a:ext uri="{FF2B5EF4-FFF2-40B4-BE49-F238E27FC236}">
                <a16:creationId xmlns="" xmlns:a16="http://schemas.microsoft.com/office/drawing/2014/main" id="{BF3EA9DE-51A0-4FC9-B482-41A107535C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14000"/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778930" y="4951090"/>
            <a:ext cx="1350710" cy="135071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7DFBE6CA-D6B6-437F-BBF3-F3C236665D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 bright="14000"/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"/>
              </a:ext>
            </a:extLst>
          </a:blip>
          <a:stretch>
            <a:fillRect/>
          </a:stretch>
        </p:blipFill>
        <p:spPr>
          <a:xfrm>
            <a:off x="900139" y="2101760"/>
            <a:ext cx="1274541" cy="1274541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="" xmlns:a16="http://schemas.microsoft.com/office/drawing/2014/main" id="{C169092B-E4D7-4EB6-9D91-788168723A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 bright="16000"/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3318506" y="1952458"/>
            <a:ext cx="1575197" cy="1575197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=""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0" y="0"/>
            <a:ext cx="12192000" cy="10025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0375" y="312023"/>
            <a:ext cx="9696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МУНИЦИПАЛИТЕТ ДЛЯ ЖИЗНИ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7" name="AutoShape 2" descr="blob:https://web.telegram.org/07c9abed-ec7c-40a6-8c90-f79619f287c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60903" y="1593702"/>
            <a:ext cx="11933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6607" y="2398899"/>
            <a:ext cx="274458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</a:t>
            </a:r>
            <a:b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00103" y="1592648"/>
            <a:ext cx="11391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</a:t>
            </a:r>
            <a:endParaRPr lang="ru-RU" sz="5400" b="1" dirty="0">
              <a:solidFill>
                <a:srgbClr val="130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85368" y="1272320"/>
            <a:ext cx="215614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</a:t>
            </a:r>
            <a:endParaRPr lang="ru-RU" sz="1600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06606" y="1664043"/>
            <a:ext cx="2956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25 900 </a:t>
            </a:r>
            <a:r>
              <a:rPr lang="ru-RU" sz="2400" b="1" dirty="0" err="1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ru-RU" sz="2400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</a:t>
            </a:r>
            <a:endParaRPr lang="ru-RU" sz="5400" b="1" dirty="0">
              <a:solidFill>
                <a:srgbClr val="130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20744" y="2475190"/>
            <a:ext cx="176157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введено в эксплуатацию</a:t>
            </a:r>
            <a:endParaRPr lang="ru-RU" sz="1600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9712" y="1276571"/>
            <a:ext cx="215614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ЗДРАВОХРАНЕНИЕ</a:t>
            </a:r>
            <a:endParaRPr lang="ru-RU" sz="1600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94318" y="2397460"/>
            <a:ext cx="264483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 культуры расположено на территории муниципалитета</a:t>
            </a:r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28072" y="1246909"/>
            <a:ext cx="215614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</a:t>
            </a:r>
            <a:endParaRPr lang="ru-RU" sz="1600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099292" y="1237162"/>
            <a:ext cx="21561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ДОСУГ (ТУРИЗМ)</a:t>
            </a:r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631426" y="1615779"/>
            <a:ext cx="14508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</a:t>
            </a:r>
            <a:endParaRPr lang="ru-RU" sz="2400" b="1" dirty="0">
              <a:solidFill>
                <a:srgbClr val="130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011244" y="2620860"/>
            <a:ext cx="3978233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туристических объектов расположено на территории муниципалитета</a:t>
            </a:r>
          </a:p>
          <a:p>
            <a:pPr algn="ctr"/>
            <a:endParaRPr lang="ru-RU" sz="1400" b="1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667757" y="3399565"/>
            <a:ext cx="215614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</a:t>
            </a:r>
            <a:endParaRPr lang="ru-RU" sz="1600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58785" y="3993963"/>
            <a:ext cx="13090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5400" b="1" dirty="0">
              <a:solidFill>
                <a:srgbClr val="130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55720" y="3986286"/>
            <a:ext cx="1269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5400" b="1" dirty="0">
              <a:solidFill>
                <a:srgbClr val="130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02105" y="4016638"/>
            <a:ext cx="1412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19679" y="4896469"/>
            <a:ext cx="17615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ФОК</a:t>
            </a:r>
            <a:endParaRPr lang="ru-RU" sz="1600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94295" y="4807586"/>
            <a:ext cx="176157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плавательных бассейнов</a:t>
            </a:r>
            <a:endParaRPr lang="ru-RU" sz="1600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94514" y="4803767"/>
            <a:ext cx="166130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фитнес </a:t>
            </a:r>
          </a:p>
          <a:p>
            <a:pPr algn="ctr"/>
            <a:r>
              <a:rPr lang="ru-RU" sz="1600" b="1" dirty="0" smtClean="0">
                <a:solidFill>
                  <a:srgbClr val="00175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клуба</a:t>
            </a:r>
            <a:endParaRPr lang="ru-RU" sz="1600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175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81258" y="3301341"/>
            <a:ext cx="431074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туристических организаций</a:t>
            </a:r>
            <a:endParaRPr lang="ru-RU" sz="16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коллективных средств размещения</a:t>
            </a:r>
            <a:endParaRPr lang="ru-RU" sz="16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 культурного наследия</a:t>
            </a:r>
            <a:endParaRPr lang="ru-RU" sz="16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усадьбы 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храма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святых источника</a:t>
            </a:r>
            <a:endParaRPr lang="ru-RU" sz="16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8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Лысая гора</a:t>
            </a: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195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Рисунок 58">
            <a:extLst>
              <a:ext uri="{FF2B5EF4-FFF2-40B4-BE49-F238E27FC236}">
                <a16:creationId xmlns=""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6673932" y="3918856"/>
            <a:ext cx="5518069" cy="2939143"/>
          </a:xfrm>
          <a:prstGeom prst="rect">
            <a:avLst/>
          </a:prstGeom>
        </p:spPr>
      </p:pic>
      <p:pic>
        <p:nvPicPr>
          <p:cNvPr id="58" name="Рисунок 57">
            <a:extLst>
              <a:ext uri="{FF2B5EF4-FFF2-40B4-BE49-F238E27FC236}">
                <a16:creationId xmlns=""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0" y="0"/>
            <a:ext cx="12192000" cy="10025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04309" y="0"/>
            <a:ext cx="96968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ФЕДЕРАЛЬНЫЕ И РЕГИОНАЛЬНЫЕ ПРЕФЕРЕНЦИИ ДЛЯ ИНВЕСТОРОВ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7" name="AutoShape 2" descr="blob:https://web.telegram.org/07c9abed-ec7c-40a6-8c90-f79619f287c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973739" y="1198977"/>
            <a:ext cx="497249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ПОДДЕРЖКА ИНВЕСТИЦИОННОЙ ДЕЯТЕЛЬНОСТИ</a:t>
            </a:r>
          </a:p>
          <a:p>
            <a:r>
              <a:rPr lang="ru-RU" sz="12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В ФОРМЕ КАПИТАЛЬНЫХ ВЛОЖЕНИЙ</a:t>
            </a:r>
          </a:p>
          <a:p>
            <a:r>
              <a:rPr lang="ru-RU" sz="11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(закон Тульской области №1390-ЗТО от 06.02.2010)</a:t>
            </a:r>
            <a:endParaRPr lang="ru-RU" sz="1100" b="1" dirty="0">
              <a:solidFill>
                <a:srgbClr val="13004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64810" y="1175962"/>
            <a:ext cx="669852" cy="669852"/>
          </a:xfrm>
          <a:prstGeom prst="ellipse">
            <a:avLst/>
          </a:prstGeom>
          <a:solidFill>
            <a:srgbClr val="130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597076" y="1159913"/>
            <a:ext cx="669852" cy="669852"/>
          </a:xfrm>
          <a:prstGeom prst="ellipse">
            <a:avLst/>
          </a:prstGeom>
          <a:solidFill>
            <a:srgbClr val="130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7380123" y="1146990"/>
            <a:ext cx="440896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ПОДДЕРЖКА УЧАСТНИКОВ СПЕЦИАЛЬНЫХ ИНВЕСТИЦИОННЫХ КОНТРАКТОВ (СПИК)</a:t>
            </a:r>
          </a:p>
          <a:p>
            <a:r>
              <a:rPr lang="ru-RU" sz="11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(закон Тульской области №33-ЗТО от 27.04.2017)</a:t>
            </a:r>
            <a:endParaRPr lang="ru-RU" sz="1100" b="1" dirty="0">
              <a:solidFill>
                <a:srgbClr val="13004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1058" y="1733859"/>
            <a:ext cx="6663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%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95228" y="1837712"/>
            <a:ext cx="36576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</a:t>
            </a:r>
            <a:b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имущество</a:t>
            </a:r>
          </a:p>
          <a:p>
            <a: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4 налоговых периода)</a:t>
            </a:r>
            <a:endParaRPr lang="ru-RU" sz="105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78731" y="1768462"/>
            <a:ext cx="1563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13,5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%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08425" y="1837712"/>
            <a:ext cx="3657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</a:t>
            </a:r>
            <a:b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прибыль</a:t>
            </a:r>
          </a:p>
          <a:p>
            <a: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(срок действия</a:t>
            </a:r>
            <a:b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01.01.2025 г.)</a:t>
            </a:r>
            <a:endParaRPr lang="ru-RU" sz="105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2241" y="2553798"/>
            <a:ext cx="60163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(не менее 100 млн руб. капитальных вложений в объекты недвижимого имущества)</a:t>
            </a:r>
            <a:endParaRPr lang="ru-RU" sz="1100" b="1" dirty="0">
              <a:solidFill>
                <a:srgbClr val="130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980947" y="3018644"/>
            <a:ext cx="497249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ПОДДЕРЖКА УЧАСТНИКОВ РЕГИОНАЛЬНЫХ ИНВЕСТИЦИОННЫХ ПРОЕКТОВ (РИП)</a:t>
            </a:r>
          </a:p>
          <a:p>
            <a:r>
              <a:rPr lang="ru-RU" sz="11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(закон Тульской области №112-ЗТО от 28.11.2019)</a:t>
            </a:r>
            <a:endParaRPr lang="ru-RU" sz="1100" b="1" dirty="0">
              <a:solidFill>
                <a:srgbClr val="13004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72018" y="2995629"/>
            <a:ext cx="669852" cy="669852"/>
          </a:xfrm>
          <a:prstGeom prst="ellipse">
            <a:avLst/>
          </a:prstGeom>
          <a:solidFill>
            <a:srgbClr val="130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938266" y="3553526"/>
            <a:ext cx="14813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12,5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4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64277" y="3619181"/>
            <a:ext cx="36576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</a:t>
            </a:r>
            <a:b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имущество</a:t>
            </a:r>
          </a:p>
          <a:p>
            <a: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4 налоговых периода)</a:t>
            </a:r>
            <a:endParaRPr lang="ru-RU" sz="105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24996" y="3556598"/>
            <a:ext cx="18585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13,5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4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98705" y="3626442"/>
            <a:ext cx="3657600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</a:t>
            </a:r>
            <a:b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прибыль</a:t>
            </a:r>
          </a:p>
          <a:p>
            <a:r>
              <a:rPr lang="ru-RU" sz="105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4 налоговых периода)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4662" y="4283964"/>
            <a:ext cx="28661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(не менее 5 млрд руб. капиталовложений)</a:t>
            </a:r>
            <a:endParaRPr lang="ru-RU" sz="1100" b="1" dirty="0">
              <a:solidFill>
                <a:srgbClr val="130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990602" y="5016921"/>
            <a:ext cx="497249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ЗАЩИТА И ПООЩРЕНИЕ КАПИТАЛОВЛОЖЕНИЙ (СЗПК)</a:t>
            </a:r>
          </a:p>
          <a:p>
            <a:r>
              <a:rPr lang="ru-RU" sz="11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(Федеральный закон №69-ФЗ от 01.04.2020)</a:t>
            </a:r>
            <a:endParaRPr lang="ru-RU" sz="1100" b="1" dirty="0">
              <a:solidFill>
                <a:srgbClr val="130040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272018" y="4952886"/>
            <a:ext cx="669852" cy="669852"/>
          </a:xfrm>
          <a:prstGeom prst="ellipse">
            <a:avLst/>
          </a:prstGeom>
          <a:solidFill>
            <a:srgbClr val="130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994558" y="5531916"/>
            <a:ext cx="6016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Стабилизационная оговорка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Возмещение затрат на уплату процентов по кредитам и займам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200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Возмещение затрат на инфраструктуру</a:t>
            </a:r>
            <a:endParaRPr lang="ru-RU" sz="1200" b="1" dirty="0">
              <a:solidFill>
                <a:srgbClr val="130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720472" y="4291107"/>
            <a:ext cx="2935421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1300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(не менее 100 млн руб. капиталовложений)</a:t>
            </a:r>
            <a:endParaRPr lang="ru-RU" sz="1100" b="1" dirty="0">
              <a:solidFill>
                <a:srgbClr val="1300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6613638" y="1830888"/>
            <a:ext cx="6663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%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10048" y="1911644"/>
            <a:ext cx="17293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</a:t>
            </a:r>
            <a:b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имущество</a:t>
            </a:r>
          </a:p>
          <a:p>
            <a: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5 налоговых</a:t>
            </a:r>
            <a:b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периодов)</a:t>
            </a:r>
            <a:endParaRPr lang="ru-RU" sz="105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251692" y="1845814"/>
            <a:ext cx="1563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spc="-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1,1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%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060388" y="1871035"/>
            <a:ext cx="3657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</a:t>
            </a:r>
            <a:b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имущество</a:t>
            </a:r>
          </a:p>
          <a:p>
            <a: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 7 налоговых</a:t>
            </a:r>
            <a:b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периодов)</a:t>
            </a:r>
            <a:endParaRPr lang="ru-RU" sz="105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113077" y="1830888"/>
            <a:ext cx="1563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spc="-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1,5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%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914225" y="1855646"/>
            <a:ext cx="3657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</a:t>
            </a:r>
            <a:b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имущество</a:t>
            </a:r>
          </a:p>
          <a:p>
            <a: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 10 налоговых</a:t>
            </a:r>
            <a:b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периодов)</a:t>
            </a:r>
            <a:endParaRPr lang="ru-RU" sz="105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11301" y="2760574"/>
            <a:ext cx="6663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%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110048" y="2806297"/>
            <a:ext cx="3657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</a:t>
            </a:r>
            <a:b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прибыль</a:t>
            </a:r>
          </a:p>
          <a:p>
            <a: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 8 налоговых</a:t>
            </a:r>
          </a:p>
          <a:p>
            <a: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периодов)</a:t>
            </a:r>
            <a:endParaRPr lang="ru-RU" sz="105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40944" y="2833217"/>
            <a:ext cx="1563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spc="-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4400" b="1" spc="-1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%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60388" y="2831518"/>
            <a:ext cx="36576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</a:t>
            </a:r>
            <a:b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имущество</a:t>
            </a:r>
          </a:p>
          <a:p>
            <a: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 конца действия</a:t>
            </a:r>
          </a:p>
          <a:p>
            <a:r>
              <a:rPr lang="ru-RU" sz="105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СПИК)</a:t>
            </a:r>
            <a:endParaRPr lang="ru-RU" sz="105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110048" y="4119554"/>
            <a:ext cx="495247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ЗЕМЕЛЬНОГО УЧАСТКА В АРЕНДУ БЕЗ ПРОВЕДЕНИЯ ТОРГОВ</a:t>
            </a:r>
          </a:p>
          <a:p>
            <a:r>
              <a:rPr lang="ru-RU" sz="10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(закон Тульской области №61-ЗТО от 15.07.2016)</a:t>
            </a:r>
            <a:endParaRPr lang="ru-RU" sz="105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110048" y="4818378"/>
            <a:ext cx="4952474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ИНВЕСТИЦИОННЫЙ НАЛОГОВЫЙ ВЫЧЕТ</a:t>
            </a:r>
          </a:p>
          <a:p>
            <a:r>
              <a:rPr lang="ru-RU" sz="10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(закон Тульской области №51-ЗТО от 01.07.2017)</a:t>
            </a:r>
            <a:endParaRPr lang="ru-RU" sz="105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108370" y="5287812"/>
            <a:ext cx="4952474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СУБСИДИЙ ОРГАНИЗАЦИЯМ ПРИ ОСУЩЕСТВЛЕНИИ КАПИТАЛЬНЫХ ВЛОЖЕНИЙ</a:t>
            </a:r>
            <a:endParaRPr lang="ru-RU" sz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(постановление Правительства Тульской области №354 от 16.07.2013)</a:t>
            </a:r>
            <a:endParaRPr lang="ru-RU" sz="105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108370" y="5993581"/>
            <a:ext cx="4952474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АССИГНОВАНИЯ ИНВЕСТИЦИОННОГО ФОНДА</a:t>
            </a:r>
            <a:endParaRPr lang="ru-RU" sz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(постановление Правительства Тульской области №759 от 18.12.2013)</a:t>
            </a:r>
            <a:endParaRPr lang="ru-RU" sz="105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6803066" y="4180165"/>
            <a:ext cx="241218" cy="22188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6803066" y="4856040"/>
            <a:ext cx="241218" cy="22188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6803066" y="5352255"/>
            <a:ext cx="241218" cy="22188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6803066" y="6028131"/>
            <a:ext cx="241218" cy="22188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174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247EFE8F-BBDC-4D23-B7E7-55B85538E9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0" y="0"/>
            <a:ext cx="12192000" cy="100253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327009"/>
            <a:ext cx="112261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МУНИЦИПАЛЬНЫЕ ПРЕФЕРЕНЦИИ ДЛЯ ИНВЕСТОРОВ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PT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294410" y="938149"/>
            <a:ext cx="76317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130040"/>
                </a:solidFill>
                <a:latin typeface="Times New Roman" panose="02020603050405020304" pitchFamily="18" charset="0"/>
                <a:ea typeface="PT Serif" panose="020A0603040505020204" pitchFamily="18" charset="-52"/>
                <a:cs typeface="Times New Roman" panose="02020603050405020304" pitchFamily="18" charset="0"/>
              </a:rPr>
              <a:t>Преференции для резидентов ТОР «Алексин»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721921" y="1757548"/>
            <a:ext cx="623454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на прибыль организаций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%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5 лет 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                                          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6 по 10 годы</a:t>
            </a:r>
            <a:endParaRPr lang="ru-RU" sz="2400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781298" y="3301340"/>
            <a:ext cx="609204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на имущество организаций        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5 лет                                                                          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1,1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  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и 7 годы                                                                     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1,5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8 по 10 годы</a:t>
            </a:r>
            <a:endParaRPr lang="ru-RU" sz="2400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888177" y="5486402"/>
            <a:ext cx="689956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Земельный налог                                      </a:t>
            </a:r>
          </a:p>
          <a:p>
            <a:pPr marR="0" lvl="0" indent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срок действия соглашения  до 10 лет</a:t>
            </a:r>
            <a:endParaRPr lang="ru-RU" sz="2400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65453" y="5546079"/>
            <a:ext cx="669852" cy="669852"/>
          </a:xfrm>
          <a:prstGeom prst="ellipse">
            <a:avLst/>
          </a:prstGeom>
          <a:solidFill>
            <a:srgbClr val="130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27850" y="3822180"/>
            <a:ext cx="669852" cy="669852"/>
          </a:xfrm>
          <a:prstGeom prst="ellipse">
            <a:avLst/>
          </a:prstGeom>
          <a:solidFill>
            <a:srgbClr val="130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925870" y="2050777"/>
            <a:ext cx="669852" cy="669852"/>
          </a:xfrm>
          <a:prstGeom prst="ellipse">
            <a:avLst/>
          </a:prstGeom>
          <a:solidFill>
            <a:srgbClr val="1300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4A397AF4-218A-4CD7-8923-B25C6FA565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7003865" y="1710048"/>
            <a:ext cx="1760125" cy="175813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55EB9765-C45C-4742-9722-AC7065B1E5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"/>
              </a:ext>
            </a:extLst>
          </a:blip>
          <a:stretch>
            <a:fillRect/>
          </a:stretch>
        </p:blipFill>
        <p:spPr>
          <a:xfrm>
            <a:off x="9436105" y="4346093"/>
            <a:ext cx="1774201" cy="1774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5369</TotalTime>
  <Words>1258</Words>
  <Application>Microsoft Office PowerPoint</Application>
  <PresentationFormat>Произвольный</PresentationFormat>
  <Paragraphs>264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Бурмистрова Валерия Сергеевна</dc:creator>
  <cp:lastModifiedBy>yakublevich.natalya</cp:lastModifiedBy>
  <cp:revision>131</cp:revision>
  <dcterms:created xsi:type="dcterms:W3CDTF">2023-12-04T15:05:21Z</dcterms:created>
  <dcterms:modified xsi:type="dcterms:W3CDTF">2023-12-25T14:32:00Z</dcterms:modified>
</cp:coreProperties>
</file>