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14833600" cy="10693400"/>
  <p:notesSz cx="148336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56260" y="3314954"/>
            <a:ext cx="6304280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12520" y="5988304"/>
            <a:ext cx="519176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3025273" y="251993"/>
            <a:ext cx="1240155" cy="513080"/>
          </a:xfrm>
          <a:custGeom>
            <a:avLst/>
            <a:gdLst/>
            <a:ahLst/>
            <a:cxnLst/>
            <a:rect l="l" t="t" r="r" b="b"/>
            <a:pathLst>
              <a:path w="1240155" h="513080">
                <a:moveTo>
                  <a:pt x="1240155" y="0"/>
                </a:moveTo>
                <a:lnTo>
                  <a:pt x="0" y="0"/>
                </a:lnTo>
                <a:lnTo>
                  <a:pt x="0" y="513003"/>
                </a:lnTo>
                <a:lnTo>
                  <a:pt x="1240155" y="513003"/>
                </a:lnTo>
                <a:lnTo>
                  <a:pt x="1240155" y="0"/>
                </a:lnTo>
                <a:close/>
              </a:path>
            </a:pathLst>
          </a:custGeom>
          <a:solidFill>
            <a:srgbClr val="5781C1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087256" y="369029"/>
            <a:ext cx="203553" cy="247694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611743" y="430419"/>
            <a:ext cx="100850" cy="12490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389632" y="430415"/>
            <a:ext cx="82867" cy="124904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3500926" y="430428"/>
            <a:ext cx="83185" cy="124460"/>
          </a:xfrm>
          <a:custGeom>
            <a:avLst/>
            <a:gdLst/>
            <a:ahLst/>
            <a:cxnLst/>
            <a:rect l="l" t="t" r="r" b="b"/>
            <a:pathLst>
              <a:path w="83184" h="124459">
                <a:moveTo>
                  <a:pt x="82867" y="0"/>
                </a:moveTo>
                <a:lnTo>
                  <a:pt x="0" y="0"/>
                </a:lnTo>
                <a:lnTo>
                  <a:pt x="0" y="19050"/>
                </a:lnTo>
                <a:lnTo>
                  <a:pt x="0" y="124460"/>
                </a:lnTo>
                <a:lnTo>
                  <a:pt x="23571" y="124460"/>
                </a:lnTo>
                <a:lnTo>
                  <a:pt x="23571" y="19050"/>
                </a:lnTo>
                <a:lnTo>
                  <a:pt x="82867" y="19050"/>
                </a:lnTo>
                <a:lnTo>
                  <a:pt x="828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013963" y="430427"/>
            <a:ext cx="99504" cy="124904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748797" y="430415"/>
            <a:ext cx="99339" cy="124904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878564" y="430415"/>
            <a:ext cx="99339" cy="12490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0840" y="2459482"/>
            <a:ext cx="3226308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19652" y="2459482"/>
            <a:ext cx="3226308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61214" y="1171103"/>
            <a:ext cx="534924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0840" y="2459482"/>
            <a:ext cx="667512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21712" y="9944862"/>
            <a:ext cx="237337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0840" y="9944862"/>
            <a:ext cx="17058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340096" y="9944862"/>
            <a:ext cx="17058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hyperlink" Target="http://www.egisso.ru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gisso.ru/" TargetMode="Externa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hyperlink" Target="mailto:support@101.pfr.ru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416165" cy="5467985"/>
            <a:chOff x="0" y="0"/>
            <a:chExt cx="7416165" cy="546798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415999" cy="546709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5633999" y="614997"/>
              <a:ext cx="1782445" cy="648335"/>
            </a:xfrm>
            <a:custGeom>
              <a:avLst/>
              <a:gdLst/>
              <a:ahLst/>
              <a:cxnLst/>
              <a:rect l="l" t="t" r="r" b="b"/>
              <a:pathLst>
                <a:path w="1782445" h="648335">
                  <a:moveTo>
                    <a:pt x="1782000" y="0"/>
                  </a:moveTo>
                  <a:lnTo>
                    <a:pt x="0" y="0"/>
                  </a:lnTo>
                  <a:lnTo>
                    <a:pt x="0" y="648004"/>
                  </a:lnTo>
                  <a:lnTo>
                    <a:pt x="1782000" y="648004"/>
                  </a:lnTo>
                  <a:lnTo>
                    <a:pt x="178200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3960495" y="4261828"/>
              <a:ext cx="2915920" cy="1206500"/>
            </a:xfrm>
            <a:custGeom>
              <a:avLst/>
              <a:gdLst/>
              <a:ahLst/>
              <a:cxnLst/>
              <a:rect l="l" t="t" r="r" b="b"/>
              <a:pathLst>
                <a:path w="2915920" h="1206500">
                  <a:moveTo>
                    <a:pt x="2915500" y="0"/>
                  </a:moveTo>
                  <a:lnTo>
                    <a:pt x="0" y="0"/>
                  </a:lnTo>
                  <a:lnTo>
                    <a:pt x="0" y="1206030"/>
                  </a:lnTo>
                  <a:lnTo>
                    <a:pt x="2915500" y="1206030"/>
                  </a:lnTo>
                  <a:lnTo>
                    <a:pt x="2915500" y="0"/>
                  </a:lnTo>
                  <a:close/>
                </a:path>
              </a:pathLst>
            </a:custGeom>
            <a:solidFill>
              <a:srgbClr val="5781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106205" y="4536941"/>
              <a:ext cx="278765" cy="382905"/>
            </a:xfrm>
            <a:custGeom>
              <a:avLst/>
              <a:gdLst/>
              <a:ahLst/>
              <a:cxnLst/>
              <a:rect l="l" t="t" r="r" b="b"/>
              <a:pathLst>
                <a:path w="278764" h="382904">
                  <a:moveTo>
                    <a:pt x="199583" y="0"/>
                  </a:moveTo>
                  <a:lnTo>
                    <a:pt x="209749" y="15302"/>
                  </a:lnTo>
                  <a:lnTo>
                    <a:pt x="213137" y="32715"/>
                  </a:lnTo>
                  <a:lnTo>
                    <a:pt x="209749" y="50127"/>
                  </a:lnTo>
                  <a:lnTo>
                    <a:pt x="199583" y="65430"/>
                  </a:lnTo>
                  <a:lnTo>
                    <a:pt x="13554" y="251459"/>
                  </a:lnTo>
                  <a:lnTo>
                    <a:pt x="3388" y="266768"/>
                  </a:lnTo>
                  <a:lnTo>
                    <a:pt x="0" y="284181"/>
                  </a:lnTo>
                  <a:lnTo>
                    <a:pt x="3388" y="301594"/>
                  </a:lnTo>
                  <a:lnTo>
                    <a:pt x="13554" y="316903"/>
                  </a:lnTo>
                  <a:lnTo>
                    <a:pt x="78997" y="382346"/>
                  </a:lnTo>
                  <a:lnTo>
                    <a:pt x="68831" y="367037"/>
                  </a:lnTo>
                  <a:lnTo>
                    <a:pt x="65443" y="349624"/>
                  </a:lnTo>
                  <a:lnTo>
                    <a:pt x="68831" y="332211"/>
                  </a:lnTo>
                  <a:lnTo>
                    <a:pt x="78997" y="316903"/>
                  </a:lnTo>
                  <a:lnTo>
                    <a:pt x="265026" y="130873"/>
                  </a:lnTo>
                  <a:lnTo>
                    <a:pt x="275185" y="115570"/>
                  </a:lnTo>
                  <a:lnTo>
                    <a:pt x="278571" y="98156"/>
                  </a:lnTo>
                  <a:lnTo>
                    <a:pt x="275185" y="80740"/>
                  </a:lnTo>
                  <a:lnTo>
                    <a:pt x="265026" y="65430"/>
                  </a:lnTo>
                  <a:lnTo>
                    <a:pt x="1995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306166" y="4736907"/>
              <a:ext cx="278765" cy="382905"/>
            </a:xfrm>
            <a:custGeom>
              <a:avLst/>
              <a:gdLst/>
              <a:ahLst/>
              <a:cxnLst/>
              <a:rect l="l" t="t" r="r" b="b"/>
              <a:pathLst>
                <a:path w="278764" h="382904">
                  <a:moveTo>
                    <a:pt x="199583" y="0"/>
                  </a:moveTo>
                  <a:lnTo>
                    <a:pt x="209749" y="15302"/>
                  </a:lnTo>
                  <a:lnTo>
                    <a:pt x="213137" y="32715"/>
                  </a:lnTo>
                  <a:lnTo>
                    <a:pt x="209749" y="50127"/>
                  </a:lnTo>
                  <a:lnTo>
                    <a:pt x="199583" y="65430"/>
                  </a:lnTo>
                  <a:lnTo>
                    <a:pt x="13554" y="251459"/>
                  </a:lnTo>
                  <a:lnTo>
                    <a:pt x="3388" y="266768"/>
                  </a:lnTo>
                  <a:lnTo>
                    <a:pt x="0" y="284181"/>
                  </a:lnTo>
                  <a:lnTo>
                    <a:pt x="3388" y="301594"/>
                  </a:lnTo>
                  <a:lnTo>
                    <a:pt x="13554" y="316903"/>
                  </a:lnTo>
                  <a:lnTo>
                    <a:pt x="78997" y="382346"/>
                  </a:lnTo>
                  <a:lnTo>
                    <a:pt x="68831" y="367037"/>
                  </a:lnTo>
                  <a:lnTo>
                    <a:pt x="65443" y="349624"/>
                  </a:lnTo>
                  <a:lnTo>
                    <a:pt x="68831" y="332211"/>
                  </a:lnTo>
                  <a:lnTo>
                    <a:pt x="78997" y="316903"/>
                  </a:lnTo>
                  <a:lnTo>
                    <a:pt x="265026" y="130873"/>
                  </a:lnTo>
                  <a:lnTo>
                    <a:pt x="275185" y="115570"/>
                  </a:lnTo>
                  <a:lnTo>
                    <a:pt x="278571" y="98156"/>
                  </a:lnTo>
                  <a:lnTo>
                    <a:pt x="275185" y="80740"/>
                  </a:lnTo>
                  <a:lnTo>
                    <a:pt x="265026" y="65430"/>
                  </a:lnTo>
                  <a:lnTo>
                    <a:pt x="199583" y="0"/>
                  </a:lnTo>
                  <a:close/>
                </a:path>
              </a:pathLst>
            </a:custGeom>
            <a:solidFill>
              <a:srgbClr val="F267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204368" y="4741931"/>
              <a:ext cx="224154" cy="275590"/>
            </a:xfrm>
            <a:custGeom>
              <a:avLst/>
              <a:gdLst/>
              <a:ahLst/>
              <a:cxnLst/>
              <a:rect l="l" t="t" r="r" b="b"/>
              <a:pathLst>
                <a:path w="224154" h="275589">
                  <a:moveTo>
                    <a:pt x="177365" y="0"/>
                  </a:moveTo>
                  <a:lnTo>
                    <a:pt x="13554" y="144633"/>
                  </a:lnTo>
                  <a:lnTo>
                    <a:pt x="0" y="177355"/>
                  </a:lnTo>
                  <a:lnTo>
                    <a:pt x="3388" y="194768"/>
                  </a:lnTo>
                  <a:lnTo>
                    <a:pt x="13554" y="210077"/>
                  </a:lnTo>
                  <a:lnTo>
                    <a:pt x="78997" y="275520"/>
                  </a:lnTo>
                  <a:lnTo>
                    <a:pt x="68831" y="260211"/>
                  </a:lnTo>
                  <a:lnTo>
                    <a:pt x="65443" y="242798"/>
                  </a:lnTo>
                  <a:lnTo>
                    <a:pt x="68831" y="225385"/>
                  </a:lnTo>
                  <a:lnTo>
                    <a:pt x="78997" y="210077"/>
                  </a:lnTo>
                  <a:lnTo>
                    <a:pt x="210086" y="78987"/>
                  </a:lnTo>
                  <a:lnTo>
                    <a:pt x="220244" y="63679"/>
                  </a:lnTo>
                  <a:lnTo>
                    <a:pt x="223631" y="46266"/>
                  </a:lnTo>
                  <a:lnTo>
                    <a:pt x="220244" y="28852"/>
                  </a:lnTo>
                  <a:lnTo>
                    <a:pt x="210086" y="13544"/>
                  </a:lnTo>
                  <a:lnTo>
                    <a:pt x="194778" y="3386"/>
                  </a:lnTo>
                  <a:lnTo>
                    <a:pt x="177365" y="0"/>
                  </a:lnTo>
                  <a:close/>
                </a:path>
              </a:pathLst>
            </a:custGeom>
            <a:solidFill>
              <a:srgbClr val="1D6FB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817059" y="4681257"/>
              <a:ext cx="1701800" cy="294005"/>
            </a:xfrm>
            <a:custGeom>
              <a:avLst/>
              <a:gdLst/>
              <a:ahLst/>
              <a:cxnLst/>
              <a:rect l="l" t="t" r="r" b="b"/>
              <a:pathLst>
                <a:path w="1701800" h="294004">
                  <a:moveTo>
                    <a:pt x="194818" y="0"/>
                  </a:moveTo>
                  <a:lnTo>
                    <a:pt x="0" y="0"/>
                  </a:lnTo>
                  <a:lnTo>
                    <a:pt x="0" y="45720"/>
                  </a:lnTo>
                  <a:lnTo>
                    <a:pt x="0" y="121920"/>
                  </a:lnTo>
                  <a:lnTo>
                    <a:pt x="0" y="167640"/>
                  </a:lnTo>
                  <a:lnTo>
                    <a:pt x="0" y="247650"/>
                  </a:lnTo>
                  <a:lnTo>
                    <a:pt x="0" y="293370"/>
                  </a:lnTo>
                  <a:lnTo>
                    <a:pt x="194818" y="293370"/>
                  </a:lnTo>
                  <a:lnTo>
                    <a:pt x="194818" y="247650"/>
                  </a:lnTo>
                  <a:lnTo>
                    <a:pt x="55422" y="247650"/>
                  </a:lnTo>
                  <a:lnTo>
                    <a:pt x="55422" y="167640"/>
                  </a:lnTo>
                  <a:lnTo>
                    <a:pt x="172542" y="167640"/>
                  </a:lnTo>
                  <a:lnTo>
                    <a:pt x="172542" y="121920"/>
                  </a:lnTo>
                  <a:lnTo>
                    <a:pt x="55422" y="121920"/>
                  </a:lnTo>
                  <a:lnTo>
                    <a:pt x="55422" y="45720"/>
                  </a:lnTo>
                  <a:lnTo>
                    <a:pt x="194818" y="45720"/>
                  </a:lnTo>
                  <a:lnTo>
                    <a:pt x="194818" y="0"/>
                  </a:lnTo>
                  <a:close/>
                </a:path>
                <a:path w="1701800" h="294004">
                  <a:moveTo>
                    <a:pt x="456476" y="25"/>
                  </a:moveTo>
                  <a:lnTo>
                    <a:pt x="261658" y="25"/>
                  </a:lnTo>
                  <a:lnTo>
                    <a:pt x="261658" y="45745"/>
                  </a:lnTo>
                  <a:lnTo>
                    <a:pt x="261658" y="293395"/>
                  </a:lnTo>
                  <a:lnTo>
                    <a:pt x="317080" y="293395"/>
                  </a:lnTo>
                  <a:lnTo>
                    <a:pt x="317080" y="45745"/>
                  </a:lnTo>
                  <a:lnTo>
                    <a:pt x="456476" y="45745"/>
                  </a:lnTo>
                  <a:lnTo>
                    <a:pt x="456476" y="25"/>
                  </a:lnTo>
                  <a:close/>
                </a:path>
                <a:path w="1701800" h="294004">
                  <a:moveTo>
                    <a:pt x="759256" y="25"/>
                  </a:moveTo>
                  <a:lnTo>
                    <a:pt x="755408" y="25"/>
                  </a:lnTo>
                  <a:lnTo>
                    <a:pt x="703846" y="25"/>
                  </a:lnTo>
                  <a:lnTo>
                    <a:pt x="577583" y="208368"/>
                  </a:lnTo>
                  <a:lnTo>
                    <a:pt x="577583" y="25"/>
                  </a:lnTo>
                  <a:lnTo>
                    <a:pt x="522173" y="25"/>
                  </a:lnTo>
                  <a:lnTo>
                    <a:pt x="522173" y="293662"/>
                  </a:lnTo>
                  <a:lnTo>
                    <a:pt x="577583" y="293662"/>
                  </a:lnTo>
                  <a:lnTo>
                    <a:pt x="703846" y="85128"/>
                  </a:lnTo>
                  <a:lnTo>
                    <a:pt x="703846" y="293662"/>
                  </a:lnTo>
                  <a:lnTo>
                    <a:pt x="759256" y="293662"/>
                  </a:lnTo>
                  <a:lnTo>
                    <a:pt x="759256" y="25"/>
                  </a:lnTo>
                  <a:close/>
                </a:path>
                <a:path w="1701800" h="294004">
                  <a:moveTo>
                    <a:pt x="1077899" y="97701"/>
                  </a:moveTo>
                  <a:lnTo>
                    <a:pt x="1067409" y="59474"/>
                  </a:lnTo>
                  <a:lnTo>
                    <a:pt x="1044333" y="28448"/>
                  </a:lnTo>
                  <a:lnTo>
                    <a:pt x="1011656" y="7632"/>
                  </a:lnTo>
                  <a:lnTo>
                    <a:pt x="972350" y="12"/>
                  </a:lnTo>
                  <a:lnTo>
                    <a:pt x="950353" y="12"/>
                  </a:lnTo>
                  <a:lnTo>
                    <a:pt x="909205" y="8382"/>
                  </a:lnTo>
                  <a:lnTo>
                    <a:pt x="875512" y="31153"/>
                  </a:lnTo>
                  <a:lnTo>
                    <a:pt x="852741" y="64846"/>
                  </a:lnTo>
                  <a:lnTo>
                    <a:pt x="844384" y="105994"/>
                  </a:lnTo>
                  <a:lnTo>
                    <a:pt x="844384" y="187680"/>
                  </a:lnTo>
                  <a:lnTo>
                    <a:pt x="852741" y="228828"/>
                  </a:lnTo>
                  <a:lnTo>
                    <a:pt x="875512" y="262534"/>
                  </a:lnTo>
                  <a:lnTo>
                    <a:pt x="909205" y="285305"/>
                  </a:lnTo>
                  <a:lnTo>
                    <a:pt x="950353" y="293662"/>
                  </a:lnTo>
                  <a:lnTo>
                    <a:pt x="972350" y="293662"/>
                  </a:lnTo>
                  <a:lnTo>
                    <a:pt x="1011529" y="286105"/>
                  </a:lnTo>
                  <a:lnTo>
                    <a:pt x="1044143" y="265417"/>
                  </a:lnTo>
                  <a:lnTo>
                    <a:pt x="1067244" y="234581"/>
                  </a:lnTo>
                  <a:lnTo>
                    <a:pt x="1077874" y="196545"/>
                  </a:lnTo>
                  <a:lnTo>
                    <a:pt x="1020902" y="196545"/>
                  </a:lnTo>
                  <a:lnTo>
                    <a:pt x="1014488" y="217462"/>
                  </a:lnTo>
                  <a:lnTo>
                    <a:pt x="1001395" y="234315"/>
                  </a:lnTo>
                  <a:lnTo>
                    <a:pt x="983170" y="245579"/>
                  </a:lnTo>
                  <a:lnTo>
                    <a:pt x="961351" y="249669"/>
                  </a:lnTo>
                  <a:lnTo>
                    <a:pt x="938022" y="244957"/>
                  </a:lnTo>
                  <a:lnTo>
                    <a:pt x="918959" y="232117"/>
                  </a:lnTo>
                  <a:lnTo>
                    <a:pt x="906106" y="213055"/>
                  </a:lnTo>
                  <a:lnTo>
                    <a:pt x="901395" y="189712"/>
                  </a:lnTo>
                  <a:lnTo>
                    <a:pt x="901395" y="103962"/>
                  </a:lnTo>
                  <a:lnTo>
                    <a:pt x="906106" y="80632"/>
                  </a:lnTo>
                  <a:lnTo>
                    <a:pt x="918959" y="61569"/>
                  </a:lnTo>
                  <a:lnTo>
                    <a:pt x="938022" y="48717"/>
                  </a:lnTo>
                  <a:lnTo>
                    <a:pt x="961351" y="44005"/>
                  </a:lnTo>
                  <a:lnTo>
                    <a:pt x="983297" y="48158"/>
                  </a:lnTo>
                  <a:lnTo>
                    <a:pt x="1001610" y="59550"/>
                  </a:lnTo>
                  <a:lnTo>
                    <a:pt x="1014704" y="76593"/>
                  </a:lnTo>
                  <a:lnTo>
                    <a:pt x="1020978" y="97701"/>
                  </a:lnTo>
                  <a:lnTo>
                    <a:pt x="1077899" y="97701"/>
                  </a:lnTo>
                  <a:close/>
                </a:path>
                <a:path w="1701800" h="294004">
                  <a:moveTo>
                    <a:pt x="1382966" y="97701"/>
                  </a:moveTo>
                  <a:lnTo>
                    <a:pt x="1372476" y="59474"/>
                  </a:lnTo>
                  <a:lnTo>
                    <a:pt x="1349400" y="28448"/>
                  </a:lnTo>
                  <a:lnTo>
                    <a:pt x="1316723" y="7632"/>
                  </a:lnTo>
                  <a:lnTo>
                    <a:pt x="1277416" y="12"/>
                  </a:lnTo>
                  <a:lnTo>
                    <a:pt x="1255420" y="12"/>
                  </a:lnTo>
                  <a:lnTo>
                    <a:pt x="1214272" y="8382"/>
                  </a:lnTo>
                  <a:lnTo>
                    <a:pt x="1180579" y="31153"/>
                  </a:lnTo>
                  <a:lnTo>
                    <a:pt x="1157820" y="64846"/>
                  </a:lnTo>
                  <a:lnTo>
                    <a:pt x="1149451" y="105994"/>
                  </a:lnTo>
                  <a:lnTo>
                    <a:pt x="1149451" y="187680"/>
                  </a:lnTo>
                  <a:lnTo>
                    <a:pt x="1157820" y="228828"/>
                  </a:lnTo>
                  <a:lnTo>
                    <a:pt x="1180579" y="262534"/>
                  </a:lnTo>
                  <a:lnTo>
                    <a:pt x="1214272" y="285305"/>
                  </a:lnTo>
                  <a:lnTo>
                    <a:pt x="1255420" y="293662"/>
                  </a:lnTo>
                  <a:lnTo>
                    <a:pt x="1277416" y="293662"/>
                  </a:lnTo>
                  <a:lnTo>
                    <a:pt x="1316596" y="286105"/>
                  </a:lnTo>
                  <a:lnTo>
                    <a:pt x="1349209" y="265417"/>
                  </a:lnTo>
                  <a:lnTo>
                    <a:pt x="1372311" y="234581"/>
                  </a:lnTo>
                  <a:lnTo>
                    <a:pt x="1382941" y="196545"/>
                  </a:lnTo>
                  <a:lnTo>
                    <a:pt x="1325968" y="196545"/>
                  </a:lnTo>
                  <a:lnTo>
                    <a:pt x="1319555" y="217462"/>
                  </a:lnTo>
                  <a:lnTo>
                    <a:pt x="1306474" y="234315"/>
                  </a:lnTo>
                  <a:lnTo>
                    <a:pt x="1288237" y="245579"/>
                  </a:lnTo>
                  <a:lnTo>
                    <a:pt x="1266418" y="249669"/>
                  </a:lnTo>
                  <a:lnTo>
                    <a:pt x="1243088" y="244957"/>
                  </a:lnTo>
                  <a:lnTo>
                    <a:pt x="1224026" y="232117"/>
                  </a:lnTo>
                  <a:lnTo>
                    <a:pt x="1211173" y="213055"/>
                  </a:lnTo>
                  <a:lnTo>
                    <a:pt x="1206461" y="189712"/>
                  </a:lnTo>
                  <a:lnTo>
                    <a:pt x="1206461" y="103962"/>
                  </a:lnTo>
                  <a:lnTo>
                    <a:pt x="1211173" y="80632"/>
                  </a:lnTo>
                  <a:lnTo>
                    <a:pt x="1224026" y="61569"/>
                  </a:lnTo>
                  <a:lnTo>
                    <a:pt x="1243088" y="48717"/>
                  </a:lnTo>
                  <a:lnTo>
                    <a:pt x="1266418" y="44005"/>
                  </a:lnTo>
                  <a:lnTo>
                    <a:pt x="1288376" y="48158"/>
                  </a:lnTo>
                  <a:lnTo>
                    <a:pt x="1306677" y="59550"/>
                  </a:lnTo>
                  <a:lnTo>
                    <a:pt x="1319771" y="76593"/>
                  </a:lnTo>
                  <a:lnTo>
                    <a:pt x="1326045" y="97701"/>
                  </a:lnTo>
                  <a:lnTo>
                    <a:pt x="1382966" y="97701"/>
                  </a:lnTo>
                  <a:close/>
                </a:path>
                <a:path w="1701800" h="294004">
                  <a:moveTo>
                    <a:pt x="1701698" y="105994"/>
                  </a:moveTo>
                  <a:lnTo>
                    <a:pt x="1693329" y="64846"/>
                  </a:lnTo>
                  <a:lnTo>
                    <a:pt x="1679244" y="44005"/>
                  </a:lnTo>
                  <a:lnTo>
                    <a:pt x="1670570" y="31153"/>
                  </a:lnTo>
                  <a:lnTo>
                    <a:pt x="1644688" y="13677"/>
                  </a:lnTo>
                  <a:lnTo>
                    <a:pt x="1644688" y="103962"/>
                  </a:lnTo>
                  <a:lnTo>
                    <a:pt x="1644688" y="189712"/>
                  </a:lnTo>
                  <a:lnTo>
                    <a:pt x="1639976" y="213055"/>
                  </a:lnTo>
                  <a:lnTo>
                    <a:pt x="1627124" y="232105"/>
                  </a:lnTo>
                  <a:lnTo>
                    <a:pt x="1608061" y="244957"/>
                  </a:lnTo>
                  <a:lnTo>
                    <a:pt x="1584731" y="249669"/>
                  </a:lnTo>
                  <a:lnTo>
                    <a:pt x="1561388" y="244957"/>
                  </a:lnTo>
                  <a:lnTo>
                    <a:pt x="1542338" y="232105"/>
                  </a:lnTo>
                  <a:lnTo>
                    <a:pt x="1529486" y="213055"/>
                  </a:lnTo>
                  <a:lnTo>
                    <a:pt x="1524774" y="189712"/>
                  </a:lnTo>
                  <a:lnTo>
                    <a:pt x="1524774" y="103962"/>
                  </a:lnTo>
                  <a:lnTo>
                    <a:pt x="1529486" y="80632"/>
                  </a:lnTo>
                  <a:lnTo>
                    <a:pt x="1542338" y="61569"/>
                  </a:lnTo>
                  <a:lnTo>
                    <a:pt x="1561388" y="48717"/>
                  </a:lnTo>
                  <a:lnTo>
                    <a:pt x="1584731" y="44005"/>
                  </a:lnTo>
                  <a:lnTo>
                    <a:pt x="1608061" y="48717"/>
                  </a:lnTo>
                  <a:lnTo>
                    <a:pt x="1627124" y="61569"/>
                  </a:lnTo>
                  <a:lnTo>
                    <a:pt x="1639976" y="80632"/>
                  </a:lnTo>
                  <a:lnTo>
                    <a:pt x="1644688" y="103962"/>
                  </a:lnTo>
                  <a:lnTo>
                    <a:pt x="1644688" y="13677"/>
                  </a:lnTo>
                  <a:lnTo>
                    <a:pt x="1636877" y="8394"/>
                  </a:lnTo>
                  <a:lnTo>
                    <a:pt x="1595729" y="25"/>
                  </a:lnTo>
                  <a:lnTo>
                    <a:pt x="1573720" y="25"/>
                  </a:lnTo>
                  <a:lnTo>
                    <a:pt x="1532572" y="8394"/>
                  </a:lnTo>
                  <a:lnTo>
                    <a:pt x="1498879" y="31153"/>
                  </a:lnTo>
                  <a:lnTo>
                    <a:pt x="1476108" y="64846"/>
                  </a:lnTo>
                  <a:lnTo>
                    <a:pt x="1467751" y="105994"/>
                  </a:lnTo>
                  <a:lnTo>
                    <a:pt x="1467751" y="187693"/>
                  </a:lnTo>
                  <a:lnTo>
                    <a:pt x="1476108" y="228841"/>
                  </a:lnTo>
                  <a:lnTo>
                    <a:pt x="1498879" y="262534"/>
                  </a:lnTo>
                  <a:lnTo>
                    <a:pt x="1532572" y="285305"/>
                  </a:lnTo>
                  <a:lnTo>
                    <a:pt x="1573720" y="293662"/>
                  </a:lnTo>
                  <a:lnTo>
                    <a:pt x="1595729" y="293662"/>
                  </a:lnTo>
                  <a:lnTo>
                    <a:pt x="1636877" y="285305"/>
                  </a:lnTo>
                  <a:lnTo>
                    <a:pt x="1670570" y="262534"/>
                  </a:lnTo>
                  <a:lnTo>
                    <a:pt x="1679257" y="249669"/>
                  </a:lnTo>
                  <a:lnTo>
                    <a:pt x="1693329" y="228841"/>
                  </a:lnTo>
                  <a:lnTo>
                    <a:pt x="1701698" y="187693"/>
                  </a:lnTo>
                  <a:lnTo>
                    <a:pt x="1701698" y="10599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27300" y="5576370"/>
            <a:ext cx="5200015" cy="1493520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700" marR="5080">
              <a:lnSpc>
                <a:spcPts val="3740"/>
              </a:lnSpc>
              <a:spcBef>
                <a:spcPts val="505"/>
              </a:spcBef>
            </a:pPr>
            <a:r>
              <a:rPr dirty="0" sz="3400" spc="170">
                <a:solidFill>
                  <a:srgbClr val="F26522"/>
                </a:solidFill>
                <a:latin typeface="Calibri"/>
                <a:cs typeface="Calibri"/>
              </a:rPr>
              <a:t>Единая </a:t>
            </a:r>
            <a:r>
              <a:rPr dirty="0" sz="3400" spc="130">
                <a:solidFill>
                  <a:srgbClr val="F26522"/>
                </a:solidFill>
                <a:latin typeface="Calibri"/>
                <a:cs typeface="Calibri"/>
              </a:rPr>
              <a:t>государственная </a:t>
            </a:r>
            <a:r>
              <a:rPr dirty="0" sz="3400" spc="135">
                <a:solidFill>
                  <a:srgbClr val="F26522"/>
                </a:solidFill>
                <a:latin typeface="Calibri"/>
                <a:cs typeface="Calibri"/>
              </a:rPr>
              <a:t> </a:t>
            </a:r>
            <a:r>
              <a:rPr dirty="0" sz="3400" spc="105">
                <a:solidFill>
                  <a:srgbClr val="F26522"/>
                </a:solidFill>
                <a:latin typeface="Calibri"/>
                <a:cs typeface="Calibri"/>
              </a:rPr>
              <a:t>информационная</a:t>
            </a:r>
            <a:r>
              <a:rPr dirty="0" sz="3400" spc="130">
                <a:solidFill>
                  <a:srgbClr val="F26522"/>
                </a:solidFill>
                <a:latin typeface="Calibri"/>
                <a:cs typeface="Calibri"/>
              </a:rPr>
              <a:t> </a:t>
            </a:r>
            <a:r>
              <a:rPr dirty="0" sz="3400" spc="135">
                <a:solidFill>
                  <a:srgbClr val="F26522"/>
                </a:solidFill>
                <a:latin typeface="Calibri"/>
                <a:cs typeface="Calibri"/>
              </a:rPr>
              <a:t>система </a:t>
            </a:r>
            <a:r>
              <a:rPr dirty="0" sz="3400" spc="-755">
                <a:solidFill>
                  <a:srgbClr val="F26522"/>
                </a:solidFill>
                <a:latin typeface="Calibri"/>
                <a:cs typeface="Calibri"/>
              </a:rPr>
              <a:t> </a:t>
            </a:r>
            <a:r>
              <a:rPr dirty="0" sz="3400" spc="90">
                <a:solidFill>
                  <a:srgbClr val="F26522"/>
                </a:solidFill>
                <a:latin typeface="Calibri"/>
                <a:cs typeface="Calibri"/>
              </a:rPr>
              <a:t>социального</a:t>
            </a:r>
            <a:r>
              <a:rPr dirty="0" sz="3400" spc="135">
                <a:solidFill>
                  <a:srgbClr val="F26522"/>
                </a:solidFill>
                <a:latin typeface="Calibri"/>
                <a:cs typeface="Calibri"/>
              </a:rPr>
              <a:t> </a:t>
            </a:r>
            <a:r>
              <a:rPr dirty="0" sz="3400" spc="75">
                <a:solidFill>
                  <a:srgbClr val="F26522"/>
                </a:solidFill>
                <a:latin typeface="Calibri"/>
                <a:cs typeface="Calibri"/>
              </a:rPr>
              <a:t>обеспечения</a:t>
            </a:r>
            <a:endParaRPr sz="34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252139" y="9554078"/>
            <a:ext cx="1258570" cy="167005"/>
            <a:chOff x="1252139" y="9554078"/>
            <a:chExt cx="1258570" cy="167005"/>
          </a:xfrm>
        </p:grpSpPr>
        <p:sp>
          <p:nvSpPr>
            <p:cNvPr id="12" name="object 12"/>
            <p:cNvSpPr/>
            <p:nvPr/>
          </p:nvSpPr>
          <p:spPr>
            <a:xfrm>
              <a:off x="1252131" y="9585198"/>
              <a:ext cx="978535" cy="135890"/>
            </a:xfrm>
            <a:custGeom>
              <a:avLst/>
              <a:gdLst/>
              <a:ahLst/>
              <a:cxnLst/>
              <a:rect l="l" t="t" r="r" b="b"/>
              <a:pathLst>
                <a:path w="978535" h="135890">
                  <a:moveTo>
                    <a:pt x="102247" y="3416"/>
                  </a:moveTo>
                  <a:lnTo>
                    <a:pt x="0" y="3416"/>
                  </a:lnTo>
                  <a:lnTo>
                    <a:pt x="0" y="18656"/>
                  </a:lnTo>
                  <a:lnTo>
                    <a:pt x="0" y="132956"/>
                  </a:lnTo>
                  <a:lnTo>
                    <a:pt x="17437" y="132956"/>
                  </a:lnTo>
                  <a:lnTo>
                    <a:pt x="17437" y="18656"/>
                  </a:lnTo>
                  <a:lnTo>
                    <a:pt x="84785" y="18656"/>
                  </a:lnTo>
                  <a:lnTo>
                    <a:pt x="84785" y="132956"/>
                  </a:lnTo>
                  <a:lnTo>
                    <a:pt x="102247" y="132956"/>
                  </a:lnTo>
                  <a:lnTo>
                    <a:pt x="102247" y="18656"/>
                  </a:lnTo>
                  <a:lnTo>
                    <a:pt x="102247" y="3416"/>
                  </a:lnTo>
                  <a:close/>
                </a:path>
                <a:path w="978535" h="135890">
                  <a:moveTo>
                    <a:pt x="219824" y="117233"/>
                  </a:moveTo>
                  <a:lnTo>
                    <a:pt x="141935" y="117233"/>
                  </a:lnTo>
                  <a:lnTo>
                    <a:pt x="141935" y="72783"/>
                  </a:lnTo>
                  <a:lnTo>
                    <a:pt x="212534" y="72783"/>
                  </a:lnTo>
                  <a:lnTo>
                    <a:pt x="212534" y="56273"/>
                  </a:lnTo>
                  <a:lnTo>
                    <a:pt x="141935" y="56273"/>
                  </a:lnTo>
                  <a:lnTo>
                    <a:pt x="141935" y="19443"/>
                  </a:lnTo>
                  <a:lnTo>
                    <a:pt x="218567" y="19443"/>
                  </a:lnTo>
                  <a:lnTo>
                    <a:pt x="218567" y="2933"/>
                  </a:lnTo>
                  <a:lnTo>
                    <a:pt x="124523" y="2933"/>
                  </a:lnTo>
                  <a:lnTo>
                    <a:pt x="124523" y="19443"/>
                  </a:lnTo>
                  <a:lnTo>
                    <a:pt x="124523" y="56273"/>
                  </a:lnTo>
                  <a:lnTo>
                    <a:pt x="124523" y="72783"/>
                  </a:lnTo>
                  <a:lnTo>
                    <a:pt x="124523" y="117233"/>
                  </a:lnTo>
                  <a:lnTo>
                    <a:pt x="124523" y="132473"/>
                  </a:lnTo>
                  <a:lnTo>
                    <a:pt x="219824" y="132473"/>
                  </a:lnTo>
                  <a:lnTo>
                    <a:pt x="219824" y="117233"/>
                  </a:lnTo>
                  <a:close/>
                </a:path>
                <a:path w="978535" h="135890">
                  <a:moveTo>
                    <a:pt x="340118" y="3416"/>
                  </a:moveTo>
                  <a:lnTo>
                    <a:pt x="322656" y="3416"/>
                  </a:lnTo>
                  <a:lnTo>
                    <a:pt x="322656" y="56756"/>
                  </a:lnTo>
                  <a:lnTo>
                    <a:pt x="255295" y="56756"/>
                  </a:lnTo>
                  <a:lnTo>
                    <a:pt x="255295" y="3416"/>
                  </a:lnTo>
                  <a:lnTo>
                    <a:pt x="237871" y="3416"/>
                  </a:lnTo>
                  <a:lnTo>
                    <a:pt x="237871" y="56756"/>
                  </a:lnTo>
                  <a:lnTo>
                    <a:pt x="237871" y="71996"/>
                  </a:lnTo>
                  <a:lnTo>
                    <a:pt x="237871" y="132956"/>
                  </a:lnTo>
                  <a:lnTo>
                    <a:pt x="255295" y="132956"/>
                  </a:lnTo>
                  <a:lnTo>
                    <a:pt x="255295" y="71996"/>
                  </a:lnTo>
                  <a:lnTo>
                    <a:pt x="322656" y="71996"/>
                  </a:lnTo>
                  <a:lnTo>
                    <a:pt x="322656" y="132956"/>
                  </a:lnTo>
                  <a:lnTo>
                    <a:pt x="340118" y="132956"/>
                  </a:lnTo>
                  <a:lnTo>
                    <a:pt x="340118" y="71996"/>
                  </a:lnTo>
                  <a:lnTo>
                    <a:pt x="340118" y="56756"/>
                  </a:lnTo>
                  <a:lnTo>
                    <a:pt x="340118" y="3416"/>
                  </a:lnTo>
                  <a:close/>
                </a:path>
                <a:path w="978535" h="135890">
                  <a:moveTo>
                    <a:pt x="471538" y="85026"/>
                  </a:moveTo>
                  <a:lnTo>
                    <a:pt x="454621" y="85026"/>
                  </a:lnTo>
                  <a:lnTo>
                    <a:pt x="448017" y="103225"/>
                  </a:lnTo>
                  <a:lnTo>
                    <a:pt x="438302" y="113982"/>
                  </a:lnTo>
                  <a:lnTo>
                    <a:pt x="427545" y="119113"/>
                  </a:lnTo>
                  <a:lnTo>
                    <a:pt x="417817" y="120421"/>
                  </a:lnTo>
                  <a:lnTo>
                    <a:pt x="397662" y="116306"/>
                  </a:lnTo>
                  <a:lnTo>
                    <a:pt x="384505" y="104952"/>
                  </a:lnTo>
                  <a:lnTo>
                    <a:pt x="377355" y="87909"/>
                  </a:lnTo>
                  <a:lnTo>
                    <a:pt x="375196" y="66700"/>
                  </a:lnTo>
                  <a:lnTo>
                    <a:pt x="378485" y="44386"/>
                  </a:lnTo>
                  <a:lnTo>
                    <a:pt x="387502" y="28384"/>
                  </a:lnTo>
                  <a:lnTo>
                    <a:pt x="400875" y="18745"/>
                  </a:lnTo>
                  <a:lnTo>
                    <a:pt x="417309" y="15519"/>
                  </a:lnTo>
                  <a:lnTo>
                    <a:pt x="427520" y="16510"/>
                  </a:lnTo>
                  <a:lnTo>
                    <a:pt x="438213" y="20396"/>
                  </a:lnTo>
                  <a:lnTo>
                    <a:pt x="447484" y="28549"/>
                  </a:lnTo>
                  <a:lnTo>
                    <a:pt x="453390" y="42354"/>
                  </a:lnTo>
                  <a:lnTo>
                    <a:pt x="470281" y="42354"/>
                  </a:lnTo>
                  <a:lnTo>
                    <a:pt x="465607" y="26593"/>
                  </a:lnTo>
                  <a:lnTo>
                    <a:pt x="455307" y="13055"/>
                  </a:lnTo>
                  <a:lnTo>
                    <a:pt x="439242" y="3568"/>
                  </a:lnTo>
                  <a:lnTo>
                    <a:pt x="417309" y="0"/>
                  </a:lnTo>
                  <a:lnTo>
                    <a:pt x="392099" y="4940"/>
                  </a:lnTo>
                  <a:lnTo>
                    <a:pt x="373202" y="18770"/>
                  </a:lnTo>
                  <a:lnTo>
                    <a:pt x="361340" y="40017"/>
                  </a:lnTo>
                  <a:lnTo>
                    <a:pt x="357238" y="67233"/>
                  </a:lnTo>
                  <a:lnTo>
                    <a:pt x="362165" y="98882"/>
                  </a:lnTo>
                  <a:lnTo>
                    <a:pt x="375208" y="120142"/>
                  </a:lnTo>
                  <a:lnTo>
                    <a:pt x="393750" y="132118"/>
                  </a:lnTo>
                  <a:lnTo>
                    <a:pt x="415201" y="135864"/>
                  </a:lnTo>
                  <a:lnTo>
                    <a:pt x="427126" y="134772"/>
                  </a:lnTo>
                  <a:lnTo>
                    <a:pt x="444373" y="128714"/>
                  </a:lnTo>
                  <a:lnTo>
                    <a:pt x="461111" y="113525"/>
                  </a:lnTo>
                  <a:lnTo>
                    <a:pt x="471538" y="85026"/>
                  </a:lnTo>
                  <a:close/>
                </a:path>
                <a:path w="978535" h="135890">
                  <a:moveTo>
                    <a:pt x="591616" y="3416"/>
                  </a:moveTo>
                  <a:lnTo>
                    <a:pt x="571665" y="3416"/>
                  </a:lnTo>
                  <a:lnTo>
                    <a:pt x="506247" y="109004"/>
                  </a:lnTo>
                  <a:lnTo>
                    <a:pt x="505536" y="109004"/>
                  </a:lnTo>
                  <a:lnTo>
                    <a:pt x="505536" y="3416"/>
                  </a:lnTo>
                  <a:lnTo>
                    <a:pt x="488111" y="3416"/>
                  </a:lnTo>
                  <a:lnTo>
                    <a:pt x="488111" y="132473"/>
                  </a:lnTo>
                  <a:lnTo>
                    <a:pt x="508241" y="132473"/>
                  </a:lnTo>
                  <a:lnTo>
                    <a:pt x="573811" y="28321"/>
                  </a:lnTo>
                  <a:lnTo>
                    <a:pt x="574116" y="28321"/>
                  </a:lnTo>
                  <a:lnTo>
                    <a:pt x="574116" y="132473"/>
                  </a:lnTo>
                  <a:lnTo>
                    <a:pt x="591616" y="132473"/>
                  </a:lnTo>
                  <a:lnTo>
                    <a:pt x="591616" y="3416"/>
                  </a:lnTo>
                  <a:close/>
                </a:path>
                <a:path w="978535" h="135890">
                  <a:moveTo>
                    <a:pt x="734225" y="67983"/>
                  </a:moveTo>
                  <a:lnTo>
                    <a:pt x="731189" y="45567"/>
                  </a:lnTo>
                  <a:lnTo>
                    <a:pt x="720928" y="23507"/>
                  </a:lnTo>
                  <a:lnTo>
                    <a:pt x="716280" y="19469"/>
                  </a:lnTo>
                  <a:lnTo>
                    <a:pt x="716280" y="67983"/>
                  </a:lnTo>
                  <a:lnTo>
                    <a:pt x="713232" y="88988"/>
                  </a:lnTo>
                  <a:lnTo>
                    <a:pt x="704418" y="105587"/>
                  </a:lnTo>
                  <a:lnTo>
                    <a:pt x="690333" y="116497"/>
                  </a:lnTo>
                  <a:lnTo>
                    <a:pt x="671487" y="120421"/>
                  </a:lnTo>
                  <a:lnTo>
                    <a:pt x="652627" y="116446"/>
                  </a:lnTo>
                  <a:lnTo>
                    <a:pt x="638530" y="105410"/>
                  </a:lnTo>
                  <a:lnTo>
                    <a:pt x="629716" y="88671"/>
                  </a:lnTo>
                  <a:lnTo>
                    <a:pt x="626668" y="67589"/>
                  </a:lnTo>
                  <a:lnTo>
                    <a:pt x="629716" y="46609"/>
                  </a:lnTo>
                  <a:lnTo>
                    <a:pt x="638530" y="30137"/>
                  </a:lnTo>
                  <a:lnTo>
                    <a:pt x="652627" y="19367"/>
                  </a:lnTo>
                  <a:lnTo>
                    <a:pt x="671487" y="15506"/>
                  </a:lnTo>
                  <a:lnTo>
                    <a:pt x="690333" y="19418"/>
                  </a:lnTo>
                  <a:lnTo>
                    <a:pt x="704418" y="30314"/>
                  </a:lnTo>
                  <a:lnTo>
                    <a:pt x="713232" y="46926"/>
                  </a:lnTo>
                  <a:lnTo>
                    <a:pt x="716280" y="67983"/>
                  </a:lnTo>
                  <a:lnTo>
                    <a:pt x="716280" y="19469"/>
                  </a:lnTo>
                  <a:lnTo>
                    <a:pt x="711733" y="15506"/>
                  </a:lnTo>
                  <a:lnTo>
                    <a:pt x="701611" y="6692"/>
                  </a:lnTo>
                  <a:lnTo>
                    <a:pt x="671487" y="0"/>
                  </a:lnTo>
                  <a:lnTo>
                    <a:pt x="641337" y="6692"/>
                  </a:lnTo>
                  <a:lnTo>
                    <a:pt x="622020" y="23507"/>
                  </a:lnTo>
                  <a:lnTo>
                    <a:pt x="611733" y="45567"/>
                  </a:lnTo>
                  <a:lnTo>
                    <a:pt x="608711" y="67983"/>
                  </a:lnTo>
                  <a:lnTo>
                    <a:pt x="611733" y="90347"/>
                  </a:lnTo>
                  <a:lnTo>
                    <a:pt x="622020" y="112382"/>
                  </a:lnTo>
                  <a:lnTo>
                    <a:pt x="641337" y="129171"/>
                  </a:lnTo>
                  <a:lnTo>
                    <a:pt x="671487" y="135864"/>
                  </a:lnTo>
                  <a:lnTo>
                    <a:pt x="701611" y="129171"/>
                  </a:lnTo>
                  <a:lnTo>
                    <a:pt x="711682" y="120421"/>
                  </a:lnTo>
                  <a:lnTo>
                    <a:pt x="720928" y="112382"/>
                  </a:lnTo>
                  <a:lnTo>
                    <a:pt x="731189" y="90347"/>
                  </a:lnTo>
                  <a:lnTo>
                    <a:pt x="734225" y="67983"/>
                  </a:lnTo>
                  <a:close/>
                </a:path>
                <a:path w="978535" h="135890">
                  <a:moveTo>
                    <a:pt x="853643" y="3416"/>
                  </a:moveTo>
                  <a:lnTo>
                    <a:pt x="836155" y="3416"/>
                  </a:lnTo>
                  <a:lnTo>
                    <a:pt x="836155" y="56756"/>
                  </a:lnTo>
                  <a:lnTo>
                    <a:pt x="768845" y="56756"/>
                  </a:lnTo>
                  <a:lnTo>
                    <a:pt x="768845" y="3416"/>
                  </a:lnTo>
                  <a:lnTo>
                    <a:pt x="751408" y="3416"/>
                  </a:lnTo>
                  <a:lnTo>
                    <a:pt x="751408" y="56756"/>
                  </a:lnTo>
                  <a:lnTo>
                    <a:pt x="751408" y="71996"/>
                  </a:lnTo>
                  <a:lnTo>
                    <a:pt x="751408" y="132956"/>
                  </a:lnTo>
                  <a:lnTo>
                    <a:pt x="768845" y="132956"/>
                  </a:lnTo>
                  <a:lnTo>
                    <a:pt x="768845" y="71996"/>
                  </a:lnTo>
                  <a:lnTo>
                    <a:pt x="836155" y="71996"/>
                  </a:lnTo>
                  <a:lnTo>
                    <a:pt x="836155" y="132956"/>
                  </a:lnTo>
                  <a:lnTo>
                    <a:pt x="853643" y="132956"/>
                  </a:lnTo>
                  <a:lnTo>
                    <a:pt x="853643" y="71996"/>
                  </a:lnTo>
                  <a:lnTo>
                    <a:pt x="853643" y="56756"/>
                  </a:lnTo>
                  <a:lnTo>
                    <a:pt x="853643" y="3416"/>
                  </a:lnTo>
                  <a:close/>
                </a:path>
                <a:path w="978535" h="135890">
                  <a:moveTo>
                    <a:pt x="978179" y="3416"/>
                  </a:moveTo>
                  <a:lnTo>
                    <a:pt x="960742" y="3416"/>
                  </a:lnTo>
                  <a:lnTo>
                    <a:pt x="960742" y="56756"/>
                  </a:lnTo>
                  <a:lnTo>
                    <a:pt x="893356" y="56756"/>
                  </a:lnTo>
                  <a:lnTo>
                    <a:pt x="893356" y="3416"/>
                  </a:lnTo>
                  <a:lnTo>
                    <a:pt x="875893" y="3416"/>
                  </a:lnTo>
                  <a:lnTo>
                    <a:pt x="875893" y="56756"/>
                  </a:lnTo>
                  <a:lnTo>
                    <a:pt x="875893" y="71996"/>
                  </a:lnTo>
                  <a:lnTo>
                    <a:pt x="875893" y="132956"/>
                  </a:lnTo>
                  <a:lnTo>
                    <a:pt x="893356" y="132956"/>
                  </a:lnTo>
                  <a:lnTo>
                    <a:pt x="893356" y="71996"/>
                  </a:lnTo>
                  <a:lnTo>
                    <a:pt x="960742" y="71996"/>
                  </a:lnTo>
                  <a:lnTo>
                    <a:pt x="960742" y="132956"/>
                  </a:lnTo>
                  <a:lnTo>
                    <a:pt x="978179" y="132956"/>
                  </a:lnTo>
                  <a:lnTo>
                    <a:pt x="978179" y="71996"/>
                  </a:lnTo>
                  <a:lnTo>
                    <a:pt x="978179" y="56756"/>
                  </a:lnTo>
                  <a:lnTo>
                    <a:pt x="978179" y="341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2527" y="9588629"/>
              <a:ext cx="131787" cy="12907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06621" y="9554078"/>
              <a:ext cx="103479" cy="163588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2570975" y="9585197"/>
            <a:ext cx="525145" cy="160655"/>
          </a:xfrm>
          <a:custGeom>
            <a:avLst/>
            <a:gdLst/>
            <a:ahLst/>
            <a:cxnLst/>
            <a:rect l="l" t="t" r="r" b="b"/>
            <a:pathLst>
              <a:path w="525144" h="160654">
                <a:moveTo>
                  <a:pt x="137071" y="67970"/>
                </a:moveTo>
                <a:lnTo>
                  <a:pt x="133375" y="48869"/>
                </a:lnTo>
                <a:lnTo>
                  <a:pt x="122224" y="32499"/>
                </a:lnTo>
                <a:lnTo>
                  <a:pt x="119113" y="30607"/>
                </a:lnTo>
                <a:lnTo>
                  <a:pt x="119113" y="67970"/>
                </a:lnTo>
                <a:lnTo>
                  <a:pt x="115963" y="84988"/>
                </a:lnTo>
                <a:lnTo>
                  <a:pt x="107213" y="96634"/>
                </a:lnTo>
                <a:lnTo>
                  <a:pt x="93916" y="103327"/>
                </a:lnTo>
                <a:lnTo>
                  <a:pt x="77127" y="105460"/>
                </a:lnTo>
                <a:lnTo>
                  <a:pt x="77127" y="30416"/>
                </a:lnTo>
                <a:lnTo>
                  <a:pt x="93916" y="32562"/>
                </a:lnTo>
                <a:lnTo>
                  <a:pt x="107213" y="39255"/>
                </a:lnTo>
                <a:lnTo>
                  <a:pt x="115963" y="50914"/>
                </a:lnTo>
                <a:lnTo>
                  <a:pt x="119113" y="67970"/>
                </a:lnTo>
                <a:lnTo>
                  <a:pt x="119113" y="30607"/>
                </a:lnTo>
                <a:lnTo>
                  <a:pt x="118821" y="30416"/>
                </a:lnTo>
                <a:lnTo>
                  <a:pt x="103505" y="21069"/>
                </a:lnTo>
                <a:lnTo>
                  <a:pt x="77127" y="16764"/>
                </a:lnTo>
                <a:lnTo>
                  <a:pt x="77127" y="3429"/>
                </a:lnTo>
                <a:lnTo>
                  <a:pt x="59918" y="3429"/>
                </a:lnTo>
                <a:lnTo>
                  <a:pt x="59918" y="16764"/>
                </a:lnTo>
                <a:lnTo>
                  <a:pt x="59918" y="30416"/>
                </a:lnTo>
                <a:lnTo>
                  <a:pt x="59918" y="105460"/>
                </a:lnTo>
                <a:lnTo>
                  <a:pt x="43154" y="103327"/>
                </a:lnTo>
                <a:lnTo>
                  <a:pt x="29870" y="96634"/>
                </a:lnTo>
                <a:lnTo>
                  <a:pt x="21107" y="84988"/>
                </a:lnTo>
                <a:lnTo>
                  <a:pt x="17957" y="67970"/>
                </a:lnTo>
                <a:lnTo>
                  <a:pt x="21107" y="50914"/>
                </a:lnTo>
                <a:lnTo>
                  <a:pt x="29870" y="39255"/>
                </a:lnTo>
                <a:lnTo>
                  <a:pt x="43154" y="32562"/>
                </a:lnTo>
                <a:lnTo>
                  <a:pt x="59918" y="30416"/>
                </a:lnTo>
                <a:lnTo>
                  <a:pt x="59918" y="16764"/>
                </a:lnTo>
                <a:lnTo>
                  <a:pt x="33528" y="21069"/>
                </a:lnTo>
                <a:lnTo>
                  <a:pt x="14820" y="32499"/>
                </a:lnTo>
                <a:lnTo>
                  <a:pt x="3683" y="48869"/>
                </a:lnTo>
                <a:lnTo>
                  <a:pt x="0" y="67970"/>
                </a:lnTo>
                <a:lnTo>
                  <a:pt x="3657" y="87071"/>
                </a:lnTo>
                <a:lnTo>
                  <a:pt x="14757" y="103428"/>
                </a:lnTo>
                <a:lnTo>
                  <a:pt x="33464" y="114858"/>
                </a:lnTo>
                <a:lnTo>
                  <a:pt x="59918" y="119151"/>
                </a:lnTo>
                <a:lnTo>
                  <a:pt x="59918" y="132486"/>
                </a:lnTo>
                <a:lnTo>
                  <a:pt x="77127" y="132486"/>
                </a:lnTo>
                <a:lnTo>
                  <a:pt x="77127" y="119151"/>
                </a:lnTo>
                <a:lnTo>
                  <a:pt x="103593" y="114858"/>
                </a:lnTo>
                <a:lnTo>
                  <a:pt x="118960" y="105460"/>
                </a:lnTo>
                <a:lnTo>
                  <a:pt x="122301" y="103428"/>
                </a:lnTo>
                <a:lnTo>
                  <a:pt x="133400" y="87071"/>
                </a:lnTo>
                <a:lnTo>
                  <a:pt x="137071" y="67970"/>
                </a:lnTo>
                <a:close/>
              </a:path>
              <a:path w="525144" h="160654">
                <a:moveTo>
                  <a:pt x="272643" y="67983"/>
                </a:moveTo>
                <a:lnTo>
                  <a:pt x="269608" y="45567"/>
                </a:lnTo>
                <a:lnTo>
                  <a:pt x="259321" y="23507"/>
                </a:lnTo>
                <a:lnTo>
                  <a:pt x="254673" y="19469"/>
                </a:lnTo>
                <a:lnTo>
                  <a:pt x="254673" y="67983"/>
                </a:lnTo>
                <a:lnTo>
                  <a:pt x="251625" y="88988"/>
                </a:lnTo>
                <a:lnTo>
                  <a:pt x="242798" y="105587"/>
                </a:lnTo>
                <a:lnTo>
                  <a:pt x="228714" y="116497"/>
                </a:lnTo>
                <a:lnTo>
                  <a:pt x="209867" y="120421"/>
                </a:lnTo>
                <a:lnTo>
                  <a:pt x="191020" y="116446"/>
                </a:lnTo>
                <a:lnTo>
                  <a:pt x="176936" y="105410"/>
                </a:lnTo>
                <a:lnTo>
                  <a:pt x="168135" y="88671"/>
                </a:lnTo>
                <a:lnTo>
                  <a:pt x="165087" y="67589"/>
                </a:lnTo>
                <a:lnTo>
                  <a:pt x="168135" y="46609"/>
                </a:lnTo>
                <a:lnTo>
                  <a:pt x="176936" y="30137"/>
                </a:lnTo>
                <a:lnTo>
                  <a:pt x="191020" y="19367"/>
                </a:lnTo>
                <a:lnTo>
                  <a:pt x="209867" y="15506"/>
                </a:lnTo>
                <a:lnTo>
                  <a:pt x="228714" y="19418"/>
                </a:lnTo>
                <a:lnTo>
                  <a:pt x="242798" y="30314"/>
                </a:lnTo>
                <a:lnTo>
                  <a:pt x="251625" y="46926"/>
                </a:lnTo>
                <a:lnTo>
                  <a:pt x="254673" y="67983"/>
                </a:lnTo>
                <a:lnTo>
                  <a:pt x="254673" y="19469"/>
                </a:lnTo>
                <a:lnTo>
                  <a:pt x="250126" y="15506"/>
                </a:lnTo>
                <a:lnTo>
                  <a:pt x="240004" y="6692"/>
                </a:lnTo>
                <a:lnTo>
                  <a:pt x="209867" y="0"/>
                </a:lnTo>
                <a:lnTo>
                  <a:pt x="179743" y="6692"/>
                </a:lnTo>
                <a:lnTo>
                  <a:pt x="160426" y="23507"/>
                </a:lnTo>
                <a:lnTo>
                  <a:pt x="150152" y="45567"/>
                </a:lnTo>
                <a:lnTo>
                  <a:pt x="147129" y="67983"/>
                </a:lnTo>
                <a:lnTo>
                  <a:pt x="150152" y="90347"/>
                </a:lnTo>
                <a:lnTo>
                  <a:pt x="160426" y="112382"/>
                </a:lnTo>
                <a:lnTo>
                  <a:pt x="179743" y="129171"/>
                </a:lnTo>
                <a:lnTo>
                  <a:pt x="209867" y="135864"/>
                </a:lnTo>
                <a:lnTo>
                  <a:pt x="240004" y="129171"/>
                </a:lnTo>
                <a:lnTo>
                  <a:pt x="250063" y="120421"/>
                </a:lnTo>
                <a:lnTo>
                  <a:pt x="259321" y="112382"/>
                </a:lnTo>
                <a:lnTo>
                  <a:pt x="269608" y="90347"/>
                </a:lnTo>
                <a:lnTo>
                  <a:pt x="272643" y="67983"/>
                </a:lnTo>
                <a:close/>
              </a:path>
              <a:path w="525144" h="160654">
                <a:moveTo>
                  <a:pt x="392010" y="3416"/>
                </a:moveTo>
                <a:lnTo>
                  <a:pt x="374561" y="3416"/>
                </a:lnTo>
                <a:lnTo>
                  <a:pt x="374561" y="56756"/>
                </a:lnTo>
                <a:lnTo>
                  <a:pt x="307200" y="56756"/>
                </a:lnTo>
                <a:lnTo>
                  <a:pt x="307200" y="3416"/>
                </a:lnTo>
                <a:lnTo>
                  <a:pt x="289775" y="3416"/>
                </a:lnTo>
                <a:lnTo>
                  <a:pt x="289775" y="56756"/>
                </a:lnTo>
                <a:lnTo>
                  <a:pt x="289775" y="71996"/>
                </a:lnTo>
                <a:lnTo>
                  <a:pt x="289775" y="132956"/>
                </a:lnTo>
                <a:lnTo>
                  <a:pt x="307200" y="132956"/>
                </a:lnTo>
                <a:lnTo>
                  <a:pt x="307200" y="71996"/>
                </a:lnTo>
                <a:lnTo>
                  <a:pt x="374561" y="71996"/>
                </a:lnTo>
                <a:lnTo>
                  <a:pt x="374561" y="132956"/>
                </a:lnTo>
                <a:lnTo>
                  <a:pt x="392010" y="132956"/>
                </a:lnTo>
                <a:lnTo>
                  <a:pt x="392010" y="71996"/>
                </a:lnTo>
                <a:lnTo>
                  <a:pt x="392010" y="56756"/>
                </a:lnTo>
                <a:lnTo>
                  <a:pt x="392010" y="3416"/>
                </a:lnTo>
                <a:close/>
              </a:path>
              <a:path w="525144" h="160654">
                <a:moveTo>
                  <a:pt x="524903" y="116967"/>
                </a:moveTo>
                <a:lnTo>
                  <a:pt x="513499" y="116967"/>
                </a:lnTo>
                <a:lnTo>
                  <a:pt x="513499" y="18872"/>
                </a:lnTo>
                <a:lnTo>
                  <a:pt x="513499" y="3416"/>
                </a:lnTo>
                <a:lnTo>
                  <a:pt x="496049" y="3416"/>
                </a:lnTo>
                <a:lnTo>
                  <a:pt x="496049" y="18872"/>
                </a:lnTo>
                <a:lnTo>
                  <a:pt x="496049" y="116967"/>
                </a:lnTo>
                <a:lnTo>
                  <a:pt x="433120" y="116967"/>
                </a:lnTo>
                <a:lnTo>
                  <a:pt x="439953" y="100799"/>
                </a:lnTo>
                <a:lnTo>
                  <a:pt x="444030" y="84734"/>
                </a:lnTo>
                <a:lnTo>
                  <a:pt x="445985" y="67449"/>
                </a:lnTo>
                <a:lnTo>
                  <a:pt x="446481" y="47675"/>
                </a:lnTo>
                <a:lnTo>
                  <a:pt x="446481" y="18872"/>
                </a:lnTo>
                <a:lnTo>
                  <a:pt x="496049" y="18872"/>
                </a:lnTo>
                <a:lnTo>
                  <a:pt x="496049" y="3416"/>
                </a:lnTo>
                <a:lnTo>
                  <a:pt x="429018" y="3416"/>
                </a:lnTo>
                <a:lnTo>
                  <a:pt x="428955" y="47675"/>
                </a:lnTo>
                <a:lnTo>
                  <a:pt x="428637" y="64719"/>
                </a:lnTo>
                <a:lnTo>
                  <a:pt x="426872" y="82296"/>
                </a:lnTo>
                <a:lnTo>
                  <a:pt x="422808" y="99047"/>
                </a:lnTo>
                <a:lnTo>
                  <a:pt x="415544" y="116967"/>
                </a:lnTo>
                <a:lnTo>
                  <a:pt x="404672" y="116967"/>
                </a:lnTo>
                <a:lnTo>
                  <a:pt x="404672" y="160401"/>
                </a:lnTo>
                <a:lnTo>
                  <a:pt x="420649" y="160401"/>
                </a:lnTo>
                <a:lnTo>
                  <a:pt x="420649" y="132473"/>
                </a:lnTo>
                <a:lnTo>
                  <a:pt x="508889" y="132473"/>
                </a:lnTo>
                <a:lnTo>
                  <a:pt x="508889" y="160401"/>
                </a:lnTo>
                <a:lnTo>
                  <a:pt x="524903" y="160401"/>
                </a:lnTo>
                <a:lnTo>
                  <a:pt x="524903" y="132473"/>
                </a:lnTo>
                <a:lnTo>
                  <a:pt x="524903" y="1169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244295" y="9796792"/>
            <a:ext cx="1229995" cy="167005"/>
          </a:xfrm>
          <a:custGeom>
            <a:avLst/>
            <a:gdLst/>
            <a:ahLst/>
            <a:cxnLst/>
            <a:rect l="l" t="t" r="r" b="b"/>
            <a:pathLst>
              <a:path w="1229995" h="167004">
                <a:moveTo>
                  <a:pt x="96405" y="70739"/>
                </a:moveTo>
                <a:lnTo>
                  <a:pt x="93776" y="56299"/>
                </a:lnTo>
                <a:lnTo>
                  <a:pt x="89204" y="49352"/>
                </a:lnTo>
                <a:lnTo>
                  <a:pt x="86207" y="44805"/>
                </a:lnTo>
                <a:lnTo>
                  <a:pt x="78409" y="39890"/>
                </a:lnTo>
                <a:lnTo>
                  <a:pt x="78409" y="70866"/>
                </a:lnTo>
                <a:lnTo>
                  <a:pt x="76492" y="81889"/>
                </a:lnTo>
                <a:lnTo>
                  <a:pt x="71107" y="89090"/>
                </a:lnTo>
                <a:lnTo>
                  <a:pt x="62788" y="93002"/>
                </a:lnTo>
                <a:lnTo>
                  <a:pt x="52095" y="94183"/>
                </a:lnTo>
                <a:lnTo>
                  <a:pt x="17462" y="94183"/>
                </a:lnTo>
                <a:lnTo>
                  <a:pt x="17462" y="49352"/>
                </a:lnTo>
                <a:lnTo>
                  <a:pt x="52819" y="49352"/>
                </a:lnTo>
                <a:lnTo>
                  <a:pt x="62890" y="50457"/>
                </a:lnTo>
                <a:lnTo>
                  <a:pt x="71018" y="54076"/>
                </a:lnTo>
                <a:lnTo>
                  <a:pt x="76428" y="60718"/>
                </a:lnTo>
                <a:lnTo>
                  <a:pt x="78409" y="70866"/>
                </a:lnTo>
                <a:lnTo>
                  <a:pt x="78409" y="39890"/>
                </a:lnTo>
                <a:lnTo>
                  <a:pt x="74180" y="37211"/>
                </a:lnTo>
                <a:lnTo>
                  <a:pt x="58153" y="34455"/>
                </a:lnTo>
                <a:lnTo>
                  <a:pt x="0" y="34455"/>
                </a:lnTo>
                <a:lnTo>
                  <a:pt x="0" y="163499"/>
                </a:lnTo>
                <a:lnTo>
                  <a:pt x="17462" y="163499"/>
                </a:lnTo>
                <a:lnTo>
                  <a:pt x="17462" y="109131"/>
                </a:lnTo>
                <a:lnTo>
                  <a:pt x="58153" y="109131"/>
                </a:lnTo>
                <a:lnTo>
                  <a:pt x="75882" y="105664"/>
                </a:lnTo>
                <a:lnTo>
                  <a:pt x="87718" y="96672"/>
                </a:lnTo>
                <a:lnTo>
                  <a:pt x="89052" y="94183"/>
                </a:lnTo>
                <a:lnTo>
                  <a:pt x="94335" y="84315"/>
                </a:lnTo>
                <a:lnTo>
                  <a:pt x="96405" y="70739"/>
                </a:lnTo>
                <a:close/>
              </a:path>
              <a:path w="1229995" h="167004">
                <a:moveTo>
                  <a:pt x="233654" y="98971"/>
                </a:moveTo>
                <a:lnTo>
                  <a:pt x="230632" y="76606"/>
                </a:lnTo>
                <a:lnTo>
                  <a:pt x="220345" y="54571"/>
                </a:lnTo>
                <a:lnTo>
                  <a:pt x="215747" y="50571"/>
                </a:lnTo>
                <a:lnTo>
                  <a:pt x="215747" y="98971"/>
                </a:lnTo>
                <a:lnTo>
                  <a:pt x="212699" y="120002"/>
                </a:lnTo>
                <a:lnTo>
                  <a:pt x="203873" y="136601"/>
                </a:lnTo>
                <a:lnTo>
                  <a:pt x="189788" y="147523"/>
                </a:lnTo>
                <a:lnTo>
                  <a:pt x="170942" y="151434"/>
                </a:lnTo>
                <a:lnTo>
                  <a:pt x="152082" y="147472"/>
                </a:lnTo>
                <a:lnTo>
                  <a:pt x="137985" y="136436"/>
                </a:lnTo>
                <a:lnTo>
                  <a:pt x="129159" y="119710"/>
                </a:lnTo>
                <a:lnTo>
                  <a:pt x="126098" y="98615"/>
                </a:lnTo>
                <a:lnTo>
                  <a:pt x="129159" y="77660"/>
                </a:lnTo>
                <a:lnTo>
                  <a:pt x="137985" y="61175"/>
                </a:lnTo>
                <a:lnTo>
                  <a:pt x="152082" y="50393"/>
                </a:lnTo>
                <a:lnTo>
                  <a:pt x="170942" y="46520"/>
                </a:lnTo>
                <a:lnTo>
                  <a:pt x="189788" y="50444"/>
                </a:lnTo>
                <a:lnTo>
                  <a:pt x="203873" y="61353"/>
                </a:lnTo>
                <a:lnTo>
                  <a:pt x="212699" y="77965"/>
                </a:lnTo>
                <a:lnTo>
                  <a:pt x="215747" y="98971"/>
                </a:lnTo>
                <a:lnTo>
                  <a:pt x="215747" y="50571"/>
                </a:lnTo>
                <a:lnTo>
                  <a:pt x="211112" y="46520"/>
                </a:lnTo>
                <a:lnTo>
                  <a:pt x="201053" y="37757"/>
                </a:lnTo>
                <a:lnTo>
                  <a:pt x="170942" y="31064"/>
                </a:lnTo>
                <a:lnTo>
                  <a:pt x="140792" y="37757"/>
                </a:lnTo>
                <a:lnTo>
                  <a:pt x="121462" y="54571"/>
                </a:lnTo>
                <a:lnTo>
                  <a:pt x="111175" y="76606"/>
                </a:lnTo>
                <a:lnTo>
                  <a:pt x="108140" y="98971"/>
                </a:lnTo>
                <a:lnTo>
                  <a:pt x="111175" y="121373"/>
                </a:lnTo>
                <a:lnTo>
                  <a:pt x="121462" y="143408"/>
                </a:lnTo>
                <a:lnTo>
                  <a:pt x="140792" y="160210"/>
                </a:lnTo>
                <a:lnTo>
                  <a:pt x="170942" y="166890"/>
                </a:lnTo>
                <a:lnTo>
                  <a:pt x="201053" y="160210"/>
                </a:lnTo>
                <a:lnTo>
                  <a:pt x="211124" y="151434"/>
                </a:lnTo>
                <a:lnTo>
                  <a:pt x="220345" y="143408"/>
                </a:lnTo>
                <a:lnTo>
                  <a:pt x="230632" y="121373"/>
                </a:lnTo>
                <a:lnTo>
                  <a:pt x="233654" y="98971"/>
                </a:lnTo>
                <a:close/>
              </a:path>
              <a:path w="1229995" h="167004">
                <a:moveTo>
                  <a:pt x="359765" y="116065"/>
                </a:moveTo>
                <a:lnTo>
                  <a:pt x="342900" y="116065"/>
                </a:lnTo>
                <a:lnTo>
                  <a:pt x="336257" y="134264"/>
                </a:lnTo>
                <a:lnTo>
                  <a:pt x="326555" y="145008"/>
                </a:lnTo>
                <a:lnTo>
                  <a:pt x="315823" y="150126"/>
                </a:lnTo>
                <a:lnTo>
                  <a:pt x="306120" y="151434"/>
                </a:lnTo>
                <a:lnTo>
                  <a:pt x="285927" y="147320"/>
                </a:lnTo>
                <a:lnTo>
                  <a:pt x="272757" y="135991"/>
                </a:lnTo>
                <a:lnTo>
                  <a:pt x="265582" y="118960"/>
                </a:lnTo>
                <a:lnTo>
                  <a:pt x="263423" y="97726"/>
                </a:lnTo>
                <a:lnTo>
                  <a:pt x="266725" y="75412"/>
                </a:lnTo>
                <a:lnTo>
                  <a:pt x="275755" y="59397"/>
                </a:lnTo>
                <a:lnTo>
                  <a:pt x="289166" y="49745"/>
                </a:lnTo>
                <a:lnTo>
                  <a:pt x="305587" y="46520"/>
                </a:lnTo>
                <a:lnTo>
                  <a:pt x="315785" y="47523"/>
                </a:lnTo>
                <a:lnTo>
                  <a:pt x="326478" y="51435"/>
                </a:lnTo>
                <a:lnTo>
                  <a:pt x="335737" y="59601"/>
                </a:lnTo>
                <a:lnTo>
                  <a:pt x="341642" y="73393"/>
                </a:lnTo>
                <a:lnTo>
                  <a:pt x="358546" y="73393"/>
                </a:lnTo>
                <a:lnTo>
                  <a:pt x="353885" y="57645"/>
                </a:lnTo>
                <a:lnTo>
                  <a:pt x="343573" y="44107"/>
                </a:lnTo>
                <a:lnTo>
                  <a:pt x="327507" y="34632"/>
                </a:lnTo>
                <a:lnTo>
                  <a:pt x="305587" y="31064"/>
                </a:lnTo>
                <a:lnTo>
                  <a:pt x="280365" y="35991"/>
                </a:lnTo>
                <a:lnTo>
                  <a:pt x="261467" y="49796"/>
                </a:lnTo>
                <a:lnTo>
                  <a:pt x="249593" y="71056"/>
                </a:lnTo>
                <a:lnTo>
                  <a:pt x="245478" y="98298"/>
                </a:lnTo>
                <a:lnTo>
                  <a:pt x="250405" y="129933"/>
                </a:lnTo>
                <a:lnTo>
                  <a:pt x="263448" y="151193"/>
                </a:lnTo>
                <a:lnTo>
                  <a:pt x="281990" y="163144"/>
                </a:lnTo>
                <a:lnTo>
                  <a:pt x="303428" y="166890"/>
                </a:lnTo>
                <a:lnTo>
                  <a:pt x="315366" y="165798"/>
                </a:lnTo>
                <a:lnTo>
                  <a:pt x="332613" y="159753"/>
                </a:lnTo>
                <a:lnTo>
                  <a:pt x="349351" y="144564"/>
                </a:lnTo>
                <a:lnTo>
                  <a:pt x="359765" y="116065"/>
                </a:lnTo>
                <a:close/>
              </a:path>
              <a:path w="1229995" h="167004">
                <a:moveTo>
                  <a:pt x="485355" y="116065"/>
                </a:moveTo>
                <a:lnTo>
                  <a:pt x="468528" y="116065"/>
                </a:lnTo>
                <a:lnTo>
                  <a:pt x="461886" y="134264"/>
                </a:lnTo>
                <a:lnTo>
                  <a:pt x="452170" y="145008"/>
                </a:lnTo>
                <a:lnTo>
                  <a:pt x="441439" y="150126"/>
                </a:lnTo>
                <a:lnTo>
                  <a:pt x="431711" y="151434"/>
                </a:lnTo>
                <a:lnTo>
                  <a:pt x="411530" y="147320"/>
                </a:lnTo>
                <a:lnTo>
                  <a:pt x="398348" y="135991"/>
                </a:lnTo>
                <a:lnTo>
                  <a:pt x="391185" y="118960"/>
                </a:lnTo>
                <a:lnTo>
                  <a:pt x="389013" y="97726"/>
                </a:lnTo>
                <a:lnTo>
                  <a:pt x="392328" y="75412"/>
                </a:lnTo>
                <a:lnTo>
                  <a:pt x="401358" y="59397"/>
                </a:lnTo>
                <a:lnTo>
                  <a:pt x="414769" y="49745"/>
                </a:lnTo>
                <a:lnTo>
                  <a:pt x="431190" y="46520"/>
                </a:lnTo>
                <a:lnTo>
                  <a:pt x="441388" y="47523"/>
                </a:lnTo>
                <a:lnTo>
                  <a:pt x="452081" y="51435"/>
                </a:lnTo>
                <a:lnTo>
                  <a:pt x="461340" y="59601"/>
                </a:lnTo>
                <a:lnTo>
                  <a:pt x="467233" y="73393"/>
                </a:lnTo>
                <a:lnTo>
                  <a:pt x="484136" y="73393"/>
                </a:lnTo>
                <a:lnTo>
                  <a:pt x="479475" y="57645"/>
                </a:lnTo>
                <a:lnTo>
                  <a:pt x="469176" y="44107"/>
                </a:lnTo>
                <a:lnTo>
                  <a:pt x="453123" y="34632"/>
                </a:lnTo>
                <a:lnTo>
                  <a:pt x="431190" y="31064"/>
                </a:lnTo>
                <a:lnTo>
                  <a:pt x="405968" y="35991"/>
                </a:lnTo>
                <a:lnTo>
                  <a:pt x="387057" y="49796"/>
                </a:lnTo>
                <a:lnTo>
                  <a:pt x="375183" y="71056"/>
                </a:lnTo>
                <a:lnTo>
                  <a:pt x="371068" y="98298"/>
                </a:lnTo>
                <a:lnTo>
                  <a:pt x="375996" y="129933"/>
                </a:lnTo>
                <a:lnTo>
                  <a:pt x="389051" y="151193"/>
                </a:lnTo>
                <a:lnTo>
                  <a:pt x="407606" y="163144"/>
                </a:lnTo>
                <a:lnTo>
                  <a:pt x="429056" y="166890"/>
                </a:lnTo>
                <a:lnTo>
                  <a:pt x="440982" y="165798"/>
                </a:lnTo>
                <a:lnTo>
                  <a:pt x="458203" y="159753"/>
                </a:lnTo>
                <a:lnTo>
                  <a:pt x="474929" y="144564"/>
                </a:lnTo>
                <a:lnTo>
                  <a:pt x="485355" y="116065"/>
                </a:lnTo>
                <a:close/>
              </a:path>
              <a:path w="1229995" h="167004">
                <a:moveTo>
                  <a:pt x="605269" y="34455"/>
                </a:moveTo>
                <a:lnTo>
                  <a:pt x="585368" y="34455"/>
                </a:lnTo>
                <a:lnTo>
                  <a:pt x="519950" y="140093"/>
                </a:lnTo>
                <a:lnTo>
                  <a:pt x="519226" y="140093"/>
                </a:lnTo>
                <a:lnTo>
                  <a:pt x="519226" y="34455"/>
                </a:lnTo>
                <a:lnTo>
                  <a:pt x="501827" y="34455"/>
                </a:lnTo>
                <a:lnTo>
                  <a:pt x="501827" y="163512"/>
                </a:lnTo>
                <a:lnTo>
                  <a:pt x="521919" y="163512"/>
                </a:lnTo>
                <a:lnTo>
                  <a:pt x="587502" y="59385"/>
                </a:lnTo>
                <a:lnTo>
                  <a:pt x="587870" y="59385"/>
                </a:lnTo>
                <a:lnTo>
                  <a:pt x="587870" y="163512"/>
                </a:lnTo>
                <a:lnTo>
                  <a:pt x="605269" y="163512"/>
                </a:lnTo>
                <a:lnTo>
                  <a:pt x="605269" y="34455"/>
                </a:lnTo>
                <a:close/>
              </a:path>
              <a:path w="1229995" h="167004">
                <a:moveTo>
                  <a:pt x="706031" y="0"/>
                </a:moveTo>
                <a:lnTo>
                  <a:pt x="697318" y="0"/>
                </a:lnTo>
                <a:lnTo>
                  <a:pt x="695198" y="7785"/>
                </a:lnTo>
                <a:lnTo>
                  <a:pt x="691451" y="13512"/>
                </a:lnTo>
                <a:lnTo>
                  <a:pt x="667105" y="13512"/>
                </a:lnTo>
                <a:lnTo>
                  <a:pt x="663714" y="7785"/>
                </a:lnTo>
                <a:lnTo>
                  <a:pt x="661403" y="0"/>
                </a:lnTo>
                <a:lnTo>
                  <a:pt x="652513" y="0"/>
                </a:lnTo>
                <a:lnTo>
                  <a:pt x="653694" y="6527"/>
                </a:lnTo>
                <a:lnTo>
                  <a:pt x="657352" y="14630"/>
                </a:lnTo>
                <a:lnTo>
                  <a:pt x="665302" y="21551"/>
                </a:lnTo>
                <a:lnTo>
                  <a:pt x="679361" y="24472"/>
                </a:lnTo>
                <a:lnTo>
                  <a:pt x="693394" y="21551"/>
                </a:lnTo>
                <a:lnTo>
                  <a:pt x="701294" y="14630"/>
                </a:lnTo>
                <a:lnTo>
                  <a:pt x="701789" y="13512"/>
                </a:lnTo>
                <a:lnTo>
                  <a:pt x="704888" y="6527"/>
                </a:lnTo>
                <a:lnTo>
                  <a:pt x="706031" y="0"/>
                </a:lnTo>
                <a:close/>
              </a:path>
              <a:path w="1229995" h="167004">
                <a:moveTo>
                  <a:pt x="730834" y="34455"/>
                </a:moveTo>
                <a:lnTo>
                  <a:pt x="710920" y="34455"/>
                </a:lnTo>
                <a:lnTo>
                  <a:pt x="645502" y="140093"/>
                </a:lnTo>
                <a:lnTo>
                  <a:pt x="644817" y="140093"/>
                </a:lnTo>
                <a:lnTo>
                  <a:pt x="644817" y="34455"/>
                </a:lnTo>
                <a:lnTo>
                  <a:pt x="627380" y="34455"/>
                </a:lnTo>
                <a:lnTo>
                  <a:pt x="627380" y="163512"/>
                </a:lnTo>
                <a:lnTo>
                  <a:pt x="647458" y="163512"/>
                </a:lnTo>
                <a:lnTo>
                  <a:pt x="662216" y="140093"/>
                </a:lnTo>
                <a:lnTo>
                  <a:pt x="713092" y="59385"/>
                </a:lnTo>
                <a:lnTo>
                  <a:pt x="713409" y="59385"/>
                </a:lnTo>
                <a:lnTo>
                  <a:pt x="713409" y="163512"/>
                </a:lnTo>
                <a:lnTo>
                  <a:pt x="730834" y="163512"/>
                </a:lnTo>
                <a:lnTo>
                  <a:pt x="730834" y="59385"/>
                </a:lnTo>
                <a:lnTo>
                  <a:pt x="730834" y="34455"/>
                </a:lnTo>
                <a:close/>
              </a:path>
              <a:path w="1229995" h="167004">
                <a:moveTo>
                  <a:pt x="862164" y="116065"/>
                </a:moveTo>
                <a:lnTo>
                  <a:pt x="845248" y="116065"/>
                </a:lnTo>
                <a:lnTo>
                  <a:pt x="838631" y="134264"/>
                </a:lnTo>
                <a:lnTo>
                  <a:pt x="828929" y="145008"/>
                </a:lnTo>
                <a:lnTo>
                  <a:pt x="818184" y="150126"/>
                </a:lnTo>
                <a:lnTo>
                  <a:pt x="808443" y="151434"/>
                </a:lnTo>
                <a:lnTo>
                  <a:pt x="788276" y="147320"/>
                </a:lnTo>
                <a:lnTo>
                  <a:pt x="775119" y="135991"/>
                </a:lnTo>
                <a:lnTo>
                  <a:pt x="767956" y="118960"/>
                </a:lnTo>
                <a:lnTo>
                  <a:pt x="765797" y="97726"/>
                </a:lnTo>
                <a:lnTo>
                  <a:pt x="769112" y="75412"/>
                </a:lnTo>
                <a:lnTo>
                  <a:pt x="778129" y="59397"/>
                </a:lnTo>
                <a:lnTo>
                  <a:pt x="791514" y="49745"/>
                </a:lnTo>
                <a:lnTo>
                  <a:pt x="807910" y="46520"/>
                </a:lnTo>
                <a:lnTo>
                  <a:pt x="818134" y="47523"/>
                </a:lnTo>
                <a:lnTo>
                  <a:pt x="828827" y="51435"/>
                </a:lnTo>
                <a:lnTo>
                  <a:pt x="838085" y="59601"/>
                </a:lnTo>
                <a:lnTo>
                  <a:pt x="844003" y="73393"/>
                </a:lnTo>
                <a:lnTo>
                  <a:pt x="860907" y="73393"/>
                </a:lnTo>
                <a:lnTo>
                  <a:pt x="856246" y="57645"/>
                </a:lnTo>
                <a:lnTo>
                  <a:pt x="845934" y="44107"/>
                </a:lnTo>
                <a:lnTo>
                  <a:pt x="829868" y="34632"/>
                </a:lnTo>
                <a:lnTo>
                  <a:pt x="807910" y="31064"/>
                </a:lnTo>
                <a:lnTo>
                  <a:pt x="782713" y="35991"/>
                </a:lnTo>
                <a:lnTo>
                  <a:pt x="763816" y="49796"/>
                </a:lnTo>
                <a:lnTo>
                  <a:pt x="751967" y="71056"/>
                </a:lnTo>
                <a:lnTo>
                  <a:pt x="747852" y="98298"/>
                </a:lnTo>
                <a:lnTo>
                  <a:pt x="752779" y="129933"/>
                </a:lnTo>
                <a:lnTo>
                  <a:pt x="765810" y="151193"/>
                </a:lnTo>
                <a:lnTo>
                  <a:pt x="784352" y="163144"/>
                </a:lnTo>
                <a:lnTo>
                  <a:pt x="805802" y="166890"/>
                </a:lnTo>
                <a:lnTo>
                  <a:pt x="817740" y="165798"/>
                </a:lnTo>
                <a:lnTo>
                  <a:pt x="834986" y="159753"/>
                </a:lnTo>
                <a:lnTo>
                  <a:pt x="851725" y="144564"/>
                </a:lnTo>
                <a:lnTo>
                  <a:pt x="862164" y="116065"/>
                </a:lnTo>
                <a:close/>
              </a:path>
              <a:path w="1229995" h="167004">
                <a:moveTo>
                  <a:pt x="983970" y="163499"/>
                </a:moveTo>
                <a:lnTo>
                  <a:pt x="928916" y="86550"/>
                </a:lnTo>
                <a:lnTo>
                  <a:pt x="982560" y="34455"/>
                </a:lnTo>
                <a:lnTo>
                  <a:pt x="958557" y="34455"/>
                </a:lnTo>
                <a:lnTo>
                  <a:pt x="896035" y="97015"/>
                </a:lnTo>
                <a:lnTo>
                  <a:pt x="896035" y="34455"/>
                </a:lnTo>
                <a:lnTo>
                  <a:pt x="878586" y="34455"/>
                </a:lnTo>
                <a:lnTo>
                  <a:pt x="878586" y="163499"/>
                </a:lnTo>
                <a:lnTo>
                  <a:pt x="896035" y="163499"/>
                </a:lnTo>
                <a:lnTo>
                  <a:pt x="896035" y="118211"/>
                </a:lnTo>
                <a:lnTo>
                  <a:pt x="916266" y="98844"/>
                </a:lnTo>
                <a:lnTo>
                  <a:pt x="961415" y="163499"/>
                </a:lnTo>
                <a:lnTo>
                  <a:pt x="983970" y="163499"/>
                </a:lnTo>
                <a:close/>
              </a:path>
              <a:path w="1229995" h="167004">
                <a:moveTo>
                  <a:pt x="1109370" y="98971"/>
                </a:moveTo>
                <a:lnTo>
                  <a:pt x="1106335" y="76606"/>
                </a:lnTo>
                <a:lnTo>
                  <a:pt x="1096060" y="54571"/>
                </a:lnTo>
                <a:lnTo>
                  <a:pt x="1091438" y="50546"/>
                </a:lnTo>
                <a:lnTo>
                  <a:pt x="1091438" y="98971"/>
                </a:lnTo>
                <a:lnTo>
                  <a:pt x="1088390" y="120002"/>
                </a:lnTo>
                <a:lnTo>
                  <a:pt x="1079576" y="136601"/>
                </a:lnTo>
                <a:lnTo>
                  <a:pt x="1065491" y="147523"/>
                </a:lnTo>
                <a:lnTo>
                  <a:pt x="1046657" y="151434"/>
                </a:lnTo>
                <a:lnTo>
                  <a:pt x="1027785" y="147472"/>
                </a:lnTo>
                <a:lnTo>
                  <a:pt x="1013701" y="136436"/>
                </a:lnTo>
                <a:lnTo>
                  <a:pt x="1004887" y="119710"/>
                </a:lnTo>
                <a:lnTo>
                  <a:pt x="1001839" y="98615"/>
                </a:lnTo>
                <a:lnTo>
                  <a:pt x="1004887" y="77660"/>
                </a:lnTo>
                <a:lnTo>
                  <a:pt x="1013701" y="61175"/>
                </a:lnTo>
                <a:lnTo>
                  <a:pt x="1027785" y="50393"/>
                </a:lnTo>
                <a:lnTo>
                  <a:pt x="1046657" y="46520"/>
                </a:lnTo>
                <a:lnTo>
                  <a:pt x="1065491" y="50444"/>
                </a:lnTo>
                <a:lnTo>
                  <a:pt x="1079576" y="61353"/>
                </a:lnTo>
                <a:lnTo>
                  <a:pt x="1088390" y="77965"/>
                </a:lnTo>
                <a:lnTo>
                  <a:pt x="1091438" y="98971"/>
                </a:lnTo>
                <a:lnTo>
                  <a:pt x="1091438" y="50546"/>
                </a:lnTo>
                <a:lnTo>
                  <a:pt x="1086815" y="46520"/>
                </a:lnTo>
                <a:lnTo>
                  <a:pt x="1076756" y="37757"/>
                </a:lnTo>
                <a:lnTo>
                  <a:pt x="1046657" y="31064"/>
                </a:lnTo>
                <a:lnTo>
                  <a:pt x="1016520" y="37757"/>
                </a:lnTo>
                <a:lnTo>
                  <a:pt x="997191" y="54571"/>
                </a:lnTo>
                <a:lnTo>
                  <a:pt x="986917" y="76606"/>
                </a:lnTo>
                <a:lnTo>
                  <a:pt x="983881" y="98971"/>
                </a:lnTo>
                <a:lnTo>
                  <a:pt x="986917" y="121373"/>
                </a:lnTo>
                <a:lnTo>
                  <a:pt x="997191" y="143408"/>
                </a:lnTo>
                <a:lnTo>
                  <a:pt x="1016520" y="160210"/>
                </a:lnTo>
                <a:lnTo>
                  <a:pt x="1046657" y="166890"/>
                </a:lnTo>
                <a:lnTo>
                  <a:pt x="1076756" y="160210"/>
                </a:lnTo>
                <a:lnTo>
                  <a:pt x="1086827" y="151434"/>
                </a:lnTo>
                <a:lnTo>
                  <a:pt x="1096060" y="143408"/>
                </a:lnTo>
                <a:lnTo>
                  <a:pt x="1106335" y="121373"/>
                </a:lnTo>
                <a:lnTo>
                  <a:pt x="1109370" y="98971"/>
                </a:lnTo>
                <a:close/>
              </a:path>
              <a:path w="1229995" h="167004">
                <a:moveTo>
                  <a:pt x="1205014" y="0"/>
                </a:moveTo>
                <a:lnTo>
                  <a:pt x="1196327" y="0"/>
                </a:lnTo>
                <a:lnTo>
                  <a:pt x="1194181" y="7785"/>
                </a:lnTo>
                <a:lnTo>
                  <a:pt x="1190472" y="13512"/>
                </a:lnTo>
                <a:lnTo>
                  <a:pt x="1166114" y="13512"/>
                </a:lnTo>
                <a:lnTo>
                  <a:pt x="1162710" y="7785"/>
                </a:lnTo>
                <a:lnTo>
                  <a:pt x="1160399" y="0"/>
                </a:lnTo>
                <a:lnTo>
                  <a:pt x="1151483" y="0"/>
                </a:lnTo>
                <a:lnTo>
                  <a:pt x="1152664" y="6527"/>
                </a:lnTo>
                <a:lnTo>
                  <a:pt x="1156335" y="14630"/>
                </a:lnTo>
                <a:lnTo>
                  <a:pt x="1164285" y="21551"/>
                </a:lnTo>
                <a:lnTo>
                  <a:pt x="1178356" y="24472"/>
                </a:lnTo>
                <a:lnTo>
                  <a:pt x="1192403" y="21551"/>
                </a:lnTo>
                <a:lnTo>
                  <a:pt x="1200302" y="14630"/>
                </a:lnTo>
                <a:lnTo>
                  <a:pt x="1200797" y="13512"/>
                </a:lnTo>
                <a:lnTo>
                  <a:pt x="1203883" y="6527"/>
                </a:lnTo>
                <a:lnTo>
                  <a:pt x="1205014" y="0"/>
                </a:lnTo>
                <a:close/>
              </a:path>
              <a:path w="1229995" h="167004">
                <a:moveTo>
                  <a:pt x="1229829" y="34455"/>
                </a:moveTo>
                <a:lnTo>
                  <a:pt x="1209916" y="34455"/>
                </a:lnTo>
                <a:lnTo>
                  <a:pt x="1144498" y="140093"/>
                </a:lnTo>
                <a:lnTo>
                  <a:pt x="1143812" y="140093"/>
                </a:lnTo>
                <a:lnTo>
                  <a:pt x="1143812" y="34455"/>
                </a:lnTo>
                <a:lnTo>
                  <a:pt x="1126375" y="34455"/>
                </a:lnTo>
                <a:lnTo>
                  <a:pt x="1126375" y="163512"/>
                </a:lnTo>
                <a:lnTo>
                  <a:pt x="1146479" y="163512"/>
                </a:lnTo>
                <a:lnTo>
                  <a:pt x="1161224" y="140093"/>
                </a:lnTo>
                <a:lnTo>
                  <a:pt x="1212088" y="59385"/>
                </a:lnTo>
                <a:lnTo>
                  <a:pt x="1212392" y="59385"/>
                </a:lnTo>
                <a:lnTo>
                  <a:pt x="1212392" y="163512"/>
                </a:lnTo>
                <a:lnTo>
                  <a:pt x="1229829" y="163512"/>
                </a:lnTo>
                <a:lnTo>
                  <a:pt x="1229829" y="59385"/>
                </a:lnTo>
                <a:lnTo>
                  <a:pt x="1229829" y="344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2535028" y="9830752"/>
            <a:ext cx="1073785" cy="157480"/>
            <a:chOff x="2535028" y="9830752"/>
            <a:chExt cx="1073785" cy="157480"/>
          </a:xfrm>
        </p:grpSpPr>
        <p:sp>
          <p:nvSpPr>
            <p:cNvPr id="18" name="object 18"/>
            <p:cNvSpPr/>
            <p:nvPr/>
          </p:nvSpPr>
          <p:spPr>
            <a:xfrm>
              <a:off x="2535021" y="9830752"/>
              <a:ext cx="948055" cy="157480"/>
            </a:xfrm>
            <a:custGeom>
              <a:avLst/>
              <a:gdLst/>
              <a:ahLst/>
              <a:cxnLst/>
              <a:rect l="l" t="t" r="r" b="b"/>
              <a:pathLst>
                <a:path w="948054" h="157479">
                  <a:moveTo>
                    <a:pt x="137045" y="65011"/>
                  </a:moveTo>
                  <a:lnTo>
                    <a:pt x="133362" y="45935"/>
                  </a:lnTo>
                  <a:lnTo>
                    <a:pt x="122250" y="29565"/>
                  </a:lnTo>
                  <a:lnTo>
                    <a:pt x="119151" y="27673"/>
                  </a:lnTo>
                  <a:lnTo>
                    <a:pt x="119151" y="65011"/>
                  </a:lnTo>
                  <a:lnTo>
                    <a:pt x="116001" y="82054"/>
                  </a:lnTo>
                  <a:lnTo>
                    <a:pt x="107251" y="93700"/>
                  </a:lnTo>
                  <a:lnTo>
                    <a:pt x="93954" y="100380"/>
                  </a:lnTo>
                  <a:lnTo>
                    <a:pt x="77190" y="102501"/>
                  </a:lnTo>
                  <a:lnTo>
                    <a:pt x="77190" y="27508"/>
                  </a:lnTo>
                  <a:lnTo>
                    <a:pt x="93954" y="29654"/>
                  </a:lnTo>
                  <a:lnTo>
                    <a:pt x="107251" y="36334"/>
                  </a:lnTo>
                  <a:lnTo>
                    <a:pt x="116001" y="47980"/>
                  </a:lnTo>
                  <a:lnTo>
                    <a:pt x="119151" y="65011"/>
                  </a:lnTo>
                  <a:lnTo>
                    <a:pt x="119151" y="27673"/>
                  </a:lnTo>
                  <a:lnTo>
                    <a:pt x="118884" y="27508"/>
                  </a:lnTo>
                  <a:lnTo>
                    <a:pt x="103568" y="18135"/>
                  </a:lnTo>
                  <a:lnTo>
                    <a:pt x="77190" y="13817"/>
                  </a:lnTo>
                  <a:lnTo>
                    <a:pt x="77190" y="495"/>
                  </a:lnTo>
                  <a:lnTo>
                    <a:pt x="59918" y="495"/>
                  </a:lnTo>
                  <a:lnTo>
                    <a:pt x="59918" y="13817"/>
                  </a:lnTo>
                  <a:lnTo>
                    <a:pt x="59918" y="27508"/>
                  </a:lnTo>
                  <a:lnTo>
                    <a:pt x="59918" y="102501"/>
                  </a:lnTo>
                  <a:lnTo>
                    <a:pt x="43167" y="100380"/>
                  </a:lnTo>
                  <a:lnTo>
                    <a:pt x="29870" y="93700"/>
                  </a:lnTo>
                  <a:lnTo>
                    <a:pt x="21120" y="82054"/>
                  </a:lnTo>
                  <a:lnTo>
                    <a:pt x="17957" y="65011"/>
                  </a:lnTo>
                  <a:lnTo>
                    <a:pt x="21120" y="47980"/>
                  </a:lnTo>
                  <a:lnTo>
                    <a:pt x="29870" y="36334"/>
                  </a:lnTo>
                  <a:lnTo>
                    <a:pt x="43167" y="29654"/>
                  </a:lnTo>
                  <a:lnTo>
                    <a:pt x="59918" y="27508"/>
                  </a:lnTo>
                  <a:lnTo>
                    <a:pt x="59918" y="13817"/>
                  </a:lnTo>
                  <a:lnTo>
                    <a:pt x="33540" y="18135"/>
                  </a:lnTo>
                  <a:lnTo>
                    <a:pt x="14833" y="29565"/>
                  </a:lnTo>
                  <a:lnTo>
                    <a:pt x="3683" y="45935"/>
                  </a:lnTo>
                  <a:lnTo>
                    <a:pt x="0" y="65011"/>
                  </a:lnTo>
                  <a:lnTo>
                    <a:pt x="3657" y="84137"/>
                  </a:lnTo>
                  <a:lnTo>
                    <a:pt x="14757" y="100507"/>
                  </a:lnTo>
                  <a:lnTo>
                    <a:pt x="33451" y="111937"/>
                  </a:lnTo>
                  <a:lnTo>
                    <a:pt x="59918" y="116230"/>
                  </a:lnTo>
                  <a:lnTo>
                    <a:pt x="59918" y="129540"/>
                  </a:lnTo>
                  <a:lnTo>
                    <a:pt x="77190" y="129540"/>
                  </a:lnTo>
                  <a:lnTo>
                    <a:pt x="77190" y="116230"/>
                  </a:lnTo>
                  <a:lnTo>
                    <a:pt x="103619" y="111937"/>
                  </a:lnTo>
                  <a:lnTo>
                    <a:pt x="119037" y="102501"/>
                  </a:lnTo>
                  <a:lnTo>
                    <a:pt x="122301" y="100507"/>
                  </a:lnTo>
                  <a:lnTo>
                    <a:pt x="133388" y="84137"/>
                  </a:lnTo>
                  <a:lnTo>
                    <a:pt x="137045" y="65011"/>
                  </a:lnTo>
                  <a:close/>
                </a:path>
                <a:path w="948054" h="157479">
                  <a:moveTo>
                    <a:pt x="247345" y="114300"/>
                  </a:moveTo>
                  <a:lnTo>
                    <a:pt x="169519" y="114300"/>
                  </a:lnTo>
                  <a:lnTo>
                    <a:pt x="169519" y="69850"/>
                  </a:lnTo>
                  <a:lnTo>
                    <a:pt x="240055" y="69850"/>
                  </a:lnTo>
                  <a:lnTo>
                    <a:pt x="240055" y="53340"/>
                  </a:lnTo>
                  <a:lnTo>
                    <a:pt x="169519" y="53340"/>
                  </a:lnTo>
                  <a:lnTo>
                    <a:pt x="169519" y="16510"/>
                  </a:lnTo>
                  <a:lnTo>
                    <a:pt x="246138" y="16510"/>
                  </a:lnTo>
                  <a:lnTo>
                    <a:pt x="246138" y="0"/>
                  </a:lnTo>
                  <a:lnTo>
                    <a:pt x="152082" y="0"/>
                  </a:lnTo>
                  <a:lnTo>
                    <a:pt x="152082" y="16510"/>
                  </a:lnTo>
                  <a:lnTo>
                    <a:pt x="152082" y="53340"/>
                  </a:lnTo>
                  <a:lnTo>
                    <a:pt x="152082" y="69850"/>
                  </a:lnTo>
                  <a:lnTo>
                    <a:pt x="152082" y="114300"/>
                  </a:lnTo>
                  <a:lnTo>
                    <a:pt x="152082" y="129540"/>
                  </a:lnTo>
                  <a:lnTo>
                    <a:pt x="247345" y="129540"/>
                  </a:lnTo>
                  <a:lnTo>
                    <a:pt x="247345" y="114300"/>
                  </a:lnTo>
                  <a:close/>
                </a:path>
                <a:path w="948054" h="157479">
                  <a:moveTo>
                    <a:pt x="375970" y="114109"/>
                  </a:moveTo>
                  <a:lnTo>
                    <a:pt x="364578" y="114109"/>
                  </a:lnTo>
                  <a:lnTo>
                    <a:pt x="364578" y="15976"/>
                  </a:lnTo>
                  <a:lnTo>
                    <a:pt x="364578" y="495"/>
                  </a:lnTo>
                  <a:lnTo>
                    <a:pt x="347154" y="495"/>
                  </a:lnTo>
                  <a:lnTo>
                    <a:pt x="347154" y="15976"/>
                  </a:lnTo>
                  <a:lnTo>
                    <a:pt x="347154" y="114109"/>
                  </a:lnTo>
                  <a:lnTo>
                    <a:pt x="284251" y="114109"/>
                  </a:lnTo>
                  <a:lnTo>
                    <a:pt x="291045" y="97929"/>
                  </a:lnTo>
                  <a:lnTo>
                    <a:pt x="295109" y="81851"/>
                  </a:lnTo>
                  <a:lnTo>
                    <a:pt x="297078" y="64554"/>
                  </a:lnTo>
                  <a:lnTo>
                    <a:pt x="297586" y="44742"/>
                  </a:lnTo>
                  <a:lnTo>
                    <a:pt x="297586" y="15976"/>
                  </a:lnTo>
                  <a:lnTo>
                    <a:pt x="347154" y="15976"/>
                  </a:lnTo>
                  <a:lnTo>
                    <a:pt x="347154" y="495"/>
                  </a:lnTo>
                  <a:lnTo>
                    <a:pt x="280136" y="495"/>
                  </a:lnTo>
                  <a:lnTo>
                    <a:pt x="280073" y="44742"/>
                  </a:lnTo>
                  <a:lnTo>
                    <a:pt x="279742" y="61836"/>
                  </a:lnTo>
                  <a:lnTo>
                    <a:pt x="277977" y="79425"/>
                  </a:lnTo>
                  <a:lnTo>
                    <a:pt x="273913" y="96177"/>
                  </a:lnTo>
                  <a:lnTo>
                    <a:pt x="266623" y="114109"/>
                  </a:lnTo>
                  <a:lnTo>
                    <a:pt x="255790" y="114109"/>
                  </a:lnTo>
                  <a:lnTo>
                    <a:pt x="255790" y="157480"/>
                  </a:lnTo>
                  <a:lnTo>
                    <a:pt x="271780" y="157480"/>
                  </a:lnTo>
                  <a:lnTo>
                    <a:pt x="271780" y="129540"/>
                  </a:lnTo>
                  <a:lnTo>
                    <a:pt x="359968" y="129540"/>
                  </a:lnTo>
                  <a:lnTo>
                    <a:pt x="359968" y="157480"/>
                  </a:lnTo>
                  <a:lnTo>
                    <a:pt x="375970" y="157480"/>
                  </a:lnTo>
                  <a:lnTo>
                    <a:pt x="375970" y="129540"/>
                  </a:lnTo>
                  <a:lnTo>
                    <a:pt x="375970" y="114109"/>
                  </a:lnTo>
                  <a:close/>
                </a:path>
                <a:path w="948054" h="157479">
                  <a:moveTo>
                    <a:pt x="484327" y="114300"/>
                  </a:moveTo>
                  <a:lnTo>
                    <a:pt x="406501" y="114300"/>
                  </a:lnTo>
                  <a:lnTo>
                    <a:pt x="406501" y="69850"/>
                  </a:lnTo>
                  <a:lnTo>
                    <a:pt x="477050" y="69850"/>
                  </a:lnTo>
                  <a:lnTo>
                    <a:pt x="477050" y="53340"/>
                  </a:lnTo>
                  <a:lnTo>
                    <a:pt x="406501" y="53340"/>
                  </a:lnTo>
                  <a:lnTo>
                    <a:pt x="406501" y="16510"/>
                  </a:lnTo>
                  <a:lnTo>
                    <a:pt x="483057" y="16510"/>
                  </a:lnTo>
                  <a:lnTo>
                    <a:pt x="483057" y="0"/>
                  </a:lnTo>
                  <a:lnTo>
                    <a:pt x="389013" y="0"/>
                  </a:lnTo>
                  <a:lnTo>
                    <a:pt x="389013" y="16510"/>
                  </a:lnTo>
                  <a:lnTo>
                    <a:pt x="389013" y="53340"/>
                  </a:lnTo>
                  <a:lnTo>
                    <a:pt x="389013" y="69850"/>
                  </a:lnTo>
                  <a:lnTo>
                    <a:pt x="389013" y="114300"/>
                  </a:lnTo>
                  <a:lnTo>
                    <a:pt x="389013" y="129540"/>
                  </a:lnTo>
                  <a:lnTo>
                    <a:pt x="484327" y="129540"/>
                  </a:lnTo>
                  <a:lnTo>
                    <a:pt x="484327" y="114300"/>
                  </a:lnTo>
                  <a:close/>
                </a:path>
                <a:path w="948054" h="157479">
                  <a:moveTo>
                    <a:pt x="598678" y="36779"/>
                  </a:moveTo>
                  <a:lnTo>
                    <a:pt x="596061" y="22339"/>
                  </a:lnTo>
                  <a:lnTo>
                    <a:pt x="591502" y="15392"/>
                  </a:lnTo>
                  <a:lnTo>
                    <a:pt x="588505" y="10845"/>
                  </a:lnTo>
                  <a:lnTo>
                    <a:pt x="580732" y="5930"/>
                  </a:lnTo>
                  <a:lnTo>
                    <a:pt x="580732" y="36906"/>
                  </a:lnTo>
                  <a:lnTo>
                    <a:pt x="578815" y="47929"/>
                  </a:lnTo>
                  <a:lnTo>
                    <a:pt x="573455" y="55130"/>
                  </a:lnTo>
                  <a:lnTo>
                    <a:pt x="565150" y="59042"/>
                  </a:lnTo>
                  <a:lnTo>
                    <a:pt x="554456" y="60223"/>
                  </a:lnTo>
                  <a:lnTo>
                    <a:pt x="519785" y="60223"/>
                  </a:lnTo>
                  <a:lnTo>
                    <a:pt x="519785" y="15392"/>
                  </a:lnTo>
                  <a:lnTo>
                    <a:pt x="555180" y="15392"/>
                  </a:lnTo>
                  <a:lnTo>
                    <a:pt x="565226" y="16497"/>
                  </a:lnTo>
                  <a:lnTo>
                    <a:pt x="573341" y="20116"/>
                  </a:lnTo>
                  <a:lnTo>
                    <a:pt x="578751" y="26758"/>
                  </a:lnTo>
                  <a:lnTo>
                    <a:pt x="580732" y="36906"/>
                  </a:lnTo>
                  <a:lnTo>
                    <a:pt x="580732" y="5930"/>
                  </a:lnTo>
                  <a:lnTo>
                    <a:pt x="576503" y="3251"/>
                  </a:lnTo>
                  <a:lnTo>
                    <a:pt x="560514" y="495"/>
                  </a:lnTo>
                  <a:lnTo>
                    <a:pt x="502335" y="495"/>
                  </a:lnTo>
                  <a:lnTo>
                    <a:pt x="502335" y="129540"/>
                  </a:lnTo>
                  <a:lnTo>
                    <a:pt x="519785" y="129540"/>
                  </a:lnTo>
                  <a:lnTo>
                    <a:pt x="519785" y="75171"/>
                  </a:lnTo>
                  <a:lnTo>
                    <a:pt x="560514" y="75171"/>
                  </a:lnTo>
                  <a:lnTo>
                    <a:pt x="578231" y="71704"/>
                  </a:lnTo>
                  <a:lnTo>
                    <a:pt x="590042" y="62712"/>
                  </a:lnTo>
                  <a:lnTo>
                    <a:pt x="591362" y="60223"/>
                  </a:lnTo>
                  <a:lnTo>
                    <a:pt x="596633" y="50355"/>
                  </a:lnTo>
                  <a:lnTo>
                    <a:pt x="598678" y="36779"/>
                  </a:lnTo>
                  <a:close/>
                </a:path>
                <a:path w="948054" h="157479">
                  <a:moveTo>
                    <a:pt x="706323" y="129552"/>
                  </a:moveTo>
                  <a:lnTo>
                    <a:pt x="692708" y="91871"/>
                  </a:lnTo>
                  <a:lnTo>
                    <a:pt x="687209" y="76631"/>
                  </a:lnTo>
                  <a:lnTo>
                    <a:pt x="668261" y="24168"/>
                  </a:lnTo>
                  <a:lnTo>
                    <a:pt x="668261" y="76631"/>
                  </a:lnTo>
                  <a:lnTo>
                    <a:pt x="628243" y="76631"/>
                  </a:lnTo>
                  <a:lnTo>
                    <a:pt x="648893" y="19697"/>
                  </a:lnTo>
                  <a:lnTo>
                    <a:pt x="649249" y="19697"/>
                  </a:lnTo>
                  <a:lnTo>
                    <a:pt x="668261" y="76631"/>
                  </a:lnTo>
                  <a:lnTo>
                    <a:pt x="668261" y="24168"/>
                  </a:lnTo>
                  <a:lnTo>
                    <a:pt x="666648" y="19697"/>
                  </a:lnTo>
                  <a:lnTo>
                    <a:pt x="659701" y="457"/>
                  </a:lnTo>
                  <a:lnTo>
                    <a:pt x="640003" y="457"/>
                  </a:lnTo>
                  <a:lnTo>
                    <a:pt x="591464" y="129552"/>
                  </a:lnTo>
                  <a:lnTo>
                    <a:pt x="609422" y="129552"/>
                  </a:lnTo>
                  <a:lnTo>
                    <a:pt x="622935" y="91871"/>
                  </a:lnTo>
                  <a:lnTo>
                    <a:pt x="674535" y="91871"/>
                  </a:lnTo>
                  <a:lnTo>
                    <a:pt x="687285" y="129552"/>
                  </a:lnTo>
                  <a:lnTo>
                    <a:pt x="706323" y="129552"/>
                  </a:lnTo>
                  <a:close/>
                </a:path>
                <a:path w="948054" h="157479">
                  <a:moveTo>
                    <a:pt x="831519" y="114109"/>
                  </a:moveTo>
                  <a:lnTo>
                    <a:pt x="820191" y="114109"/>
                  </a:lnTo>
                  <a:lnTo>
                    <a:pt x="820191" y="1079"/>
                  </a:lnTo>
                  <a:lnTo>
                    <a:pt x="802741" y="1079"/>
                  </a:lnTo>
                  <a:lnTo>
                    <a:pt x="802741" y="114109"/>
                  </a:lnTo>
                  <a:lnTo>
                    <a:pt x="735406" y="114109"/>
                  </a:lnTo>
                  <a:lnTo>
                    <a:pt x="735406" y="1079"/>
                  </a:lnTo>
                  <a:lnTo>
                    <a:pt x="717918" y="1079"/>
                  </a:lnTo>
                  <a:lnTo>
                    <a:pt x="717918" y="114109"/>
                  </a:lnTo>
                  <a:lnTo>
                    <a:pt x="717918" y="129349"/>
                  </a:lnTo>
                  <a:lnTo>
                    <a:pt x="815543" y="129349"/>
                  </a:lnTo>
                  <a:lnTo>
                    <a:pt x="815543" y="157289"/>
                  </a:lnTo>
                  <a:lnTo>
                    <a:pt x="831519" y="157289"/>
                  </a:lnTo>
                  <a:lnTo>
                    <a:pt x="831519" y="129349"/>
                  </a:lnTo>
                  <a:lnTo>
                    <a:pt x="831519" y="114109"/>
                  </a:lnTo>
                  <a:close/>
                </a:path>
                <a:path w="948054" h="157479">
                  <a:moveTo>
                    <a:pt x="947686" y="495"/>
                  </a:moveTo>
                  <a:lnTo>
                    <a:pt x="927823" y="495"/>
                  </a:lnTo>
                  <a:lnTo>
                    <a:pt x="862355" y="106133"/>
                  </a:lnTo>
                  <a:lnTo>
                    <a:pt x="861682" y="106133"/>
                  </a:lnTo>
                  <a:lnTo>
                    <a:pt x="861682" y="495"/>
                  </a:lnTo>
                  <a:lnTo>
                    <a:pt x="844232" y="495"/>
                  </a:lnTo>
                  <a:lnTo>
                    <a:pt x="844232" y="129552"/>
                  </a:lnTo>
                  <a:lnTo>
                    <a:pt x="864323" y="129552"/>
                  </a:lnTo>
                  <a:lnTo>
                    <a:pt x="929957" y="25425"/>
                  </a:lnTo>
                  <a:lnTo>
                    <a:pt x="930313" y="25425"/>
                  </a:lnTo>
                  <a:lnTo>
                    <a:pt x="930313" y="129552"/>
                  </a:lnTo>
                  <a:lnTo>
                    <a:pt x="947686" y="129552"/>
                  </a:lnTo>
                  <a:lnTo>
                    <a:pt x="947686" y="4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04810" y="9831240"/>
              <a:ext cx="103479" cy="129057"/>
            </a:xfrm>
            <a:prstGeom prst="rect">
              <a:avLst/>
            </a:prstGeom>
          </p:spPr>
        </p:pic>
      </p:grpSp>
      <p:pic>
        <p:nvPicPr>
          <p:cNvPr id="20" name="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39997" y="9440812"/>
            <a:ext cx="556218" cy="567204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5476488" y="9792103"/>
            <a:ext cx="141224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185">
                <a:solidFill>
                  <a:srgbClr val="58595B"/>
                </a:solidFill>
                <a:latin typeface="Tahoma"/>
                <a:cs typeface="Tahoma"/>
                <a:hlinkClick r:id="rId7"/>
              </a:rPr>
              <a:t>ww</a:t>
            </a:r>
            <a:r>
              <a:rPr dirty="0" sz="1600" spc="85">
                <a:solidFill>
                  <a:srgbClr val="58595B"/>
                </a:solidFill>
                <a:latin typeface="Tahoma"/>
                <a:cs typeface="Tahoma"/>
                <a:hlinkClick r:id="rId7"/>
              </a:rPr>
              <a:t>w</a:t>
            </a:r>
            <a:r>
              <a:rPr dirty="0" sz="1600" spc="5">
                <a:solidFill>
                  <a:srgbClr val="58595B"/>
                </a:solidFill>
                <a:latin typeface="Tahoma"/>
                <a:cs typeface="Tahoma"/>
                <a:hlinkClick r:id="rId7"/>
              </a:rPr>
              <a:t>.egisso.ru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041796" y="663823"/>
            <a:ext cx="527685" cy="539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02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Tahoma"/>
                <a:cs typeface="Tahoma"/>
              </a:rPr>
              <a:t>2018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ts val="2020"/>
              </a:lnSpc>
            </a:pPr>
            <a:r>
              <a:rPr dirty="0" sz="1800">
                <a:solidFill>
                  <a:srgbClr val="FFFFFF"/>
                </a:solidFill>
                <a:latin typeface="Tahoma"/>
                <a:cs typeface="Tahoma"/>
              </a:rPr>
              <a:t>2019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0" y="7200010"/>
            <a:ext cx="6151880" cy="1689735"/>
            <a:chOff x="0" y="7200010"/>
            <a:chExt cx="6151880" cy="1689735"/>
          </a:xfrm>
        </p:grpSpPr>
        <p:sp>
          <p:nvSpPr>
            <p:cNvPr id="24" name="object 24"/>
            <p:cNvSpPr/>
            <p:nvPr/>
          </p:nvSpPr>
          <p:spPr>
            <a:xfrm>
              <a:off x="6075298" y="8016798"/>
              <a:ext cx="76200" cy="873125"/>
            </a:xfrm>
            <a:custGeom>
              <a:avLst/>
              <a:gdLst/>
              <a:ahLst/>
              <a:cxnLst/>
              <a:rect l="l" t="t" r="r" b="b"/>
              <a:pathLst>
                <a:path w="76200" h="873125">
                  <a:moveTo>
                    <a:pt x="76200" y="0"/>
                  </a:moveTo>
                  <a:lnTo>
                    <a:pt x="0" y="0"/>
                  </a:lnTo>
                  <a:lnTo>
                    <a:pt x="0" y="872502"/>
                  </a:lnTo>
                  <a:lnTo>
                    <a:pt x="76200" y="872502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0" y="7200010"/>
              <a:ext cx="6075680" cy="1689735"/>
            </a:xfrm>
            <a:custGeom>
              <a:avLst/>
              <a:gdLst/>
              <a:ahLst/>
              <a:cxnLst/>
              <a:rect l="l" t="t" r="r" b="b"/>
              <a:pathLst>
                <a:path w="6075680" h="1689734">
                  <a:moveTo>
                    <a:pt x="6075299" y="0"/>
                  </a:moveTo>
                  <a:lnTo>
                    <a:pt x="0" y="0"/>
                  </a:lnTo>
                  <a:lnTo>
                    <a:pt x="0" y="1689290"/>
                  </a:lnTo>
                  <a:lnTo>
                    <a:pt x="6075299" y="1689290"/>
                  </a:lnTo>
                  <a:lnTo>
                    <a:pt x="6075299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541096" y="7365202"/>
            <a:ext cx="5189220" cy="135128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algn="just" marL="12700" marR="5080">
              <a:lnSpc>
                <a:spcPct val="104200"/>
              </a:lnSpc>
              <a:spcBef>
                <a:spcPts val="40"/>
              </a:spcBef>
            </a:pPr>
            <a:r>
              <a:rPr dirty="0" sz="1200" spc="30">
                <a:solidFill>
                  <a:srgbClr val="F26522"/>
                </a:solidFill>
                <a:latin typeface="Tahoma"/>
                <a:cs typeface="Tahoma"/>
              </a:rPr>
              <a:t>ЕГИССО</a:t>
            </a:r>
            <a:r>
              <a:rPr dirty="0" sz="1200" spc="-55">
                <a:solidFill>
                  <a:srgbClr val="F26522"/>
                </a:solidFill>
                <a:latin typeface="Tahoma"/>
                <a:cs typeface="Tahoma"/>
              </a:rPr>
              <a:t> </a:t>
            </a:r>
            <a:r>
              <a:rPr dirty="0" sz="1200" spc="-60">
                <a:latin typeface="Tahoma"/>
                <a:cs typeface="Tahoma"/>
              </a:rPr>
              <a:t>–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это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федеральная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государственная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информационная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система,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созданная</a:t>
            </a:r>
            <a:r>
              <a:rPr dirty="0" sz="1200" spc="-8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в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целях</a:t>
            </a:r>
            <a:r>
              <a:rPr dirty="0" sz="1200" spc="-8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обеспечения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граждан,</a:t>
            </a:r>
            <a:r>
              <a:rPr dirty="0" sz="1200" spc="-8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органов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государственной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власти,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органов </a:t>
            </a:r>
            <a:r>
              <a:rPr dirty="0" sz="1200" spc="45">
                <a:latin typeface="Tahoma"/>
                <a:cs typeface="Tahoma"/>
              </a:rPr>
              <a:t>местного </a:t>
            </a:r>
            <a:r>
              <a:rPr dirty="0" sz="1200" spc="35">
                <a:latin typeface="Tahoma"/>
                <a:cs typeface="Tahoma"/>
              </a:rPr>
              <a:t>самоуправления, </a:t>
            </a:r>
            <a:r>
              <a:rPr dirty="0" sz="1200" spc="25">
                <a:latin typeface="Tahoma"/>
                <a:cs typeface="Tahoma"/>
              </a:rPr>
              <a:t>а </a:t>
            </a:r>
            <a:r>
              <a:rPr dirty="0" sz="1200" spc="45">
                <a:latin typeface="Tahoma"/>
                <a:cs typeface="Tahoma"/>
              </a:rPr>
              <a:t>также </a:t>
            </a:r>
            <a:r>
              <a:rPr dirty="0" sz="1200" spc="40">
                <a:latin typeface="Tahoma"/>
                <a:cs typeface="Tahoma"/>
              </a:rPr>
              <a:t>предоставляющих </a:t>
            </a:r>
            <a:r>
              <a:rPr dirty="0" sz="1200" spc="75">
                <a:latin typeface="Tahoma"/>
                <a:cs typeface="Tahoma"/>
              </a:rPr>
              <a:t>меры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социальной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поддержки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 spc="50">
                <a:latin typeface="Tahoma"/>
                <a:cs typeface="Tahoma"/>
              </a:rPr>
              <a:t>и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социальные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услуги</a:t>
            </a:r>
            <a:r>
              <a:rPr dirty="0" sz="1200" spc="-8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организаций,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информацией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об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75">
                <a:latin typeface="Tahoma"/>
                <a:cs typeface="Tahoma"/>
              </a:rPr>
              <a:t>этих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75">
                <a:latin typeface="Tahoma"/>
                <a:cs typeface="Tahoma"/>
              </a:rPr>
              <a:t>мерах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85">
                <a:latin typeface="Tahoma"/>
                <a:cs typeface="Tahoma"/>
              </a:rPr>
              <a:t>и</a:t>
            </a:r>
            <a:r>
              <a:rPr dirty="0" sz="1200" spc="35">
                <a:latin typeface="Tahoma"/>
                <a:cs typeface="Tahoma"/>
              </a:rPr>
              <a:t> </a:t>
            </a:r>
            <a:r>
              <a:rPr dirty="0" sz="1200" spc="50">
                <a:latin typeface="Tahoma"/>
                <a:cs typeface="Tahoma"/>
              </a:rPr>
              <a:t>услугах,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95">
                <a:latin typeface="Tahoma"/>
                <a:cs typeface="Tahoma"/>
              </a:rPr>
              <a:t>иных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70">
                <a:latin typeface="Tahoma"/>
                <a:cs typeface="Tahoma"/>
              </a:rPr>
              <a:t>социальных</a:t>
            </a:r>
            <a:r>
              <a:rPr dirty="0" sz="1200" spc="35">
                <a:latin typeface="Tahoma"/>
                <a:cs typeface="Tahoma"/>
              </a:rPr>
              <a:t> </a:t>
            </a:r>
            <a:r>
              <a:rPr dirty="0" sz="1200" spc="65">
                <a:latin typeface="Tahoma"/>
                <a:cs typeface="Tahoma"/>
              </a:rPr>
              <a:t>гарантиях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85">
                <a:latin typeface="Tahoma"/>
                <a:cs typeface="Tahoma"/>
              </a:rPr>
              <a:t>и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50">
                <a:latin typeface="Tahoma"/>
                <a:cs typeface="Tahoma"/>
              </a:rPr>
              <a:t>выплатах,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30">
                <a:latin typeface="Tahoma"/>
                <a:cs typeface="Tahoma"/>
              </a:rPr>
              <a:t>предоставляемых </a:t>
            </a:r>
            <a:r>
              <a:rPr dirty="0" sz="1200" spc="50">
                <a:latin typeface="Tahoma"/>
                <a:cs typeface="Tahoma"/>
              </a:rPr>
              <a:t>гражданам </a:t>
            </a:r>
            <a:r>
              <a:rPr dirty="0" sz="1200" spc="15">
                <a:latin typeface="Tahoma"/>
                <a:cs typeface="Tahoma"/>
              </a:rPr>
              <a:t>за </a:t>
            </a:r>
            <a:r>
              <a:rPr dirty="0" sz="1200" spc="20">
                <a:latin typeface="Tahoma"/>
                <a:cs typeface="Tahoma"/>
              </a:rPr>
              <a:t>счет </a:t>
            </a:r>
            <a:r>
              <a:rPr dirty="0" sz="1200" spc="15">
                <a:latin typeface="Tahoma"/>
                <a:cs typeface="Tahoma"/>
              </a:rPr>
              <a:t>средств </a:t>
            </a:r>
            <a:r>
              <a:rPr dirty="0" sz="1200" spc="10">
                <a:latin typeface="Tahoma"/>
                <a:cs typeface="Tahoma"/>
              </a:rPr>
              <a:t>федерального </a:t>
            </a:r>
            <a:r>
              <a:rPr dirty="0" sz="1200" spc="5">
                <a:latin typeface="Tahoma"/>
                <a:cs typeface="Tahoma"/>
              </a:rPr>
              <a:t>бюджета,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бюджетов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субъектов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75">
                <a:latin typeface="Tahoma"/>
                <a:cs typeface="Tahoma"/>
              </a:rPr>
              <a:t>РФ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65">
                <a:latin typeface="Tahoma"/>
                <a:cs typeface="Tahoma"/>
              </a:rPr>
              <a:t>и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50">
                <a:latin typeface="Tahoma"/>
                <a:cs typeface="Tahoma"/>
              </a:rPr>
              <a:t>местных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бюджетов.</a:t>
            </a:r>
            <a:endParaRPr sz="1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43300" y="310328"/>
            <a:ext cx="1377950" cy="35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8300"/>
              </a:lnSpc>
              <a:spcBef>
                <a:spcPts val="100"/>
              </a:spcBef>
            </a:pP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Информация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о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-55">
                <a:solidFill>
                  <a:srgbClr val="414042"/>
                </a:solidFill>
                <a:latin typeface="Times New Roman"/>
                <a:cs typeface="Times New Roman"/>
              </a:rPr>
              <a:t>ЕГИССО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на</a:t>
            </a:r>
            <a:r>
              <a:rPr dirty="0" sz="1000" spc="-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сайте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  <a:hlinkClick r:id="rId2"/>
              </a:rPr>
              <a:t>www.egisso.ru</a:t>
            </a:r>
            <a:endParaRPr sz="1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3072" y="375330"/>
            <a:ext cx="1446930" cy="26573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2001" y="306009"/>
            <a:ext cx="340443" cy="347163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521995" y="6531902"/>
            <a:ext cx="6336665" cy="3482340"/>
          </a:xfrm>
          <a:custGeom>
            <a:avLst/>
            <a:gdLst/>
            <a:ahLst/>
            <a:cxnLst/>
            <a:rect l="l" t="t" r="r" b="b"/>
            <a:pathLst>
              <a:path w="6336665" h="3482340">
                <a:moveTo>
                  <a:pt x="6336157" y="0"/>
                </a:moveTo>
                <a:lnTo>
                  <a:pt x="0" y="0"/>
                </a:lnTo>
                <a:lnTo>
                  <a:pt x="0" y="3481997"/>
                </a:lnTo>
                <a:lnTo>
                  <a:pt x="6336157" y="3481997"/>
                </a:lnTo>
                <a:lnTo>
                  <a:pt x="6336157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956003" y="6531902"/>
            <a:ext cx="6336030" cy="3482340"/>
          </a:xfrm>
          <a:custGeom>
            <a:avLst/>
            <a:gdLst/>
            <a:ahLst/>
            <a:cxnLst/>
            <a:rect l="l" t="t" r="r" b="b"/>
            <a:pathLst>
              <a:path w="6336030" h="3482340">
                <a:moveTo>
                  <a:pt x="6336004" y="0"/>
                </a:moveTo>
                <a:lnTo>
                  <a:pt x="0" y="0"/>
                </a:lnTo>
                <a:lnTo>
                  <a:pt x="0" y="3481997"/>
                </a:lnTo>
                <a:lnTo>
                  <a:pt x="6336004" y="3481997"/>
                </a:lnTo>
                <a:lnTo>
                  <a:pt x="6336004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39306" y="3919035"/>
            <a:ext cx="4043679" cy="40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80"/>
              </a:lnSpc>
              <a:spcBef>
                <a:spcPts val="100"/>
              </a:spcBef>
            </a:pPr>
            <a:r>
              <a:rPr dirty="0" sz="1300" spc="45">
                <a:solidFill>
                  <a:srgbClr val="F47532"/>
                </a:solidFill>
                <a:latin typeface="Tahoma"/>
                <a:cs typeface="Tahoma"/>
              </a:rPr>
              <a:t>ЕГИССО</a:t>
            </a:r>
            <a:r>
              <a:rPr dirty="0" sz="1300" spc="-35">
                <a:solidFill>
                  <a:srgbClr val="F47532"/>
                </a:solidFill>
                <a:latin typeface="Tahoma"/>
                <a:cs typeface="Tahoma"/>
              </a:rPr>
              <a:t> </a:t>
            </a:r>
            <a:r>
              <a:rPr dirty="0" sz="1300" spc="-55">
                <a:solidFill>
                  <a:srgbClr val="414042"/>
                </a:solidFill>
                <a:latin typeface="Tahoma"/>
                <a:cs typeface="Tahoma"/>
              </a:rPr>
              <a:t>–</a:t>
            </a:r>
            <a:r>
              <a:rPr dirty="0" sz="1300" spc="-3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414042"/>
                </a:solidFill>
                <a:latin typeface="Tahoma"/>
                <a:cs typeface="Tahoma"/>
              </a:rPr>
              <a:t>это</a:t>
            </a:r>
            <a:r>
              <a:rPr dirty="0" sz="1300" spc="-3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414042"/>
                </a:solidFill>
                <a:latin typeface="Tahoma"/>
                <a:cs typeface="Tahoma"/>
              </a:rPr>
              <a:t>национальный</a:t>
            </a:r>
            <a:r>
              <a:rPr dirty="0" sz="1300" spc="-3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414042"/>
                </a:solidFill>
                <a:latin typeface="Tahoma"/>
                <a:cs typeface="Tahoma"/>
              </a:rPr>
              <a:t>центр</a:t>
            </a:r>
            <a:r>
              <a:rPr dirty="0" sz="1300" spc="-3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300" spc="35">
                <a:solidFill>
                  <a:srgbClr val="414042"/>
                </a:solidFill>
                <a:latin typeface="Tahoma"/>
                <a:cs typeface="Tahoma"/>
              </a:rPr>
              <a:t>учета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480"/>
              </a:lnSpc>
            </a:pPr>
            <a:r>
              <a:rPr dirty="0" sz="1300" spc="80">
                <a:solidFill>
                  <a:srgbClr val="414042"/>
                </a:solidFill>
                <a:latin typeface="Tahoma"/>
                <a:cs typeface="Tahoma"/>
              </a:rPr>
              <a:t>и</a:t>
            </a:r>
            <a:r>
              <a:rPr dirty="0" sz="1300" spc="-2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300" spc="35">
                <a:solidFill>
                  <a:srgbClr val="414042"/>
                </a:solidFill>
                <a:latin typeface="Tahoma"/>
                <a:cs typeface="Tahoma"/>
              </a:rPr>
              <a:t>анализа</a:t>
            </a:r>
            <a:r>
              <a:rPr dirty="0" sz="1300" spc="-2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414042"/>
                </a:solidFill>
                <a:latin typeface="Tahoma"/>
                <a:cs typeface="Tahoma"/>
              </a:rPr>
              <a:t>государственных</a:t>
            </a:r>
            <a:r>
              <a:rPr dirty="0" sz="1300" spc="-2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414042"/>
                </a:solidFill>
                <a:latin typeface="Tahoma"/>
                <a:cs typeface="Tahoma"/>
              </a:rPr>
              <a:t>социальных</a:t>
            </a:r>
            <a:r>
              <a:rPr dirty="0" sz="1300" spc="-2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414042"/>
                </a:solidFill>
                <a:latin typeface="Tahoma"/>
                <a:cs typeface="Tahoma"/>
              </a:rPr>
              <a:t>расходов.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2005" y="6592861"/>
            <a:ext cx="274002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400" spc="160">
                <a:latin typeface="Calibri"/>
                <a:cs typeface="Calibri"/>
              </a:rPr>
              <a:t>Структура</a:t>
            </a:r>
            <a:r>
              <a:rPr dirty="0" sz="2400" spc="65">
                <a:latin typeface="Calibri"/>
                <a:cs typeface="Calibri"/>
              </a:rPr>
              <a:t> </a:t>
            </a:r>
            <a:r>
              <a:rPr dirty="0" sz="2400" spc="95">
                <a:latin typeface="Calibri"/>
                <a:cs typeface="Calibri"/>
              </a:rPr>
              <a:t>ЕГИССО: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3220" y="4650263"/>
            <a:ext cx="141605" cy="1308735"/>
          </a:xfrm>
          <a:prstGeom prst="rect">
            <a:avLst/>
          </a:prstGeom>
        </p:spPr>
        <p:txBody>
          <a:bodyPr wrap="square" lIns="0" tIns="1657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27164" y="4452250"/>
            <a:ext cx="454406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70250" algn="l"/>
              </a:tabLst>
            </a:pPr>
            <a:r>
              <a:rPr dirty="0" sz="2400" spc="130">
                <a:latin typeface="Calibri"/>
                <a:cs typeface="Calibri"/>
              </a:rPr>
              <a:t>ЦЕЛИ:	ЗАДАЧИ: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9221" y="4854344"/>
            <a:ext cx="2754630" cy="1236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648970">
              <a:lnSpc>
                <a:spcPct val="116700"/>
              </a:lnSpc>
              <a:spcBef>
                <a:spcPts val="100"/>
              </a:spcBef>
            </a:pP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учет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анализ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социальных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расходов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госучреждений;</a:t>
            </a:r>
            <a:endParaRPr sz="1000">
              <a:latin typeface="Times New Roman"/>
              <a:cs typeface="Times New Roman"/>
            </a:endParaRPr>
          </a:p>
          <a:p>
            <a:pPr marL="12700" marR="324485">
              <a:lnSpc>
                <a:spcPct val="116700"/>
              </a:lnSpc>
              <a:spcBef>
                <a:spcPts val="565"/>
              </a:spcBef>
            </a:pP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ведение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классификатора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мер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социальной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защиты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(поддержки);</a:t>
            </a:r>
            <a:endParaRPr sz="1000">
              <a:latin typeface="Times New Roman"/>
              <a:cs typeface="Times New Roman"/>
            </a:endParaRPr>
          </a:p>
          <a:p>
            <a:pPr marL="12700" marR="5080">
              <a:lnSpc>
                <a:spcPct val="116700"/>
              </a:lnSpc>
              <a:spcBef>
                <a:spcPts val="565"/>
              </a:spcBef>
            </a:pP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информирование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граждан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о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мерах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социальной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защиты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(поддержки).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21299" y="4803544"/>
            <a:ext cx="141605" cy="549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065"/>
              </a:lnSpc>
              <a:spcBef>
                <a:spcPts val="100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065"/>
              </a:lnSpc>
            </a:pPr>
            <a:r>
              <a:rPr dirty="0" sz="1800" spc="26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37299" y="4879744"/>
            <a:ext cx="2612390" cy="14611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повышение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качества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планирования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затрат;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разгрузка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органов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исполнительной</a:t>
            </a:r>
            <a:r>
              <a:rPr dirty="0" sz="1000" spc="-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власти</a:t>
            </a:r>
            <a:endParaRPr sz="1000">
              <a:latin typeface="Times New Roman"/>
              <a:cs typeface="Times New Roman"/>
            </a:endParaRPr>
          </a:p>
          <a:p>
            <a:pPr marL="12700" marR="5080">
              <a:lnSpc>
                <a:spcPct val="116700"/>
              </a:lnSpc>
            </a:pP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от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непрофильной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деятельности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избыточных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функций;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исключение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дублирования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данных;</a:t>
            </a:r>
            <a:endParaRPr sz="1000">
              <a:latin typeface="Times New Roman"/>
              <a:cs typeface="Times New Roman"/>
            </a:endParaRPr>
          </a:p>
          <a:p>
            <a:pPr marL="12700" marR="187960">
              <a:lnSpc>
                <a:spcPct val="116700"/>
              </a:lnSpc>
              <a:spcBef>
                <a:spcPts val="570"/>
              </a:spcBef>
            </a:pP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повышение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эффективности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 расходования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бюджетных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средств.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21299" y="5658744"/>
            <a:ext cx="141605" cy="5499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065"/>
              </a:lnSpc>
              <a:spcBef>
                <a:spcPts val="100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065"/>
              </a:lnSpc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85"/>
              <a:t>Ключевые</a:t>
            </a:r>
            <a:r>
              <a:rPr dirty="0" spc="90"/>
              <a:t> </a:t>
            </a:r>
            <a:r>
              <a:rPr dirty="0" spc="125"/>
              <a:t>принципы</a:t>
            </a:r>
            <a:r>
              <a:rPr dirty="0" spc="90"/>
              <a:t> </a:t>
            </a:r>
            <a:r>
              <a:rPr dirty="0" spc="70"/>
              <a:t>работы</a:t>
            </a:r>
            <a:r>
              <a:rPr dirty="0" spc="95"/>
              <a:t> ЕГИССО: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979299" y="1535495"/>
            <a:ext cx="141605" cy="880744"/>
          </a:xfrm>
          <a:prstGeom prst="rect">
            <a:avLst/>
          </a:prstGeom>
        </p:spPr>
        <p:txBody>
          <a:bodyPr wrap="square" lIns="0" tIns="1657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195299" y="1739575"/>
            <a:ext cx="2618740" cy="631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использование</a:t>
            </a:r>
            <a:r>
              <a:rPr dirty="0" sz="100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системы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межведомственного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электронного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взаимодействия;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полнота,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достоверность,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актуальность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195299" y="2344976"/>
            <a:ext cx="2720975" cy="1236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38480">
              <a:lnSpc>
                <a:spcPct val="116700"/>
              </a:lnSpc>
              <a:spcBef>
                <a:spcPts val="100"/>
              </a:spcBef>
            </a:pP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целостность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сведений,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получаемых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через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информационную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систему;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однократность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ввода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информации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многократность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ее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использования;</a:t>
            </a:r>
            <a:endParaRPr sz="1000">
              <a:latin typeface="Times New Roman"/>
              <a:cs typeface="Times New Roman"/>
            </a:endParaRPr>
          </a:p>
          <a:p>
            <a:pPr marL="12700" marR="5080">
              <a:lnSpc>
                <a:spcPct val="116700"/>
              </a:lnSpc>
              <a:spcBef>
                <a:spcPts val="565"/>
              </a:spcBef>
            </a:pP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открытость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для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интеграции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с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существующими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создаваемыми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государственными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иными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979299" y="2568496"/>
            <a:ext cx="141605" cy="880744"/>
          </a:xfrm>
          <a:prstGeom prst="rect">
            <a:avLst/>
          </a:prstGeom>
        </p:spPr>
        <p:txBody>
          <a:bodyPr wrap="square" lIns="0" tIns="1657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453300" y="1739549"/>
            <a:ext cx="2868930" cy="19475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информационными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ресурсами,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ведомственными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 межведомственными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информационными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 системами на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основе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единых форматов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информационного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взаимодействия;</a:t>
            </a:r>
            <a:endParaRPr sz="1000">
              <a:latin typeface="Times New Roman"/>
              <a:cs typeface="Times New Roman"/>
            </a:endParaRPr>
          </a:p>
          <a:p>
            <a:pPr marL="12700" marR="501015">
              <a:lnSpc>
                <a:spcPct val="116700"/>
              </a:lnSpc>
              <a:spcBef>
                <a:spcPts val="565"/>
              </a:spcBef>
            </a:pP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централизация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сбора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безвозмездность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предоставления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информации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-55">
                <a:solidFill>
                  <a:srgbClr val="414042"/>
                </a:solidFill>
                <a:latin typeface="Times New Roman"/>
                <a:cs typeface="Times New Roman"/>
              </a:rPr>
              <a:t>ЕГИССО </a:t>
            </a:r>
            <a:r>
              <a:rPr dirty="0" sz="1000" spc="-5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для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всех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пользователей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в соответствии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с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их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правами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доступа;</a:t>
            </a:r>
            <a:endParaRPr sz="1000">
              <a:latin typeface="Times New Roman"/>
              <a:cs typeface="Times New Roman"/>
            </a:endParaRPr>
          </a:p>
          <a:p>
            <a:pPr marL="12700" marR="103505">
              <a:lnSpc>
                <a:spcPct val="116700"/>
              </a:lnSpc>
              <a:spcBef>
                <a:spcPts val="565"/>
              </a:spcBef>
            </a:pP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модульность построения,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адаптируемость,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модифицируемость информационной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системы.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237299" y="2471976"/>
            <a:ext cx="1416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237299" y="3255176"/>
            <a:ext cx="1416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602339" y="7198818"/>
            <a:ext cx="5088255" cy="2722245"/>
            <a:chOff x="1602339" y="7198818"/>
            <a:chExt cx="5088255" cy="2722245"/>
          </a:xfrm>
        </p:grpSpPr>
        <p:sp>
          <p:nvSpPr>
            <p:cNvPr id="24" name="object 24"/>
            <p:cNvSpPr/>
            <p:nvPr/>
          </p:nvSpPr>
          <p:spPr>
            <a:xfrm>
              <a:off x="1857235" y="7995538"/>
              <a:ext cx="4833620" cy="1925955"/>
            </a:xfrm>
            <a:custGeom>
              <a:avLst/>
              <a:gdLst/>
              <a:ahLst/>
              <a:cxnLst/>
              <a:rect l="l" t="t" r="r" b="b"/>
              <a:pathLst>
                <a:path w="4833620" h="1925954">
                  <a:moveTo>
                    <a:pt x="890003" y="1204696"/>
                  </a:moveTo>
                  <a:lnTo>
                    <a:pt x="0" y="1204696"/>
                  </a:lnTo>
                  <a:lnTo>
                    <a:pt x="0" y="1896783"/>
                  </a:lnTo>
                  <a:lnTo>
                    <a:pt x="0" y="1925358"/>
                  </a:lnTo>
                  <a:lnTo>
                    <a:pt x="890003" y="1925358"/>
                  </a:lnTo>
                  <a:lnTo>
                    <a:pt x="890003" y="1896783"/>
                  </a:lnTo>
                  <a:lnTo>
                    <a:pt x="890003" y="1204696"/>
                  </a:lnTo>
                  <a:close/>
                </a:path>
                <a:path w="4833620" h="1925954">
                  <a:moveTo>
                    <a:pt x="2316188" y="1896783"/>
                  </a:moveTo>
                  <a:lnTo>
                    <a:pt x="2300630" y="1896783"/>
                  </a:lnTo>
                  <a:lnTo>
                    <a:pt x="2300630" y="1204696"/>
                  </a:lnTo>
                  <a:lnTo>
                    <a:pt x="1426197" y="1204696"/>
                  </a:lnTo>
                  <a:lnTo>
                    <a:pt x="1426197" y="1896783"/>
                  </a:lnTo>
                  <a:lnTo>
                    <a:pt x="1426197" y="1925358"/>
                  </a:lnTo>
                  <a:lnTo>
                    <a:pt x="2316188" y="1925358"/>
                  </a:lnTo>
                  <a:lnTo>
                    <a:pt x="2316188" y="1896783"/>
                  </a:lnTo>
                  <a:close/>
                </a:path>
                <a:path w="4833620" h="1925954">
                  <a:moveTo>
                    <a:pt x="2941701" y="692264"/>
                  </a:moveTo>
                  <a:lnTo>
                    <a:pt x="2915640" y="692264"/>
                  </a:lnTo>
                  <a:lnTo>
                    <a:pt x="2915640" y="0"/>
                  </a:lnTo>
                  <a:lnTo>
                    <a:pt x="2051697" y="0"/>
                  </a:lnTo>
                  <a:lnTo>
                    <a:pt x="2051697" y="692264"/>
                  </a:lnTo>
                  <a:lnTo>
                    <a:pt x="2051697" y="720674"/>
                  </a:lnTo>
                  <a:lnTo>
                    <a:pt x="2941701" y="720674"/>
                  </a:lnTo>
                  <a:lnTo>
                    <a:pt x="2941701" y="692264"/>
                  </a:lnTo>
                  <a:close/>
                </a:path>
                <a:path w="4833620" h="1925954">
                  <a:moveTo>
                    <a:pt x="4833175" y="1204696"/>
                  </a:moveTo>
                  <a:lnTo>
                    <a:pt x="3943172" y="1204696"/>
                  </a:lnTo>
                  <a:lnTo>
                    <a:pt x="3943172" y="1896783"/>
                  </a:lnTo>
                  <a:lnTo>
                    <a:pt x="3943172" y="1925358"/>
                  </a:lnTo>
                  <a:lnTo>
                    <a:pt x="4833175" y="1925358"/>
                  </a:lnTo>
                  <a:lnTo>
                    <a:pt x="4833175" y="1896783"/>
                  </a:lnTo>
                  <a:lnTo>
                    <a:pt x="4833175" y="1204696"/>
                  </a:lnTo>
                  <a:close/>
                </a:path>
                <a:path w="4833620" h="1925954">
                  <a:moveTo>
                    <a:pt x="4833175" y="0"/>
                  </a:moveTo>
                  <a:lnTo>
                    <a:pt x="3943172" y="0"/>
                  </a:lnTo>
                  <a:lnTo>
                    <a:pt x="3943172" y="692264"/>
                  </a:lnTo>
                  <a:lnTo>
                    <a:pt x="3943172" y="720674"/>
                  </a:lnTo>
                  <a:lnTo>
                    <a:pt x="4833175" y="720674"/>
                  </a:lnTo>
                  <a:lnTo>
                    <a:pt x="4833175" y="692264"/>
                  </a:lnTo>
                  <a:lnTo>
                    <a:pt x="4833175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43780" y="7612833"/>
              <a:ext cx="0" cy="1383665"/>
            </a:xfrm>
            <a:custGeom>
              <a:avLst/>
              <a:gdLst/>
              <a:ahLst/>
              <a:cxnLst/>
              <a:rect l="l" t="t" r="r" b="b"/>
              <a:pathLst>
                <a:path w="0" h="1383665">
                  <a:moveTo>
                    <a:pt x="0" y="0"/>
                  </a:moveTo>
                  <a:lnTo>
                    <a:pt x="0" y="1383157"/>
                  </a:lnTo>
                </a:path>
              </a:pathLst>
            </a:custGeom>
            <a:ln w="19050">
              <a:solidFill>
                <a:srgbClr val="F2652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602339" y="8960763"/>
              <a:ext cx="83185" cy="114300"/>
            </a:xfrm>
            <a:custGeom>
              <a:avLst/>
              <a:gdLst/>
              <a:ahLst/>
              <a:cxnLst/>
              <a:rect l="l" t="t" r="r" b="b"/>
              <a:pathLst>
                <a:path w="83185" h="114300">
                  <a:moveTo>
                    <a:pt x="82880" y="0"/>
                  </a:moveTo>
                  <a:lnTo>
                    <a:pt x="0" y="0"/>
                  </a:lnTo>
                  <a:lnTo>
                    <a:pt x="41440" y="113880"/>
                  </a:lnTo>
                  <a:lnTo>
                    <a:pt x="8288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667730" y="7628561"/>
              <a:ext cx="0" cy="154305"/>
            </a:xfrm>
            <a:custGeom>
              <a:avLst/>
              <a:gdLst/>
              <a:ahLst/>
              <a:cxnLst/>
              <a:rect l="l" t="t" r="r" b="b"/>
              <a:pathLst>
                <a:path w="0" h="154304">
                  <a:moveTo>
                    <a:pt x="0" y="0"/>
                  </a:moveTo>
                  <a:lnTo>
                    <a:pt x="0" y="153835"/>
                  </a:lnTo>
                </a:path>
              </a:pathLst>
            </a:custGeom>
            <a:ln w="19050">
              <a:solidFill>
                <a:srgbClr val="F2652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626290" y="7747168"/>
              <a:ext cx="83185" cy="114300"/>
            </a:xfrm>
            <a:custGeom>
              <a:avLst/>
              <a:gdLst/>
              <a:ahLst/>
              <a:cxnLst/>
              <a:rect l="l" t="t" r="r" b="b"/>
              <a:pathLst>
                <a:path w="83185" h="114300">
                  <a:moveTo>
                    <a:pt x="82880" y="0"/>
                  </a:moveTo>
                  <a:lnTo>
                    <a:pt x="0" y="0"/>
                  </a:lnTo>
                  <a:lnTo>
                    <a:pt x="41440" y="113880"/>
                  </a:lnTo>
                  <a:lnTo>
                    <a:pt x="8288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447476" y="8830148"/>
              <a:ext cx="0" cy="166370"/>
            </a:xfrm>
            <a:custGeom>
              <a:avLst/>
              <a:gdLst/>
              <a:ahLst/>
              <a:cxnLst/>
              <a:rect l="l" t="t" r="r" b="b"/>
              <a:pathLst>
                <a:path w="0" h="166370">
                  <a:moveTo>
                    <a:pt x="0" y="0"/>
                  </a:moveTo>
                  <a:lnTo>
                    <a:pt x="0" y="165836"/>
                  </a:lnTo>
                </a:path>
              </a:pathLst>
            </a:custGeom>
            <a:ln w="19050">
              <a:solidFill>
                <a:srgbClr val="F2652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406035" y="8960761"/>
              <a:ext cx="83185" cy="114300"/>
            </a:xfrm>
            <a:custGeom>
              <a:avLst/>
              <a:gdLst/>
              <a:ahLst/>
              <a:cxnLst/>
              <a:rect l="l" t="t" r="r" b="b"/>
              <a:pathLst>
                <a:path w="83185" h="114300">
                  <a:moveTo>
                    <a:pt x="82880" y="0"/>
                  </a:moveTo>
                  <a:lnTo>
                    <a:pt x="0" y="0"/>
                  </a:lnTo>
                  <a:lnTo>
                    <a:pt x="41440" y="113880"/>
                  </a:lnTo>
                  <a:lnTo>
                    <a:pt x="8288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5703829" y="7628561"/>
              <a:ext cx="0" cy="154305"/>
            </a:xfrm>
            <a:custGeom>
              <a:avLst/>
              <a:gdLst/>
              <a:ahLst/>
              <a:cxnLst/>
              <a:rect l="l" t="t" r="r" b="b"/>
              <a:pathLst>
                <a:path w="0" h="154304">
                  <a:moveTo>
                    <a:pt x="0" y="0"/>
                  </a:moveTo>
                  <a:lnTo>
                    <a:pt x="0" y="153835"/>
                  </a:lnTo>
                </a:path>
              </a:pathLst>
            </a:custGeom>
            <a:ln w="19050">
              <a:solidFill>
                <a:srgbClr val="F2652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621267" y="7198829"/>
              <a:ext cx="3124200" cy="662305"/>
            </a:xfrm>
            <a:custGeom>
              <a:avLst/>
              <a:gdLst/>
              <a:ahLst/>
              <a:cxnLst/>
              <a:rect l="l" t="t" r="r" b="b"/>
              <a:pathLst>
                <a:path w="3124200" h="662304">
                  <a:moveTo>
                    <a:pt x="2129625" y="0"/>
                  </a:moveTo>
                  <a:lnTo>
                    <a:pt x="52755" y="0"/>
                  </a:lnTo>
                  <a:lnTo>
                    <a:pt x="0" y="429742"/>
                  </a:lnTo>
                  <a:lnTo>
                    <a:pt x="2076869" y="429742"/>
                  </a:lnTo>
                  <a:lnTo>
                    <a:pt x="2129625" y="0"/>
                  </a:lnTo>
                  <a:close/>
                </a:path>
                <a:path w="3124200" h="662304">
                  <a:moveTo>
                    <a:pt x="3123996" y="548347"/>
                  </a:moveTo>
                  <a:lnTo>
                    <a:pt x="3041116" y="548347"/>
                  </a:lnTo>
                  <a:lnTo>
                    <a:pt x="3082556" y="662228"/>
                  </a:lnTo>
                  <a:lnTo>
                    <a:pt x="3123996" y="548347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4612500" y="1044003"/>
            <a:ext cx="2263775" cy="1336040"/>
            <a:chOff x="4612500" y="1044003"/>
            <a:chExt cx="2263775" cy="1336040"/>
          </a:xfrm>
        </p:grpSpPr>
        <p:sp>
          <p:nvSpPr>
            <p:cNvPr id="34" name="object 34"/>
            <p:cNvSpPr/>
            <p:nvPr/>
          </p:nvSpPr>
          <p:spPr>
            <a:xfrm>
              <a:off x="4612500" y="1044003"/>
              <a:ext cx="2263775" cy="1336040"/>
            </a:xfrm>
            <a:custGeom>
              <a:avLst/>
              <a:gdLst/>
              <a:ahLst/>
              <a:cxnLst/>
              <a:rect l="l" t="t" r="r" b="b"/>
              <a:pathLst>
                <a:path w="2263775" h="1336039">
                  <a:moveTo>
                    <a:pt x="152400" y="0"/>
                  </a:moveTo>
                  <a:lnTo>
                    <a:pt x="0" y="0"/>
                  </a:lnTo>
                  <a:lnTo>
                    <a:pt x="0" y="1335595"/>
                  </a:lnTo>
                  <a:lnTo>
                    <a:pt x="152400" y="1335595"/>
                  </a:lnTo>
                  <a:lnTo>
                    <a:pt x="152400" y="0"/>
                  </a:lnTo>
                  <a:close/>
                </a:path>
                <a:path w="2263775" h="1336039">
                  <a:moveTo>
                    <a:pt x="2263495" y="0"/>
                  </a:moveTo>
                  <a:lnTo>
                    <a:pt x="2111095" y="0"/>
                  </a:lnTo>
                  <a:lnTo>
                    <a:pt x="2111095" y="1335595"/>
                  </a:lnTo>
                  <a:lnTo>
                    <a:pt x="2263495" y="1335595"/>
                  </a:lnTo>
                  <a:lnTo>
                    <a:pt x="2263495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688700" y="1120203"/>
              <a:ext cx="2111375" cy="1183005"/>
            </a:xfrm>
            <a:custGeom>
              <a:avLst/>
              <a:gdLst/>
              <a:ahLst/>
              <a:cxnLst/>
              <a:rect l="l" t="t" r="r" b="b"/>
              <a:pathLst>
                <a:path w="2111375" h="1183005">
                  <a:moveTo>
                    <a:pt x="2111095" y="0"/>
                  </a:moveTo>
                  <a:lnTo>
                    <a:pt x="0" y="0"/>
                  </a:lnTo>
                  <a:lnTo>
                    <a:pt x="0" y="1182992"/>
                  </a:lnTo>
                  <a:lnTo>
                    <a:pt x="2111095" y="1182992"/>
                  </a:lnTo>
                  <a:lnTo>
                    <a:pt x="21110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7957591" y="4021797"/>
            <a:ext cx="3000375" cy="2134235"/>
            <a:chOff x="7957591" y="4021797"/>
            <a:chExt cx="3000375" cy="2134235"/>
          </a:xfrm>
        </p:grpSpPr>
        <p:sp>
          <p:nvSpPr>
            <p:cNvPr id="37" name="object 37"/>
            <p:cNvSpPr/>
            <p:nvPr/>
          </p:nvSpPr>
          <p:spPr>
            <a:xfrm>
              <a:off x="7957591" y="4021797"/>
              <a:ext cx="3000375" cy="2134235"/>
            </a:xfrm>
            <a:custGeom>
              <a:avLst/>
              <a:gdLst/>
              <a:ahLst/>
              <a:cxnLst/>
              <a:rect l="l" t="t" r="r" b="b"/>
              <a:pathLst>
                <a:path w="3000375" h="2134235">
                  <a:moveTo>
                    <a:pt x="152400" y="0"/>
                  </a:moveTo>
                  <a:lnTo>
                    <a:pt x="0" y="0"/>
                  </a:lnTo>
                  <a:lnTo>
                    <a:pt x="0" y="2134209"/>
                  </a:lnTo>
                  <a:lnTo>
                    <a:pt x="152400" y="2134209"/>
                  </a:lnTo>
                  <a:lnTo>
                    <a:pt x="152400" y="0"/>
                  </a:lnTo>
                  <a:close/>
                </a:path>
                <a:path w="3000375" h="2134235">
                  <a:moveTo>
                    <a:pt x="3000210" y="0"/>
                  </a:moveTo>
                  <a:lnTo>
                    <a:pt x="2847810" y="0"/>
                  </a:lnTo>
                  <a:lnTo>
                    <a:pt x="2847810" y="2134209"/>
                  </a:lnTo>
                  <a:lnTo>
                    <a:pt x="3000210" y="2134209"/>
                  </a:lnTo>
                  <a:lnTo>
                    <a:pt x="300021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8033791" y="4095000"/>
              <a:ext cx="2847975" cy="1985645"/>
            </a:xfrm>
            <a:custGeom>
              <a:avLst/>
              <a:gdLst/>
              <a:ahLst/>
              <a:cxnLst/>
              <a:rect l="l" t="t" r="r" b="b"/>
              <a:pathLst>
                <a:path w="2847975" h="1985645">
                  <a:moveTo>
                    <a:pt x="2847809" y="0"/>
                  </a:moveTo>
                  <a:lnTo>
                    <a:pt x="0" y="0"/>
                  </a:lnTo>
                  <a:lnTo>
                    <a:pt x="0" y="1985416"/>
                  </a:lnTo>
                  <a:lnTo>
                    <a:pt x="2847809" y="1985416"/>
                  </a:lnTo>
                  <a:lnTo>
                    <a:pt x="28478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4997192" y="1189409"/>
            <a:ext cx="1496060" cy="1036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300" spc="35">
                <a:latin typeface="Tahoma"/>
                <a:cs typeface="Tahoma"/>
              </a:rPr>
              <a:t>Оператором</a:t>
            </a:r>
            <a:endParaRPr sz="1300">
              <a:latin typeface="Tahoma"/>
              <a:cs typeface="Tahoma"/>
            </a:endParaRPr>
          </a:p>
          <a:p>
            <a:pPr algn="ctr" marL="12700" marR="5080" indent="-635">
              <a:lnSpc>
                <a:spcPct val="102600"/>
              </a:lnSpc>
            </a:pPr>
            <a:r>
              <a:rPr dirty="0" sz="1300" spc="70">
                <a:latin typeface="Tahoma"/>
                <a:cs typeface="Tahoma"/>
              </a:rPr>
              <a:t>и </a:t>
            </a:r>
            <a:r>
              <a:rPr dirty="0" sz="1300" spc="45">
                <a:latin typeface="Tahoma"/>
                <a:cs typeface="Tahoma"/>
              </a:rPr>
              <a:t>разработчиком </a:t>
            </a:r>
            <a:r>
              <a:rPr dirty="0" sz="1300" spc="50">
                <a:latin typeface="Tahoma"/>
                <a:cs typeface="Tahoma"/>
              </a:rPr>
              <a:t> </a:t>
            </a:r>
            <a:r>
              <a:rPr dirty="0" sz="1300" spc="45">
                <a:latin typeface="Tahoma"/>
                <a:cs typeface="Tahoma"/>
              </a:rPr>
              <a:t>ЕГИССО </a:t>
            </a:r>
            <a:r>
              <a:rPr dirty="0" sz="1300" spc="20">
                <a:latin typeface="Tahoma"/>
                <a:cs typeface="Tahoma"/>
              </a:rPr>
              <a:t>является </a:t>
            </a:r>
            <a:r>
              <a:rPr dirty="0" sz="1300" spc="25">
                <a:latin typeface="Tahoma"/>
                <a:cs typeface="Tahoma"/>
              </a:rPr>
              <a:t> </a:t>
            </a:r>
            <a:r>
              <a:rPr dirty="0" sz="1300" spc="50">
                <a:latin typeface="Tahoma"/>
                <a:cs typeface="Tahoma"/>
              </a:rPr>
              <a:t>Пенсионный</a:t>
            </a:r>
            <a:r>
              <a:rPr dirty="0" sz="1300" spc="-85">
                <a:latin typeface="Tahoma"/>
                <a:cs typeface="Tahoma"/>
              </a:rPr>
              <a:t> </a:t>
            </a:r>
            <a:r>
              <a:rPr dirty="0" sz="1300" spc="10">
                <a:latin typeface="Tahoma"/>
                <a:cs typeface="Tahoma"/>
              </a:rPr>
              <a:t>фонд </a:t>
            </a:r>
            <a:r>
              <a:rPr dirty="0" sz="1300" spc="-390">
                <a:latin typeface="Tahoma"/>
                <a:cs typeface="Tahoma"/>
              </a:rPr>
              <a:t> </a:t>
            </a:r>
            <a:r>
              <a:rPr dirty="0" sz="1300" spc="25">
                <a:latin typeface="Tahoma"/>
                <a:cs typeface="Tahoma"/>
              </a:rPr>
              <a:t>России.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27300" y="1318703"/>
            <a:ext cx="3924935" cy="1071880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algn="just" marL="12700" marR="5080">
              <a:lnSpc>
                <a:spcPct val="93300"/>
              </a:lnSpc>
              <a:spcBef>
                <a:spcPts val="290"/>
              </a:spcBef>
            </a:pPr>
            <a:r>
              <a:rPr dirty="0" sz="2400" spc="30">
                <a:latin typeface="Times New Roman"/>
                <a:cs typeface="Times New Roman"/>
              </a:rPr>
              <a:t>ЕГИССО </a:t>
            </a:r>
            <a:r>
              <a:rPr dirty="0" sz="1200" spc="90">
                <a:solidFill>
                  <a:srgbClr val="414042"/>
                </a:solidFill>
                <a:latin typeface="Tahoma"/>
                <a:cs typeface="Tahoma"/>
              </a:rPr>
              <a:t>обеспечивает </a:t>
            </a:r>
            <a:r>
              <a:rPr dirty="0" sz="1200" spc="114">
                <a:solidFill>
                  <a:srgbClr val="414042"/>
                </a:solidFill>
                <a:latin typeface="Tahoma"/>
                <a:cs typeface="Tahoma"/>
              </a:rPr>
              <a:t>информационно- </a:t>
            </a:r>
            <a:r>
              <a:rPr dirty="0" sz="1200" spc="-36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25">
                <a:solidFill>
                  <a:srgbClr val="414042"/>
                </a:solidFill>
                <a:latin typeface="Tahoma"/>
                <a:cs typeface="Tahoma"/>
              </a:rPr>
              <a:t>технологическое </a:t>
            </a:r>
            <a:r>
              <a:rPr dirty="0" sz="1200" spc="35">
                <a:solidFill>
                  <a:srgbClr val="414042"/>
                </a:solidFill>
                <a:latin typeface="Tahoma"/>
                <a:cs typeface="Tahoma"/>
              </a:rPr>
              <a:t>взаимодействие </a:t>
            </a:r>
            <a:r>
              <a:rPr dirty="0" sz="1200" spc="50">
                <a:solidFill>
                  <a:srgbClr val="414042"/>
                </a:solidFill>
                <a:latin typeface="Tahoma"/>
                <a:cs typeface="Tahoma"/>
              </a:rPr>
              <a:t>информационных </a:t>
            </a:r>
            <a:r>
              <a:rPr dirty="0" sz="1200" spc="-36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25">
                <a:solidFill>
                  <a:srgbClr val="414042"/>
                </a:solidFill>
                <a:latin typeface="Tahoma"/>
                <a:cs typeface="Tahoma"/>
              </a:rPr>
              <a:t>систем, </a:t>
            </a:r>
            <a:r>
              <a:rPr dirty="0" sz="1200" spc="50">
                <a:solidFill>
                  <a:srgbClr val="414042"/>
                </a:solidFill>
                <a:latin typeface="Tahoma"/>
                <a:cs typeface="Tahoma"/>
              </a:rPr>
              <a:t>используемых </a:t>
            </a:r>
            <a:r>
              <a:rPr dirty="0" sz="1200" spc="35">
                <a:solidFill>
                  <a:srgbClr val="414042"/>
                </a:solidFill>
                <a:latin typeface="Tahoma"/>
                <a:cs typeface="Tahoma"/>
              </a:rPr>
              <a:t>для </a:t>
            </a:r>
            <a:r>
              <a:rPr dirty="0" sz="1200" spc="25">
                <a:solidFill>
                  <a:srgbClr val="414042"/>
                </a:solidFill>
                <a:latin typeface="Tahoma"/>
                <a:cs typeface="Tahoma"/>
              </a:rPr>
              <a:t>предоставления государ- </a:t>
            </a:r>
            <a:r>
              <a:rPr dirty="0" sz="1200" spc="-36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414042"/>
                </a:solidFill>
                <a:latin typeface="Tahoma"/>
                <a:cs typeface="Tahoma"/>
              </a:rPr>
              <a:t>ственных</a:t>
            </a:r>
            <a:r>
              <a:rPr dirty="0" sz="1200" spc="-1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75">
                <a:solidFill>
                  <a:srgbClr val="414042"/>
                </a:solidFill>
                <a:latin typeface="Tahoma"/>
                <a:cs typeface="Tahoma"/>
              </a:rPr>
              <a:t>и</a:t>
            </a:r>
            <a:r>
              <a:rPr dirty="0" sz="1200" spc="-1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65">
                <a:solidFill>
                  <a:srgbClr val="414042"/>
                </a:solidFill>
                <a:latin typeface="Tahoma"/>
                <a:cs typeface="Tahoma"/>
              </a:rPr>
              <a:t>муниципальных</a:t>
            </a:r>
            <a:r>
              <a:rPr dirty="0" sz="1200" spc="-1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50">
                <a:solidFill>
                  <a:srgbClr val="414042"/>
                </a:solidFill>
                <a:latin typeface="Tahoma"/>
                <a:cs typeface="Tahoma"/>
              </a:rPr>
              <a:t>услуг</a:t>
            </a:r>
            <a:r>
              <a:rPr dirty="0" sz="1200" spc="-1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75">
                <a:solidFill>
                  <a:srgbClr val="414042"/>
                </a:solidFill>
                <a:latin typeface="Tahoma"/>
                <a:cs typeface="Tahoma"/>
              </a:rPr>
              <a:t>и</a:t>
            </a:r>
            <a:r>
              <a:rPr dirty="0" sz="1200" spc="-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35">
                <a:solidFill>
                  <a:srgbClr val="414042"/>
                </a:solidFill>
                <a:latin typeface="Tahoma"/>
                <a:cs typeface="Tahoma"/>
              </a:rPr>
              <a:t>исполнения</a:t>
            </a:r>
            <a:r>
              <a:rPr dirty="0" sz="1200" spc="-1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25">
                <a:solidFill>
                  <a:srgbClr val="414042"/>
                </a:solidFill>
                <a:latin typeface="Tahoma"/>
                <a:cs typeface="Tahoma"/>
              </a:rPr>
              <a:t>го- </a:t>
            </a:r>
            <a:r>
              <a:rPr dirty="0" sz="1200" spc="-36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30">
                <a:solidFill>
                  <a:srgbClr val="414042"/>
                </a:solidFill>
                <a:latin typeface="Tahoma"/>
                <a:cs typeface="Tahoma"/>
              </a:rPr>
              <a:t>сударственных</a:t>
            </a:r>
            <a:r>
              <a:rPr dirty="0" sz="1200" spc="-4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414042"/>
                </a:solidFill>
                <a:latin typeface="Tahoma"/>
                <a:cs typeface="Tahoma"/>
              </a:rPr>
              <a:t>и</a:t>
            </a:r>
            <a:r>
              <a:rPr dirty="0" sz="1200" spc="-3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65">
                <a:solidFill>
                  <a:srgbClr val="414042"/>
                </a:solidFill>
                <a:latin typeface="Tahoma"/>
                <a:cs typeface="Tahoma"/>
              </a:rPr>
              <a:t>муниципальных</a:t>
            </a:r>
            <a:r>
              <a:rPr dirty="0" sz="1200" spc="-4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30">
                <a:solidFill>
                  <a:srgbClr val="414042"/>
                </a:solidFill>
                <a:latin typeface="Tahoma"/>
                <a:cs typeface="Tahoma"/>
              </a:rPr>
              <a:t>функций.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758517" y="7233179"/>
            <a:ext cx="1833880" cy="3670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R="5080" indent="426720">
              <a:lnSpc>
                <a:spcPct val="100000"/>
              </a:lnSpc>
              <a:spcBef>
                <a:spcPts val="135"/>
              </a:spcBef>
            </a:pPr>
            <a:r>
              <a:rPr dirty="0" sz="1100" spc="60">
                <a:solidFill>
                  <a:srgbClr val="FFFFFF"/>
                </a:solidFill>
                <a:latin typeface="Tahoma"/>
                <a:cs typeface="Tahoma"/>
              </a:rPr>
              <a:t>Региональные </a:t>
            </a:r>
            <a:r>
              <a:rPr dirty="0" sz="1100" spc="6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(ведомственные) </a:t>
            </a:r>
            <a:r>
              <a:rPr dirty="0" sz="1100" spc="70">
                <a:solidFill>
                  <a:srgbClr val="FFFFFF"/>
                </a:solidFill>
                <a:latin typeface="Tahoma"/>
                <a:cs typeface="Tahoma"/>
              </a:rPr>
              <a:t>сегменты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603720" y="7870128"/>
            <a:ext cx="2177415" cy="817880"/>
          </a:xfrm>
          <a:custGeom>
            <a:avLst/>
            <a:gdLst/>
            <a:ahLst/>
            <a:cxnLst/>
            <a:rect l="l" t="t" r="r" b="b"/>
            <a:pathLst>
              <a:path w="2177415" h="817879">
                <a:moveTo>
                  <a:pt x="2076869" y="817664"/>
                </a:moveTo>
                <a:lnTo>
                  <a:pt x="0" y="817664"/>
                </a:lnTo>
                <a:lnTo>
                  <a:pt x="100396" y="0"/>
                </a:lnTo>
                <a:lnTo>
                  <a:pt x="2177265" y="0"/>
                </a:lnTo>
                <a:lnTo>
                  <a:pt x="2076869" y="817664"/>
                </a:lnTo>
                <a:close/>
              </a:path>
            </a:pathLst>
          </a:custGeom>
          <a:solidFill>
            <a:srgbClr val="C6C6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2655090" y="7981268"/>
            <a:ext cx="2075814" cy="6026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4925" marR="5080" indent="17145">
              <a:lnSpc>
                <a:spcPct val="100000"/>
              </a:lnSpc>
              <a:spcBef>
                <a:spcPts val="95"/>
              </a:spcBef>
            </a:pPr>
            <a:r>
              <a:rPr dirty="0" sz="950" spc="-40">
                <a:latin typeface="Verdana"/>
                <a:cs typeface="Verdana"/>
              </a:rPr>
              <a:t>предназначен</a:t>
            </a:r>
            <a:r>
              <a:rPr dirty="0" sz="950" spc="-60">
                <a:latin typeface="Verdana"/>
                <a:cs typeface="Verdana"/>
              </a:rPr>
              <a:t>ы</a:t>
            </a:r>
            <a:r>
              <a:rPr dirty="0" sz="950" spc="-60">
                <a:latin typeface="Verdana"/>
                <a:cs typeface="Verdana"/>
              </a:rPr>
              <a:t> </a:t>
            </a:r>
            <a:r>
              <a:rPr dirty="0" sz="950" spc="-35">
                <a:latin typeface="Verdana"/>
                <a:cs typeface="Verdana"/>
              </a:rPr>
              <a:t>д</a:t>
            </a:r>
            <a:r>
              <a:rPr dirty="0" sz="950" spc="-40">
                <a:latin typeface="Verdana"/>
                <a:cs typeface="Verdana"/>
              </a:rPr>
              <a:t>л</a:t>
            </a:r>
            <a:r>
              <a:rPr dirty="0" sz="950" spc="-45">
                <a:latin typeface="Verdana"/>
                <a:cs typeface="Verdana"/>
              </a:rPr>
              <a:t>я</a:t>
            </a:r>
            <a:r>
              <a:rPr dirty="0" sz="950" spc="-60">
                <a:latin typeface="Verdana"/>
                <a:cs typeface="Verdana"/>
              </a:rPr>
              <a:t> </a:t>
            </a:r>
            <a:r>
              <a:rPr dirty="0" sz="950" spc="-55">
                <a:latin typeface="Verdana"/>
                <a:cs typeface="Verdana"/>
              </a:rPr>
              <a:t>сбор</a:t>
            </a:r>
            <a:r>
              <a:rPr dirty="0" sz="950" spc="-60">
                <a:latin typeface="Verdana"/>
                <a:cs typeface="Verdana"/>
              </a:rPr>
              <a:t>а</a:t>
            </a:r>
            <a:r>
              <a:rPr dirty="0" sz="950" spc="-60">
                <a:latin typeface="Verdana"/>
                <a:cs typeface="Verdana"/>
              </a:rPr>
              <a:t> </a:t>
            </a:r>
            <a:r>
              <a:rPr dirty="0" sz="950" spc="-30">
                <a:latin typeface="Verdana"/>
                <a:cs typeface="Verdana"/>
              </a:rPr>
              <a:t>данных  </a:t>
            </a:r>
            <a:r>
              <a:rPr dirty="0" sz="950" spc="-70">
                <a:latin typeface="Verdana"/>
                <a:cs typeface="Verdana"/>
              </a:rPr>
              <a:t>в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45">
                <a:latin typeface="Verdana"/>
                <a:cs typeface="Verdana"/>
              </a:rPr>
              <a:t>вид</a:t>
            </a:r>
            <a:r>
              <a:rPr dirty="0" sz="950" spc="-50">
                <a:latin typeface="Verdana"/>
                <a:cs typeface="Verdana"/>
              </a:rPr>
              <a:t>е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55">
                <a:latin typeface="Verdana"/>
                <a:cs typeface="Verdana"/>
              </a:rPr>
              <a:t>сведений</a:t>
            </a:r>
            <a:r>
              <a:rPr dirty="0" sz="950" spc="-40">
                <a:latin typeface="Verdana"/>
                <a:cs typeface="Verdana"/>
              </a:rPr>
              <a:t>,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55">
                <a:latin typeface="Verdana"/>
                <a:cs typeface="Verdana"/>
              </a:rPr>
              <a:t>с</a:t>
            </a:r>
            <a:r>
              <a:rPr dirty="0" sz="950" spc="-85">
                <a:latin typeface="Verdana"/>
                <a:cs typeface="Verdana"/>
              </a:rPr>
              <a:t>о</a:t>
            </a:r>
            <a:r>
              <a:rPr dirty="0" sz="950" spc="-40">
                <a:latin typeface="Verdana"/>
                <a:cs typeface="Verdana"/>
              </a:rPr>
              <a:t>держащихся</a:t>
            </a:r>
            <a:endParaRPr sz="950">
              <a:latin typeface="Verdana"/>
              <a:cs typeface="Verdana"/>
            </a:endParaRPr>
          </a:p>
          <a:p>
            <a:pPr marR="332105" indent="17145">
              <a:lnSpc>
                <a:spcPts val="1130"/>
              </a:lnSpc>
              <a:spcBef>
                <a:spcPts val="35"/>
              </a:spcBef>
            </a:pPr>
            <a:r>
              <a:rPr dirty="0" cap="small" sz="950" spc="-20">
                <a:latin typeface="Verdana"/>
                <a:cs typeface="Verdana"/>
              </a:rPr>
              <a:t>в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35">
                <a:latin typeface="Verdana"/>
                <a:cs typeface="Verdana"/>
              </a:rPr>
              <a:t>информаци</a:t>
            </a:r>
            <a:r>
              <a:rPr dirty="0" sz="950" spc="-40">
                <a:latin typeface="Verdana"/>
                <a:cs typeface="Verdana"/>
              </a:rPr>
              <a:t>онны</a:t>
            </a:r>
            <a:r>
              <a:rPr dirty="0" sz="950" spc="-40">
                <a:latin typeface="Verdana"/>
                <a:cs typeface="Verdana"/>
              </a:rPr>
              <a:t>х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50">
                <a:latin typeface="Verdana"/>
                <a:cs typeface="Verdana"/>
              </a:rPr>
              <a:t>ресурсах </a:t>
            </a:r>
            <a:r>
              <a:rPr dirty="0" sz="950" spc="-35">
                <a:latin typeface="Verdana"/>
                <a:cs typeface="Verdana"/>
              </a:rPr>
              <a:t>пос</a:t>
            </a:r>
            <a:r>
              <a:rPr dirty="0" sz="950" spc="-40">
                <a:latin typeface="Verdana"/>
                <a:cs typeface="Verdana"/>
              </a:rPr>
              <a:t>т</a:t>
            </a:r>
            <a:r>
              <a:rPr dirty="0" sz="950" spc="-50">
                <a:latin typeface="Verdana"/>
                <a:cs typeface="Verdana"/>
              </a:rPr>
              <a:t>авщико</a:t>
            </a:r>
            <a:r>
              <a:rPr dirty="0" sz="950" spc="-50">
                <a:latin typeface="Verdana"/>
                <a:cs typeface="Verdana"/>
              </a:rPr>
              <a:t>в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30">
                <a:latin typeface="Verdana"/>
                <a:cs typeface="Verdana"/>
              </a:rPr>
              <a:t>информации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89622" y="9074658"/>
            <a:ext cx="3467100" cy="817880"/>
          </a:xfrm>
          <a:custGeom>
            <a:avLst/>
            <a:gdLst/>
            <a:ahLst/>
            <a:cxnLst/>
            <a:rect l="l" t="t" r="r" b="b"/>
            <a:pathLst>
              <a:path w="3467100" h="817879">
                <a:moveTo>
                  <a:pt x="2042198" y="0"/>
                </a:moveTo>
                <a:lnTo>
                  <a:pt x="100406" y="0"/>
                </a:lnTo>
                <a:lnTo>
                  <a:pt x="0" y="817664"/>
                </a:lnTo>
                <a:lnTo>
                  <a:pt x="1941791" y="817664"/>
                </a:lnTo>
                <a:lnTo>
                  <a:pt x="2042198" y="0"/>
                </a:lnTo>
                <a:close/>
              </a:path>
              <a:path w="3467100" h="817879">
                <a:moveTo>
                  <a:pt x="3466604" y="0"/>
                </a:moveTo>
                <a:lnTo>
                  <a:pt x="2149487" y="0"/>
                </a:lnTo>
                <a:lnTo>
                  <a:pt x="2049081" y="817664"/>
                </a:lnTo>
                <a:lnTo>
                  <a:pt x="3366198" y="817664"/>
                </a:lnTo>
                <a:lnTo>
                  <a:pt x="3466604" y="0"/>
                </a:lnTo>
                <a:close/>
              </a:path>
            </a:pathLst>
          </a:custGeom>
          <a:solidFill>
            <a:srgbClr val="C6C6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732940" y="9107367"/>
            <a:ext cx="3088005" cy="746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R="5080" indent="70485">
              <a:lnSpc>
                <a:spcPct val="100000"/>
              </a:lnSpc>
              <a:spcBef>
                <a:spcPts val="95"/>
              </a:spcBef>
              <a:tabLst>
                <a:tab pos="2048510" algn="l"/>
                <a:tab pos="2119630" algn="l"/>
              </a:tabLst>
            </a:pPr>
            <a:r>
              <a:rPr dirty="0" sz="950" spc="-50">
                <a:latin typeface="Verdana"/>
                <a:cs typeface="Verdana"/>
              </a:rPr>
              <a:t>обеспечивает</a:t>
            </a:r>
            <a:r>
              <a:rPr dirty="0" sz="950" spc="-30">
                <a:latin typeface="Verdana"/>
                <a:cs typeface="Verdana"/>
              </a:rPr>
              <a:t> </a:t>
            </a:r>
            <a:r>
              <a:rPr dirty="0" sz="950" spc="-35">
                <a:latin typeface="Verdana"/>
                <a:cs typeface="Verdana"/>
              </a:rPr>
              <a:t>оперативный		</a:t>
            </a:r>
            <a:r>
              <a:rPr dirty="0" sz="950" spc="-50">
                <a:latin typeface="Verdana"/>
                <a:cs typeface="Verdana"/>
              </a:rPr>
              <a:t>обеспечивает 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60">
                <a:latin typeface="Verdana"/>
                <a:cs typeface="Verdana"/>
              </a:rPr>
              <a:t>сбор</a:t>
            </a:r>
            <a:r>
              <a:rPr dirty="0" sz="950" spc="-30">
                <a:latin typeface="Verdana"/>
                <a:cs typeface="Verdana"/>
              </a:rPr>
              <a:t> </a:t>
            </a:r>
            <a:r>
              <a:rPr dirty="0" sz="950" spc="-20">
                <a:latin typeface="Verdana"/>
                <a:cs typeface="Verdana"/>
              </a:rPr>
              <a:t>и</a:t>
            </a:r>
            <a:r>
              <a:rPr dirty="0" sz="950" spc="-25">
                <a:latin typeface="Verdana"/>
                <a:cs typeface="Verdana"/>
              </a:rPr>
              <a:t> </a:t>
            </a:r>
            <a:r>
              <a:rPr dirty="0" sz="950" spc="-50">
                <a:latin typeface="Verdana"/>
                <a:cs typeface="Verdana"/>
              </a:rPr>
              <a:t>предоставление</a:t>
            </a:r>
            <a:r>
              <a:rPr dirty="0" sz="950" spc="-30">
                <a:latin typeface="Verdana"/>
                <a:cs typeface="Verdana"/>
              </a:rPr>
              <a:t> </a:t>
            </a:r>
            <a:r>
              <a:rPr dirty="0" sz="950" spc="-60">
                <a:latin typeface="Verdana"/>
                <a:cs typeface="Verdana"/>
              </a:rPr>
              <a:t>сведе-	</a:t>
            </a:r>
            <a:r>
              <a:rPr dirty="0" sz="950" spc="-45">
                <a:latin typeface="Verdana"/>
                <a:cs typeface="Verdana"/>
              </a:rPr>
              <a:t>формирование </a:t>
            </a:r>
            <a:r>
              <a:rPr dirty="0" sz="950" spc="-40">
                <a:latin typeface="Verdana"/>
                <a:cs typeface="Verdana"/>
              </a:rPr>
              <a:t> </a:t>
            </a:r>
            <a:r>
              <a:rPr dirty="0" sz="950" spc="-25">
                <a:latin typeface="Verdana"/>
                <a:cs typeface="Verdana"/>
              </a:rPr>
              <a:t>ний</a:t>
            </a:r>
            <a:r>
              <a:rPr dirty="0" sz="950" spc="-35">
                <a:latin typeface="Verdana"/>
                <a:cs typeface="Verdana"/>
              </a:rPr>
              <a:t> </a:t>
            </a:r>
            <a:r>
              <a:rPr dirty="0" sz="950" spc="-65">
                <a:latin typeface="Verdana"/>
                <a:cs typeface="Verdana"/>
              </a:rPr>
              <a:t>о</a:t>
            </a:r>
            <a:r>
              <a:rPr dirty="0" sz="950" spc="-30">
                <a:latin typeface="Verdana"/>
                <a:cs typeface="Verdana"/>
              </a:rPr>
              <a:t> </a:t>
            </a:r>
            <a:r>
              <a:rPr dirty="0" sz="950" spc="-45">
                <a:latin typeface="Verdana"/>
                <a:cs typeface="Verdana"/>
              </a:rPr>
              <a:t>предоставленных</a:t>
            </a:r>
            <a:r>
              <a:rPr dirty="0" sz="950" spc="-30">
                <a:latin typeface="Verdana"/>
                <a:cs typeface="Verdana"/>
              </a:rPr>
              <a:t> мерах	статистической </a:t>
            </a:r>
            <a:r>
              <a:rPr dirty="0" sz="950" spc="-25">
                <a:latin typeface="Verdana"/>
                <a:cs typeface="Verdana"/>
              </a:rPr>
              <a:t> </a:t>
            </a:r>
            <a:r>
              <a:rPr dirty="0" sz="950" spc="-40">
                <a:latin typeface="Verdana"/>
                <a:cs typeface="Verdana"/>
              </a:rPr>
              <a:t>социально</a:t>
            </a:r>
            <a:r>
              <a:rPr dirty="0" sz="950" spc="-45">
                <a:latin typeface="Verdana"/>
                <a:cs typeface="Verdana"/>
              </a:rPr>
              <a:t>й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30">
                <a:latin typeface="Verdana"/>
                <a:cs typeface="Verdana"/>
              </a:rPr>
              <a:t>защит</a:t>
            </a:r>
            <a:r>
              <a:rPr dirty="0" sz="950" spc="-40">
                <a:latin typeface="Verdana"/>
                <a:cs typeface="Verdana"/>
              </a:rPr>
              <a:t>ы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40">
                <a:latin typeface="Verdana"/>
                <a:cs typeface="Verdana"/>
              </a:rPr>
              <a:t>п</a:t>
            </a:r>
            <a:r>
              <a:rPr dirty="0" sz="950" spc="-45">
                <a:latin typeface="Verdana"/>
                <a:cs typeface="Verdana"/>
              </a:rPr>
              <a:t>о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45">
                <a:latin typeface="Verdana"/>
                <a:cs typeface="Verdana"/>
              </a:rPr>
              <a:t>запро</a:t>
            </a:r>
            <a:r>
              <a:rPr dirty="0" sz="950" spc="-75">
                <a:latin typeface="Verdana"/>
                <a:cs typeface="Verdana"/>
              </a:rPr>
              <a:t>-</a:t>
            </a:r>
            <a:r>
              <a:rPr dirty="0" sz="950">
                <a:latin typeface="Verdana"/>
                <a:cs typeface="Verdana"/>
              </a:rPr>
              <a:t>	</a:t>
            </a:r>
            <a:r>
              <a:rPr dirty="0" sz="950" spc="-20">
                <a:latin typeface="Verdana"/>
                <a:cs typeface="Verdana"/>
              </a:rPr>
              <a:t>и</a:t>
            </a:r>
            <a:r>
              <a:rPr dirty="0" sz="950" spc="-45">
                <a:latin typeface="Verdana"/>
                <a:cs typeface="Verdana"/>
              </a:rPr>
              <a:t> </a:t>
            </a:r>
            <a:r>
              <a:rPr dirty="0" sz="950" spc="-30">
                <a:latin typeface="Verdana"/>
                <a:cs typeface="Verdana"/>
              </a:rPr>
              <a:t>аналитиче</a:t>
            </a:r>
            <a:r>
              <a:rPr dirty="0" sz="950" spc="-35">
                <a:latin typeface="Verdana"/>
                <a:cs typeface="Verdana"/>
              </a:rPr>
              <a:t>ской  </a:t>
            </a:r>
            <a:r>
              <a:rPr dirty="0" sz="950" spc="-15">
                <a:latin typeface="Verdana"/>
                <a:cs typeface="Verdana"/>
              </a:rPr>
              <a:t>сам</a:t>
            </a:r>
            <a:r>
              <a:rPr dirty="0" sz="950" spc="-25">
                <a:latin typeface="Verdana"/>
                <a:cs typeface="Verdana"/>
              </a:rPr>
              <a:t> </a:t>
            </a:r>
            <a:r>
              <a:rPr dirty="0" sz="950" spc="-50">
                <a:latin typeface="Verdana"/>
                <a:cs typeface="Verdana"/>
              </a:rPr>
              <a:t>пользователей</a:t>
            </a:r>
            <a:r>
              <a:rPr dirty="0" sz="950" spc="-25">
                <a:latin typeface="Verdana"/>
                <a:cs typeface="Verdana"/>
              </a:rPr>
              <a:t> </a:t>
            </a:r>
            <a:r>
              <a:rPr dirty="0" sz="950" spc="-45">
                <a:latin typeface="Verdana"/>
                <a:cs typeface="Verdana"/>
              </a:rPr>
              <a:t>ЕГИССО	</a:t>
            </a:r>
            <a:r>
              <a:rPr dirty="0" sz="950" spc="-30">
                <a:latin typeface="Verdana"/>
                <a:cs typeface="Verdana"/>
              </a:rPr>
              <a:t>отчетности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4772879" y="7870128"/>
            <a:ext cx="1897380" cy="817880"/>
          </a:xfrm>
          <a:custGeom>
            <a:avLst/>
            <a:gdLst/>
            <a:ahLst/>
            <a:cxnLst/>
            <a:rect l="l" t="t" r="r" b="b"/>
            <a:pathLst>
              <a:path w="1897379" h="817879">
                <a:moveTo>
                  <a:pt x="1796707" y="817664"/>
                </a:moveTo>
                <a:lnTo>
                  <a:pt x="0" y="817664"/>
                </a:lnTo>
                <a:lnTo>
                  <a:pt x="100396" y="0"/>
                </a:lnTo>
                <a:lnTo>
                  <a:pt x="1897103" y="0"/>
                </a:lnTo>
                <a:lnTo>
                  <a:pt x="1796707" y="817664"/>
                </a:lnTo>
                <a:close/>
              </a:path>
            </a:pathLst>
          </a:custGeom>
          <a:solidFill>
            <a:srgbClr val="C6C6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4815427" y="7909202"/>
            <a:ext cx="1746250" cy="746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4925" marR="153670" indent="34925">
              <a:lnSpc>
                <a:spcPct val="100000"/>
              </a:lnSpc>
              <a:spcBef>
                <a:spcPts val="95"/>
              </a:spcBef>
            </a:pPr>
            <a:r>
              <a:rPr dirty="0" sz="950" spc="-60">
                <a:latin typeface="Verdana"/>
                <a:cs typeface="Verdana"/>
              </a:rPr>
              <a:t>обеспечивает</a:t>
            </a:r>
            <a:r>
              <a:rPr dirty="0" sz="950" spc="-60">
                <a:latin typeface="Verdana"/>
                <a:cs typeface="Verdana"/>
              </a:rPr>
              <a:t> </a:t>
            </a:r>
            <a:r>
              <a:rPr dirty="0" sz="950" spc="-140">
                <a:latin typeface="Verdana"/>
                <a:cs typeface="Verdana"/>
              </a:rPr>
              <a:t>ф</a:t>
            </a:r>
            <a:r>
              <a:rPr dirty="0" sz="950" spc="-40">
                <a:latin typeface="Verdana"/>
                <a:cs typeface="Verdana"/>
              </a:rPr>
              <a:t>ункциони</a:t>
            </a:r>
            <a:r>
              <a:rPr dirty="0" sz="950" spc="-65">
                <a:latin typeface="Verdana"/>
                <a:cs typeface="Verdana"/>
              </a:rPr>
              <a:t>-  </a:t>
            </a:r>
            <a:r>
              <a:rPr dirty="0" sz="950" spc="-60">
                <a:latin typeface="Verdana"/>
                <a:cs typeface="Verdana"/>
              </a:rPr>
              <a:t>рование</a:t>
            </a:r>
            <a:r>
              <a:rPr dirty="0" sz="950" spc="-60">
                <a:latin typeface="Verdana"/>
                <a:cs typeface="Verdana"/>
              </a:rPr>
              <a:t> </a:t>
            </a:r>
            <a:r>
              <a:rPr dirty="0" sz="950" spc="-55">
                <a:latin typeface="Verdana"/>
                <a:cs typeface="Verdana"/>
              </a:rPr>
              <a:t>инфраст</a:t>
            </a:r>
            <a:r>
              <a:rPr dirty="0" sz="950" spc="-60">
                <a:latin typeface="Verdana"/>
                <a:cs typeface="Verdana"/>
              </a:rPr>
              <a:t>р</a:t>
            </a:r>
            <a:r>
              <a:rPr dirty="0" sz="950" spc="-30">
                <a:latin typeface="Verdana"/>
                <a:cs typeface="Verdana"/>
              </a:rPr>
              <a:t>уктуры  </a:t>
            </a:r>
            <a:r>
              <a:rPr dirty="0" sz="950" spc="-45">
                <a:latin typeface="Verdana"/>
                <a:cs typeface="Verdana"/>
              </a:rPr>
              <a:t>информационной</a:t>
            </a:r>
            <a:r>
              <a:rPr dirty="0" sz="950" spc="-60">
                <a:latin typeface="Verdana"/>
                <a:cs typeface="Verdana"/>
              </a:rPr>
              <a:t> </a:t>
            </a:r>
            <a:r>
              <a:rPr dirty="0" sz="950" spc="-40">
                <a:latin typeface="Verdana"/>
                <a:cs typeface="Verdana"/>
              </a:rPr>
              <a:t>сис</a:t>
            </a:r>
            <a:r>
              <a:rPr dirty="0" sz="950" spc="-50">
                <a:latin typeface="Verdana"/>
                <a:cs typeface="Verdana"/>
              </a:rPr>
              <a:t>т</a:t>
            </a:r>
            <a:r>
              <a:rPr dirty="0" sz="950" spc="-20">
                <a:latin typeface="Verdana"/>
                <a:cs typeface="Verdana"/>
              </a:rPr>
              <a:t>емы</a:t>
            </a:r>
            <a:endParaRPr sz="950">
              <a:latin typeface="Verdana"/>
              <a:cs typeface="Verdana"/>
            </a:endParaRPr>
          </a:p>
          <a:p>
            <a:pPr marR="5080" indent="17145">
              <a:lnSpc>
                <a:spcPts val="1130"/>
              </a:lnSpc>
              <a:spcBef>
                <a:spcPts val="30"/>
              </a:spcBef>
            </a:pPr>
            <a:r>
              <a:rPr dirty="0" sz="950" spc="-45">
                <a:latin typeface="Verdana"/>
                <a:cs typeface="Verdana"/>
              </a:rPr>
              <a:t>и</a:t>
            </a:r>
            <a:r>
              <a:rPr dirty="0" sz="950" spc="-75">
                <a:latin typeface="Verdana"/>
                <a:cs typeface="Verdana"/>
              </a:rPr>
              <a:t> </a:t>
            </a:r>
            <a:r>
              <a:rPr dirty="0" sz="950" spc="-60">
                <a:latin typeface="Verdana"/>
                <a:cs typeface="Verdana"/>
              </a:rPr>
              <a:t>комплекс</a:t>
            </a:r>
            <a:r>
              <a:rPr dirty="0" sz="950" spc="-70">
                <a:latin typeface="Verdana"/>
                <a:cs typeface="Verdana"/>
              </a:rPr>
              <a:t>н</a:t>
            </a:r>
            <a:r>
              <a:rPr dirty="0" sz="950" spc="-70">
                <a:latin typeface="Verdana"/>
                <a:cs typeface="Verdana"/>
              </a:rPr>
              <a:t>ую</a:t>
            </a:r>
            <a:r>
              <a:rPr dirty="0" sz="950" spc="-75">
                <a:latin typeface="Verdana"/>
                <a:cs typeface="Verdana"/>
              </a:rPr>
              <a:t> </a:t>
            </a:r>
            <a:r>
              <a:rPr dirty="0" sz="950" spc="-65">
                <a:latin typeface="Verdana"/>
                <a:cs typeface="Verdana"/>
              </a:rPr>
              <a:t>информацион-  </a:t>
            </a:r>
            <a:r>
              <a:rPr dirty="0" sz="950" spc="-50">
                <a:latin typeface="Verdana"/>
                <a:cs typeface="Verdana"/>
              </a:rPr>
              <a:t>н</a:t>
            </a:r>
            <a:r>
              <a:rPr dirty="0" sz="950" spc="-55">
                <a:latin typeface="Verdana"/>
                <a:cs typeface="Verdana"/>
              </a:rPr>
              <a:t>ую</a:t>
            </a:r>
            <a:r>
              <a:rPr dirty="0" sz="950" spc="-60">
                <a:latin typeface="Verdana"/>
                <a:cs typeface="Verdana"/>
              </a:rPr>
              <a:t> </a:t>
            </a:r>
            <a:r>
              <a:rPr dirty="0" sz="950" spc="-55">
                <a:latin typeface="Verdana"/>
                <a:cs typeface="Verdana"/>
              </a:rPr>
              <a:t>безопасность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4157877" y="9074646"/>
            <a:ext cx="2512695" cy="817880"/>
          </a:xfrm>
          <a:custGeom>
            <a:avLst/>
            <a:gdLst/>
            <a:ahLst/>
            <a:cxnLst/>
            <a:rect l="l" t="t" r="r" b="b"/>
            <a:pathLst>
              <a:path w="2512695" h="817879">
                <a:moveTo>
                  <a:pt x="2411717" y="817664"/>
                </a:moveTo>
                <a:lnTo>
                  <a:pt x="0" y="817664"/>
                </a:lnTo>
                <a:lnTo>
                  <a:pt x="100396" y="0"/>
                </a:lnTo>
                <a:lnTo>
                  <a:pt x="2512113" y="0"/>
                </a:lnTo>
                <a:lnTo>
                  <a:pt x="2411717" y="817664"/>
                </a:lnTo>
                <a:close/>
              </a:path>
            </a:pathLst>
          </a:custGeom>
          <a:solidFill>
            <a:srgbClr val="C6C6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4201202" y="9107367"/>
            <a:ext cx="2409825" cy="746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7145" marR="5080" indent="52705">
              <a:lnSpc>
                <a:spcPct val="100000"/>
              </a:lnSpc>
              <a:spcBef>
                <a:spcPts val="95"/>
              </a:spcBef>
            </a:pPr>
            <a:r>
              <a:rPr dirty="0" sz="950" spc="-70">
                <a:latin typeface="Verdana"/>
                <a:cs typeface="Verdana"/>
              </a:rPr>
              <a:t>с</a:t>
            </a:r>
            <a:r>
              <a:rPr dirty="0" sz="950" spc="-105">
                <a:latin typeface="Verdana"/>
                <a:cs typeface="Verdana"/>
              </a:rPr>
              <a:t>о</a:t>
            </a:r>
            <a:r>
              <a:rPr dirty="0" sz="950" spc="-40">
                <a:latin typeface="Verdana"/>
                <a:cs typeface="Verdana"/>
              </a:rPr>
              <a:t>держит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80">
                <a:latin typeface="Verdana"/>
                <a:cs typeface="Verdana"/>
              </a:rPr>
              <a:t>в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85">
                <a:latin typeface="Verdana"/>
                <a:cs typeface="Verdana"/>
              </a:rPr>
              <a:t>себе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60">
                <a:latin typeface="Verdana"/>
                <a:cs typeface="Verdana"/>
              </a:rPr>
              <a:t>классифика</a:t>
            </a:r>
            <a:r>
              <a:rPr dirty="0" sz="950" spc="-55">
                <a:latin typeface="Verdana"/>
                <a:cs typeface="Verdana"/>
              </a:rPr>
              <a:t>т</a:t>
            </a:r>
            <a:r>
              <a:rPr dirty="0" sz="950" spc="-70">
                <a:latin typeface="Verdana"/>
                <a:cs typeface="Verdana"/>
              </a:rPr>
              <a:t>ор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30">
                <a:latin typeface="Verdana"/>
                <a:cs typeface="Verdana"/>
              </a:rPr>
              <a:t>мер  </a:t>
            </a:r>
            <a:r>
              <a:rPr dirty="0" sz="950" spc="-55">
                <a:latin typeface="Verdana"/>
                <a:cs typeface="Verdana"/>
              </a:rPr>
              <a:t>социальной</a:t>
            </a:r>
            <a:r>
              <a:rPr dirty="0" sz="950" spc="-75">
                <a:latin typeface="Verdana"/>
                <a:cs typeface="Verdana"/>
              </a:rPr>
              <a:t> </a:t>
            </a:r>
            <a:r>
              <a:rPr dirty="0" sz="950" spc="-60">
                <a:latin typeface="Verdana"/>
                <a:cs typeface="Verdana"/>
              </a:rPr>
              <a:t>защиты,</a:t>
            </a:r>
            <a:r>
              <a:rPr dirty="0" sz="950" spc="-75">
                <a:latin typeface="Verdana"/>
                <a:cs typeface="Verdana"/>
              </a:rPr>
              <a:t> </a:t>
            </a:r>
            <a:r>
              <a:rPr dirty="0" sz="950" spc="-65">
                <a:latin typeface="Verdana"/>
                <a:cs typeface="Verdana"/>
              </a:rPr>
              <a:t>перечень</a:t>
            </a:r>
            <a:r>
              <a:rPr dirty="0" sz="950" spc="-75">
                <a:latin typeface="Verdana"/>
                <a:cs typeface="Verdana"/>
              </a:rPr>
              <a:t> </a:t>
            </a:r>
            <a:r>
              <a:rPr dirty="0" sz="950" spc="-45">
                <a:latin typeface="Verdana"/>
                <a:cs typeface="Verdana"/>
              </a:rPr>
              <a:t>ка</a:t>
            </a:r>
            <a:r>
              <a:rPr dirty="0" sz="950" spc="-55">
                <a:latin typeface="Verdana"/>
                <a:cs typeface="Verdana"/>
              </a:rPr>
              <a:t>т</a:t>
            </a:r>
            <a:r>
              <a:rPr dirty="0" sz="950" spc="-60">
                <a:latin typeface="Verdana"/>
                <a:cs typeface="Verdana"/>
              </a:rPr>
              <a:t>е</a:t>
            </a:r>
            <a:r>
              <a:rPr dirty="0" sz="950" spc="-60">
                <a:latin typeface="Verdana"/>
                <a:cs typeface="Verdana"/>
              </a:rPr>
              <a:t>г</a:t>
            </a:r>
            <a:r>
              <a:rPr dirty="0" sz="950" spc="-45">
                <a:latin typeface="Verdana"/>
                <a:cs typeface="Verdana"/>
              </a:rPr>
              <a:t>орий  </a:t>
            </a:r>
            <a:r>
              <a:rPr dirty="0" sz="950" spc="-55">
                <a:latin typeface="Verdana"/>
                <a:cs typeface="Verdana"/>
              </a:rPr>
              <a:t>п</a:t>
            </a:r>
            <a:r>
              <a:rPr dirty="0" sz="950" spc="-85">
                <a:latin typeface="Verdana"/>
                <a:cs typeface="Verdana"/>
              </a:rPr>
              <a:t>о</a:t>
            </a:r>
            <a:r>
              <a:rPr dirty="0" sz="950" spc="-40">
                <a:latin typeface="Verdana"/>
                <a:cs typeface="Verdana"/>
              </a:rPr>
              <a:t>луча</a:t>
            </a:r>
            <a:r>
              <a:rPr dirty="0" sz="950" spc="-55">
                <a:latin typeface="Verdana"/>
                <a:cs typeface="Verdana"/>
              </a:rPr>
              <a:t>т</a:t>
            </a:r>
            <a:r>
              <a:rPr dirty="0" sz="950" spc="-70">
                <a:latin typeface="Verdana"/>
                <a:cs typeface="Verdana"/>
              </a:rPr>
              <a:t>елей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30">
                <a:latin typeface="Verdana"/>
                <a:cs typeface="Verdana"/>
              </a:rPr>
              <a:t>и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55">
                <a:latin typeface="Verdana"/>
                <a:cs typeface="Verdana"/>
              </a:rPr>
              <a:t>справочник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40">
                <a:latin typeface="Verdana"/>
                <a:cs typeface="Verdana"/>
              </a:rPr>
              <a:t>кри</a:t>
            </a:r>
            <a:r>
              <a:rPr dirty="0" sz="950" spc="-50">
                <a:latin typeface="Verdana"/>
                <a:cs typeface="Verdana"/>
              </a:rPr>
              <a:t>т</a:t>
            </a:r>
            <a:r>
              <a:rPr dirty="0" sz="950" spc="-65">
                <a:latin typeface="Verdana"/>
                <a:cs typeface="Verdana"/>
              </a:rPr>
              <a:t>ериев  </a:t>
            </a:r>
            <a:r>
              <a:rPr dirty="0" sz="950" spc="-65">
                <a:latin typeface="Verdana"/>
                <a:cs typeface="Verdana"/>
              </a:rPr>
              <a:t>н</a:t>
            </a:r>
            <a:r>
              <a:rPr dirty="0" sz="950" spc="-40">
                <a:latin typeface="Verdana"/>
                <a:cs typeface="Verdana"/>
              </a:rPr>
              <a:t>уждаемости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45">
                <a:latin typeface="Verdana"/>
                <a:cs typeface="Verdana"/>
              </a:rPr>
              <a:t>при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55">
                <a:latin typeface="Verdana"/>
                <a:cs typeface="Verdana"/>
              </a:rPr>
              <a:t>предос</a:t>
            </a:r>
            <a:r>
              <a:rPr dirty="0" sz="950" spc="-65">
                <a:latin typeface="Verdana"/>
                <a:cs typeface="Verdana"/>
              </a:rPr>
              <a:t>т</a:t>
            </a:r>
            <a:r>
              <a:rPr dirty="0" sz="950" spc="-75">
                <a:latin typeface="Verdana"/>
                <a:cs typeface="Verdana"/>
              </a:rPr>
              <a:t>а</a:t>
            </a:r>
            <a:r>
              <a:rPr dirty="0" sz="950" spc="-85">
                <a:latin typeface="Verdana"/>
                <a:cs typeface="Verdana"/>
              </a:rPr>
              <a:t>в</a:t>
            </a:r>
            <a:r>
              <a:rPr dirty="0" sz="950" spc="-75">
                <a:latin typeface="Verdana"/>
                <a:cs typeface="Verdana"/>
              </a:rPr>
              <a:t>ле</a:t>
            </a:r>
            <a:r>
              <a:rPr dirty="0" sz="950" spc="-40">
                <a:latin typeface="Verdana"/>
                <a:cs typeface="Verdana"/>
              </a:rPr>
              <a:t>нии</a:t>
            </a:r>
            <a:endParaRPr sz="950">
              <a:latin typeface="Verdana"/>
              <a:cs typeface="Verdana"/>
            </a:endParaRPr>
          </a:p>
          <a:p>
            <a:pPr>
              <a:lnSpc>
                <a:spcPts val="1120"/>
              </a:lnSpc>
            </a:pPr>
            <a:r>
              <a:rPr dirty="0" sz="950" spc="-35">
                <a:latin typeface="Verdana"/>
                <a:cs typeface="Verdana"/>
              </a:rPr>
              <a:t>мер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55">
                <a:latin typeface="Verdana"/>
                <a:cs typeface="Verdana"/>
              </a:rPr>
              <a:t>социальной</a:t>
            </a:r>
            <a:r>
              <a:rPr dirty="0" sz="950" spc="-70">
                <a:latin typeface="Verdana"/>
                <a:cs typeface="Verdana"/>
              </a:rPr>
              <a:t> </a:t>
            </a:r>
            <a:r>
              <a:rPr dirty="0" sz="950" spc="-45">
                <a:latin typeface="Verdana"/>
                <a:cs typeface="Verdana"/>
              </a:rPr>
              <a:t>защиты</a:t>
            </a:r>
            <a:endParaRPr sz="950">
              <a:latin typeface="Verdana"/>
              <a:cs typeface="Verdana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4790428" y="7197485"/>
            <a:ext cx="1891664" cy="431165"/>
          </a:xfrm>
          <a:custGeom>
            <a:avLst/>
            <a:gdLst/>
            <a:ahLst/>
            <a:cxnLst/>
            <a:rect l="l" t="t" r="r" b="b"/>
            <a:pathLst>
              <a:path w="1891665" h="431165">
                <a:moveTo>
                  <a:pt x="1838540" y="431076"/>
                </a:moveTo>
                <a:lnTo>
                  <a:pt x="0" y="431076"/>
                </a:lnTo>
                <a:lnTo>
                  <a:pt x="52929" y="0"/>
                </a:lnTo>
                <a:lnTo>
                  <a:pt x="1891470" y="0"/>
                </a:lnTo>
                <a:lnTo>
                  <a:pt x="1838540" y="431076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 txBox="1"/>
          <p:nvPr/>
        </p:nvSpPr>
        <p:spPr>
          <a:xfrm>
            <a:off x="5124904" y="7232419"/>
            <a:ext cx="1242695" cy="3670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12420" marR="5080" indent="-313055">
              <a:lnSpc>
                <a:spcPct val="100000"/>
              </a:lnSpc>
              <a:spcBef>
                <a:spcPts val="135"/>
              </a:spcBef>
            </a:pPr>
            <a:r>
              <a:rPr dirty="0" sz="1100" spc="-30">
                <a:solidFill>
                  <a:srgbClr val="FFFFFF"/>
                </a:solidFill>
                <a:latin typeface="Verdana"/>
                <a:cs typeface="Verdana"/>
              </a:rPr>
              <a:t>Техн</a:t>
            </a:r>
            <a:r>
              <a:rPr dirty="0" sz="1100" spc="-65">
                <a:solidFill>
                  <a:srgbClr val="FFFFFF"/>
                </a:solidFill>
                <a:latin typeface="Verdana"/>
                <a:cs typeface="Verdana"/>
              </a:rPr>
              <a:t>о</a:t>
            </a:r>
            <a:r>
              <a:rPr dirty="0" sz="1100" spc="-10">
                <a:solidFill>
                  <a:srgbClr val="FFFFFF"/>
                </a:solidFill>
                <a:latin typeface="Verdana"/>
                <a:cs typeface="Verdana"/>
              </a:rPr>
              <a:t>логический  </a:t>
            </a:r>
            <a:r>
              <a:rPr dirty="0" sz="1100" spc="-5">
                <a:solidFill>
                  <a:srgbClr val="FFFFFF"/>
                </a:solidFill>
                <a:latin typeface="Verdana"/>
                <a:cs typeface="Verdana"/>
              </a:rPr>
              <a:t>сегмент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89623" y="7198945"/>
            <a:ext cx="1891664" cy="429895"/>
          </a:xfrm>
          <a:custGeom>
            <a:avLst/>
            <a:gdLst/>
            <a:ahLst/>
            <a:cxnLst/>
            <a:rect l="l" t="t" r="r" b="b"/>
            <a:pathLst>
              <a:path w="1891664" h="429895">
                <a:moveTo>
                  <a:pt x="1838540" y="429615"/>
                </a:moveTo>
                <a:lnTo>
                  <a:pt x="0" y="429615"/>
                </a:lnTo>
                <a:lnTo>
                  <a:pt x="52750" y="0"/>
                </a:lnTo>
                <a:lnTo>
                  <a:pt x="1891291" y="0"/>
                </a:lnTo>
                <a:lnTo>
                  <a:pt x="1838540" y="429615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1149034" y="7226803"/>
            <a:ext cx="994410" cy="3670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88595" marR="5080" indent="-189230">
              <a:lnSpc>
                <a:spcPct val="100000"/>
              </a:lnSpc>
              <a:spcBef>
                <a:spcPts val="135"/>
              </a:spcBef>
            </a:pPr>
            <a:r>
              <a:rPr dirty="0" sz="1100" spc="-10">
                <a:solidFill>
                  <a:srgbClr val="FFFFFF"/>
                </a:solidFill>
                <a:latin typeface="Verdana"/>
                <a:cs typeface="Verdana"/>
              </a:rPr>
              <a:t>Федеральный  </a:t>
            </a:r>
            <a:r>
              <a:rPr dirty="0" sz="1100" spc="-5">
                <a:solidFill>
                  <a:srgbClr val="FFFFFF"/>
                </a:solidFill>
                <a:latin typeface="Verdana"/>
                <a:cs typeface="Verdana"/>
              </a:rPr>
              <a:t>сегмент</a:t>
            </a:r>
            <a:endParaRPr sz="1100">
              <a:latin typeface="Verdana"/>
              <a:cs typeface="Verdana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644647" y="8821863"/>
            <a:ext cx="4099560" cy="253365"/>
            <a:chOff x="1644647" y="8821863"/>
            <a:chExt cx="4099560" cy="253365"/>
          </a:xfrm>
        </p:grpSpPr>
        <p:sp>
          <p:nvSpPr>
            <p:cNvPr id="55" name="object 55"/>
            <p:cNvSpPr/>
            <p:nvPr/>
          </p:nvSpPr>
          <p:spPr>
            <a:xfrm>
              <a:off x="1654172" y="8831388"/>
              <a:ext cx="4048760" cy="165100"/>
            </a:xfrm>
            <a:custGeom>
              <a:avLst/>
              <a:gdLst/>
              <a:ahLst/>
              <a:cxnLst/>
              <a:rect l="l" t="t" r="r" b="b"/>
              <a:pathLst>
                <a:path w="4048760" h="165100">
                  <a:moveTo>
                    <a:pt x="0" y="0"/>
                  </a:moveTo>
                  <a:lnTo>
                    <a:pt x="4048455" y="0"/>
                  </a:lnTo>
                  <a:lnTo>
                    <a:pt x="4048455" y="164604"/>
                  </a:lnTo>
                </a:path>
              </a:pathLst>
            </a:custGeom>
            <a:ln w="19049">
              <a:solidFill>
                <a:srgbClr val="F2652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5661181" y="8960774"/>
              <a:ext cx="83185" cy="114300"/>
            </a:xfrm>
            <a:custGeom>
              <a:avLst/>
              <a:gdLst/>
              <a:ahLst/>
              <a:cxnLst/>
              <a:rect l="l" t="t" r="r" b="b"/>
              <a:pathLst>
                <a:path w="83185" h="114300">
                  <a:moveTo>
                    <a:pt x="82880" y="0"/>
                  </a:moveTo>
                  <a:lnTo>
                    <a:pt x="0" y="0"/>
                  </a:lnTo>
                  <a:lnTo>
                    <a:pt x="41440" y="113868"/>
                  </a:lnTo>
                  <a:lnTo>
                    <a:pt x="8288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11255299" y="4077943"/>
            <a:ext cx="3053080" cy="1981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Для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граждан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разработан Личный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кабинет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гражда-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нина, </a:t>
            </a:r>
            <a:r>
              <a:rPr dirty="0" sz="1000" spc="65">
                <a:solidFill>
                  <a:srgbClr val="414042"/>
                </a:solidFill>
                <a:latin typeface="Times New Roman"/>
                <a:cs typeface="Times New Roman"/>
              </a:rPr>
              <a:t>а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для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органов государственной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власти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Кабинет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поставщика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на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портале </a:t>
            </a:r>
            <a:r>
              <a:rPr dirty="0" sz="1000" spc="15">
                <a:solidFill>
                  <a:srgbClr val="414042"/>
                </a:solidFill>
                <a:latin typeface="Tahoma"/>
                <a:cs typeface="Tahoma"/>
                <a:hlinkClick r:id="rId2"/>
              </a:rPr>
              <a:t>www.egisso.ru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  <a:hlinkClick r:id="rId2"/>
              </a:rPr>
              <a:t>.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Чтобы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войти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Личный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кабинет,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зарегистрируйтесь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и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получите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подтвержденную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учетную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запись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Единой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системе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идентификации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и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аутентификации </a:t>
            </a:r>
            <a:r>
              <a:rPr dirty="0" sz="1000" spc="-70">
                <a:solidFill>
                  <a:srgbClr val="414042"/>
                </a:solidFill>
                <a:latin typeface="Times New Roman"/>
                <a:cs typeface="Times New Roman"/>
              </a:rPr>
              <a:t>(ЕСИА)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на 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Портале </a:t>
            </a:r>
            <a:r>
              <a:rPr dirty="0" sz="1000" spc="-24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государственных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услуг.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Если </a:t>
            </a:r>
            <a:r>
              <a:rPr dirty="0" sz="1000">
                <a:solidFill>
                  <a:srgbClr val="414042"/>
                </a:solidFill>
                <a:latin typeface="Times New Roman"/>
                <a:cs typeface="Times New Roman"/>
              </a:rPr>
              <a:t>Вы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уже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зарегистриро-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ваны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на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Портале,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используйте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Ваши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логин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пароль.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Зарегистрироваться </a:t>
            </a:r>
            <a:r>
              <a:rPr dirty="0" sz="1000" spc="65">
                <a:solidFill>
                  <a:srgbClr val="414042"/>
                </a:solidFill>
                <a:latin typeface="Times New Roman"/>
                <a:cs typeface="Times New Roman"/>
              </a:rPr>
              <a:t>и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получить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подтвержденную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учетную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запись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-50">
                <a:solidFill>
                  <a:srgbClr val="414042"/>
                </a:solidFill>
                <a:latin typeface="Times New Roman"/>
                <a:cs typeface="Times New Roman"/>
              </a:rPr>
              <a:t>ЕСИА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теперь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можно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клиентской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службе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Пенсионного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фонда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России.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25609" y="2597953"/>
            <a:ext cx="3923029" cy="914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000" spc="-55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-60">
                <a:solidFill>
                  <a:srgbClr val="414042"/>
                </a:solidFill>
                <a:latin typeface="Times New Roman"/>
                <a:cs typeface="Times New Roman"/>
              </a:rPr>
              <a:t>ЕГИССО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консолидированы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(объединены)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сведения,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содержащиеся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федеральных,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региональных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и муниципальных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реестрах,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иных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государственных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информационных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системах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сфере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соцзащиты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-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информационных</a:t>
            </a:r>
            <a:r>
              <a:rPr dirty="0" sz="1000" spc="-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системах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организаций,</a:t>
            </a:r>
            <a:r>
              <a:rPr dirty="0" sz="1000" spc="-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оказывающих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меры</a:t>
            </a:r>
            <a:r>
              <a:rPr dirty="0" sz="1000" spc="-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соци-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альной</a:t>
            </a:r>
            <a:r>
              <a:rPr dirty="0" sz="100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защиты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предоставляющих</a:t>
            </a:r>
            <a:r>
              <a:rPr dirty="0" sz="100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социальные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услуги</a:t>
            </a: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гражданам.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184447" y="4122509"/>
            <a:ext cx="2543810" cy="192278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marL="255904" marR="248285" indent="198120">
              <a:lnSpc>
                <a:spcPct val="104200"/>
              </a:lnSpc>
              <a:spcBef>
                <a:spcPts val="40"/>
              </a:spcBef>
            </a:pPr>
            <a:r>
              <a:rPr dirty="0" sz="1200" spc="-25">
                <a:latin typeface="Tahoma"/>
                <a:cs typeface="Tahoma"/>
              </a:rPr>
              <a:t>Сбо</a:t>
            </a:r>
            <a:r>
              <a:rPr dirty="0" sz="1200">
                <a:latin typeface="Tahoma"/>
                <a:cs typeface="Tahoma"/>
              </a:rPr>
              <a:t>р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 spc="70">
                <a:latin typeface="Tahoma"/>
                <a:cs typeface="Tahoma"/>
              </a:rPr>
              <a:t>и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предос</a:t>
            </a:r>
            <a:r>
              <a:rPr dirty="0" sz="1200" spc="-30">
                <a:latin typeface="Tahoma"/>
                <a:cs typeface="Tahoma"/>
              </a:rPr>
              <a:t>т</a:t>
            </a:r>
            <a:r>
              <a:rPr dirty="0" sz="1200" spc="-15">
                <a:latin typeface="Tahoma"/>
                <a:cs typeface="Tahoma"/>
              </a:rPr>
              <a:t>а</a:t>
            </a:r>
            <a:r>
              <a:rPr dirty="0" sz="1200" spc="-30">
                <a:latin typeface="Tahoma"/>
                <a:cs typeface="Tahoma"/>
              </a:rPr>
              <a:t>в</a:t>
            </a:r>
            <a:r>
              <a:rPr dirty="0" sz="1200" spc="-10">
                <a:latin typeface="Tahoma"/>
                <a:cs typeface="Tahoma"/>
              </a:rPr>
              <a:t>ление  </a:t>
            </a:r>
            <a:r>
              <a:rPr dirty="0" sz="1200" spc="20">
                <a:latin typeface="Tahoma"/>
                <a:cs typeface="Tahoma"/>
              </a:rPr>
              <a:t>информаци</a:t>
            </a:r>
            <a:r>
              <a:rPr dirty="0" sz="1200" spc="40">
                <a:latin typeface="Tahoma"/>
                <a:cs typeface="Tahoma"/>
              </a:rPr>
              <a:t>и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в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федеральном</a:t>
            </a:r>
            <a:endParaRPr sz="1200">
              <a:latin typeface="Tahoma"/>
              <a:cs typeface="Tahoma"/>
            </a:endParaRPr>
          </a:p>
          <a:p>
            <a:pPr marL="170815" marR="5080" indent="-158750">
              <a:lnSpc>
                <a:spcPct val="104200"/>
              </a:lnSpc>
            </a:pPr>
            <a:r>
              <a:rPr dirty="0" sz="1200" spc="70">
                <a:latin typeface="Tahoma"/>
                <a:cs typeface="Tahoma"/>
              </a:rPr>
              <a:t>и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регионально</a:t>
            </a:r>
            <a:r>
              <a:rPr dirty="0" sz="1200" spc="45">
                <a:latin typeface="Tahoma"/>
                <a:cs typeface="Tahoma"/>
              </a:rPr>
              <a:t>м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сегмен</a:t>
            </a:r>
            <a:r>
              <a:rPr dirty="0" sz="1200" spc="-15">
                <a:latin typeface="Tahoma"/>
                <a:cs typeface="Tahoma"/>
              </a:rPr>
              <a:t>т</a:t>
            </a:r>
            <a:r>
              <a:rPr dirty="0" sz="1200" spc="20">
                <a:latin typeface="Tahoma"/>
                <a:cs typeface="Tahoma"/>
              </a:rPr>
              <a:t>а</a:t>
            </a:r>
            <a:r>
              <a:rPr dirty="0" sz="1200" spc="40">
                <a:latin typeface="Tahoma"/>
                <a:cs typeface="Tahoma"/>
              </a:rPr>
              <a:t>х</a:t>
            </a:r>
            <a:r>
              <a:rPr dirty="0" sz="1200" spc="-8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ЕГИССО  </a:t>
            </a:r>
            <a:r>
              <a:rPr dirty="0" sz="1200" spc="-5">
                <a:latin typeface="Tahoma"/>
                <a:cs typeface="Tahoma"/>
              </a:rPr>
              <a:t>осуществляется </a:t>
            </a:r>
            <a:r>
              <a:rPr dirty="0" sz="1200" spc="20">
                <a:latin typeface="Tahoma"/>
                <a:cs typeface="Tahoma"/>
              </a:rPr>
              <a:t>на </a:t>
            </a:r>
            <a:r>
              <a:rPr dirty="0" sz="1200" spc="15">
                <a:latin typeface="Tahoma"/>
                <a:cs typeface="Tahoma"/>
              </a:rPr>
              <a:t>основании </a:t>
            </a:r>
            <a:r>
              <a:rPr dirty="0" sz="1200" spc="20">
                <a:latin typeface="Tahoma"/>
                <a:cs typeface="Tahoma"/>
              </a:rPr>
              <a:t> </a:t>
            </a:r>
            <a:r>
              <a:rPr dirty="0" sz="1200" spc="35">
                <a:latin typeface="Tahoma"/>
                <a:cs typeface="Tahoma"/>
              </a:rPr>
              <a:t>СНИЛ</a:t>
            </a:r>
            <a:r>
              <a:rPr dirty="0" sz="1200" spc="45">
                <a:latin typeface="Tahoma"/>
                <a:cs typeface="Tahoma"/>
              </a:rPr>
              <a:t>С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0">
                <a:latin typeface="Tahoma"/>
                <a:cs typeface="Tahoma"/>
              </a:rPr>
              <a:t>–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страхово</a:t>
            </a:r>
            <a:r>
              <a:rPr dirty="0" sz="1200" spc="-5">
                <a:latin typeface="Tahoma"/>
                <a:cs typeface="Tahoma"/>
              </a:rPr>
              <a:t>г</a:t>
            </a:r>
            <a:r>
              <a:rPr dirty="0" sz="1200">
                <a:latin typeface="Tahoma"/>
                <a:cs typeface="Tahoma"/>
              </a:rPr>
              <a:t>о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номера  </a:t>
            </a:r>
            <a:r>
              <a:rPr dirty="0" sz="1200" spc="25">
                <a:latin typeface="Tahoma"/>
                <a:cs typeface="Tahoma"/>
              </a:rPr>
              <a:t>индивидуального </a:t>
            </a:r>
            <a:r>
              <a:rPr dirty="0" sz="1200" spc="10">
                <a:latin typeface="Tahoma"/>
                <a:cs typeface="Tahoma"/>
              </a:rPr>
              <a:t>лицевого 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счета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в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системе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обязательного</a:t>
            </a:r>
            <a:endParaRPr sz="1200">
              <a:latin typeface="Tahoma"/>
              <a:cs typeface="Tahoma"/>
            </a:endParaRPr>
          </a:p>
          <a:p>
            <a:pPr algn="ctr" marL="174625" marR="165735" indent="1270">
              <a:lnSpc>
                <a:spcPct val="104200"/>
              </a:lnSpc>
            </a:pPr>
            <a:r>
              <a:rPr dirty="0" sz="1200" spc="15">
                <a:latin typeface="Tahoma"/>
                <a:cs typeface="Tahoma"/>
              </a:rPr>
              <a:t>пенсионного страхования </a:t>
            </a:r>
            <a:r>
              <a:rPr dirty="0" sz="1200" spc="-50">
                <a:latin typeface="Tahoma"/>
                <a:cs typeface="Tahoma"/>
              </a:rPr>
              <a:t>– 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30">
                <a:latin typeface="Tahoma"/>
                <a:cs typeface="Tahoma"/>
              </a:rPr>
              <a:t>гражданин</a:t>
            </a:r>
            <a:r>
              <a:rPr dirty="0" sz="1200" spc="40">
                <a:latin typeface="Tahoma"/>
                <a:cs typeface="Tahoma"/>
              </a:rPr>
              <a:t>а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0">
                <a:latin typeface="Tahoma"/>
                <a:cs typeface="Tahoma"/>
              </a:rPr>
              <a:t>–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п</a:t>
            </a:r>
            <a:r>
              <a:rPr dirty="0" sz="1200" spc="-20">
                <a:latin typeface="Tahoma"/>
                <a:cs typeface="Tahoma"/>
              </a:rPr>
              <a:t>о</a:t>
            </a:r>
            <a:r>
              <a:rPr dirty="0" sz="1200" spc="35">
                <a:latin typeface="Tahoma"/>
                <a:cs typeface="Tahoma"/>
              </a:rPr>
              <a:t>луча</a:t>
            </a:r>
            <a:r>
              <a:rPr dirty="0" sz="1200">
                <a:latin typeface="Tahoma"/>
                <a:cs typeface="Tahoma"/>
              </a:rPr>
              <a:t>т</a:t>
            </a:r>
            <a:r>
              <a:rPr dirty="0" sz="1200">
                <a:latin typeface="Tahoma"/>
                <a:cs typeface="Tahoma"/>
              </a:rPr>
              <a:t>ел</a:t>
            </a:r>
            <a:r>
              <a:rPr dirty="0" sz="1200" spc="10">
                <a:latin typeface="Tahoma"/>
                <a:cs typeface="Tahoma"/>
              </a:rPr>
              <a:t>я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мер  </a:t>
            </a:r>
            <a:r>
              <a:rPr dirty="0" sz="1200" spc="20">
                <a:latin typeface="Tahoma"/>
                <a:cs typeface="Tahoma"/>
              </a:rPr>
              <a:t>социальной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защиты.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8204510" y="6592861"/>
            <a:ext cx="30340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400" spc="85">
                <a:latin typeface="Calibri"/>
                <a:cs typeface="Calibri"/>
              </a:rPr>
              <a:t>Компоненты</a:t>
            </a:r>
            <a:r>
              <a:rPr dirty="0" sz="2400" spc="60">
                <a:latin typeface="Calibri"/>
                <a:cs typeface="Calibri"/>
              </a:rPr>
              <a:t> </a:t>
            </a:r>
            <a:r>
              <a:rPr dirty="0" sz="2400" spc="95">
                <a:latin typeface="Calibri"/>
                <a:cs typeface="Calibri"/>
              </a:rPr>
              <a:t>ЕГИССО: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8441204" y="7122390"/>
            <a:ext cx="1450975" cy="548640"/>
          </a:xfrm>
          <a:prstGeom prst="rect">
            <a:avLst/>
          </a:prstGeom>
          <a:solidFill>
            <a:srgbClr val="F26522"/>
          </a:solidFill>
        </p:spPr>
        <p:txBody>
          <a:bodyPr wrap="square" lIns="0" tIns="107314" rIns="0" bIns="0" rtlCol="0" vert="horz">
            <a:spAutoFit/>
          </a:bodyPr>
          <a:lstStyle/>
          <a:p>
            <a:pPr marL="306070" marR="154940" indent="-137160">
              <a:lnSpc>
                <a:spcPts val="1340"/>
              </a:lnSpc>
              <a:spcBef>
                <a:spcPts val="844"/>
              </a:spcBef>
            </a:pPr>
            <a:r>
              <a:rPr dirty="0" sz="1150" spc="20">
                <a:solidFill>
                  <a:srgbClr val="FFFFFF"/>
                </a:solidFill>
                <a:latin typeface="Tahoma"/>
                <a:cs typeface="Tahoma"/>
              </a:rPr>
              <a:t>Личны</a:t>
            </a:r>
            <a:r>
              <a:rPr dirty="0" sz="1150" spc="10">
                <a:solidFill>
                  <a:srgbClr val="FFFFFF"/>
                </a:solidFill>
                <a:latin typeface="Tahoma"/>
                <a:cs typeface="Tahoma"/>
              </a:rPr>
              <a:t>й</a:t>
            </a:r>
            <a:r>
              <a:rPr dirty="0" sz="1150" spc="-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50" spc="-5">
                <a:solidFill>
                  <a:srgbClr val="FFFFFF"/>
                </a:solidFill>
                <a:latin typeface="Tahoma"/>
                <a:cs typeface="Tahoma"/>
              </a:rPr>
              <a:t>кабинет  </a:t>
            </a:r>
            <a:r>
              <a:rPr dirty="0" sz="1150" spc="5">
                <a:solidFill>
                  <a:srgbClr val="FFFFFF"/>
                </a:solidFill>
                <a:latin typeface="Tahoma"/>
                <a:cs typeface="Tahoma"/>
              </a:rPr>
              <a:t>гражданина</a:t>
            </a:r>
            <a:endParaRPr sz="1150">
              <a:latin typeface="Tahoma"/>
              <a:cs typeface="Tahoma"/>
            </a:endParaRPr>
          </a:p>
        </p:txBody>
      </p:sp>
      <p:pic>
        <p:nvPicPr>
          <p:cNvPr id="62" name="object 6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82721" y="7984352"/>
            <a:ext cx="6054038" cy="2016517"/>
          </a:xfrm>
          <a:prstGeom prst="rect">
            <a:avLst/>
          </a:prstGeom>
        </p:spPr>
      </p:pic>
      <p:sp>
        <p:nvSpPr>
          <p:cNvPr id="63" name="object 63"/>
          <p:cNvSpPr txBox="1"/>
          <p:nvPr/>
        </p:nvSpPr>
        <p:spPr>
          <a:xfrm>
            <a:off x="8317056" y="8076183"/>
            <a:ext cx="806450" cy="37020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R="5080" indent="135890">
              <a:lnSpc>
                <a:spcPts val="1340"/>
              </a:lnSpc>
              <a:spcBef>
                <a:spcPts val="175"/>
              </a:spcBef>
            </a:pPr>
            <a:r>
              <a:rPr dirty="0" sz="1150" spc="-5">
                <a:solidFill>
                  <a:srgbClr val="FFFFFF"/>
                </a:solidFill>
                <a:latin typeface="Tahoma"/>
                <a:cs typeface="Tahoma"/>
              </a:rPr>
              <a:t>Кабинет </a:t>
            </a:r>
            <a:r>
              <a:rPr dirty="0" sz="1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50" spc="-5">
                <a:solidFill>
                  <a:srgbClr val="FFFFFF"/>
                </a:solidFill>
                <a:latin typeface="Tahoma"/>
                <a:cs typeface="Tahoma"/>
              </a:rPr>
              <a:t>пос</a:t>
            </a:r>
            <a:r>
              <a:rPr dirty="0" sz="1150" spc="-30">
                <a:solidFill>
                  <a:srgbClr val="FFFFFF"/>
                </a:solidFill>
                <a:latin typeface="Tahoma"/>
                <a:cs typeface="Tahoma"/>
              </a:rPr>
              <a:t>т</a:t>
            </a:r>
            <a:r>
              <a:rPr dirty="0" sz="1150" spc="-5">
                <a:solidFill>
                  <a:srgbClr val="FFFFFF"/>
                </a:solidFill>
                <a:latin typeface="Tahoma"/>
                <a:cs typeface="Tahoma"/>
              </a:rPr>
              <a:t>авщика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8819311" y="9122666"/>
            <a:ext cx="847725" cy="37020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R="5080" indent="156210">
              <a:lnSpc>
                <a:spcPts val="1340"/>
              </a:lnSpc>
              <a:spcBef>
                <a:spcPts val="175"/>
              </a:spcBef>
            </a:pPr>
            <a:r>
              <a:rPr dirty="0" sz="1150" spc="-5">
                <a:solidFill>
                  <a:srgbClr val="FFFFFF"/>
                </a:solidFill>
                <a:latin typeface="Tahoma"/>
                <a:cs typeface="Tahoma"/>
              </a:rPr>
              <a:t>Кабинет </a:t>
            </a:r>
            <a:r>
              <a:rPr dirty="0" sz="1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50" spc="-10">
                <a:solidFill>
                  <a:srgbClr val="FFFFFF"/>
                </a:solidFill>
                <a:latin typeface="Tahoma"/>
                <a:cs typeface="Tahoma"/>
              </a:rPr>
              <a:t>потреби</a:t>
            </a:r>
            <a:r>
              <a:rPr dirty="0" sz="1150" spc="-35">
                <a:solidFill>
                  <a:srgbClr val="FFFFFF"/>
                </a:solidFill>
                <a:latin typeface="Tahoma"/>
                <a:cs typeface="Tahoma"/>
              </a:rPr>
              <a:t>т</a:t>
            </a:r>
            <a:r>
              <a:rPr dirty="0" sz="1150" spc="-25">
                <a:solidFill>
                  <a:srgbClr val="FFFFFF"/>
                </a:solidFill>
                <a:latin typeface="Tahoma"/>
                <a:cs typeface="Tahoma"/>
              </a:rPr>
              <a:t>еля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2876670" y="9122666"/>
            <a:ext cx="689610" cy="37020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73025" marR="5080" indent="-73660">
              <a:lnSpc>
                <a:spcPts val="1340"/>
              </a:lnSpc>
              <a:spcBef>
                <a:spcPts val="175"/>
              </a:spcBef>
            </a:pPr>
            <a:r>
              <a:rPr dirty="0" sz="1150">
                <a:solidFill>
                  <a:srgbClr val="FFFFFF"/>
                </a:solidFill>
                <a:latin typeface="Tahoma"/>
                <a:cs typeface="Tahoma"/>
              </a:rPr>
              <a:t>Открытые  </a:t>
            </a:r>
            <a:r>
              <a:rPr dirty="0" sz="1150" spc="-5">
                <a:solidFill>
                  <a:srgbClr val="FFFFFF"/>
                </a:solidFill>
                <a:latin typeface="Tahoma"/>
                <a:cs typeface="Tahoma"/>
              </a:rPr>
              <a:t>данные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2569173" y="7122390"/>
            <a:ext cx="1286510" cy="548640"/>
          </a:xfrm>
          <a:prstGeom prst="rect">
            <a:avLst/>
          </a:prstGeom>
          <a:solidFill>
            <a:srgbClr val="F26522"/>
          </a:solidFill>
        </p:spPr>
        <p:txBody>
          <a:bodyPr wrap="square" lIns="0" tIns="113664" rIns="0" bIns="0" rtlCol="0" vert="horz">
            <a:spAutoFit/>
          </a:bodyPr>
          <a:lstStyle/>
          <a:p>
            <a:pPr marL="217170" marR="233679" indent="56515">
              <a:lnSpc>
                <a:spcPts val="1340"/>
              </a:lnSpc>
              <a:spcBef>
                <a:spcPts val="894"/>
              </a:spcBef>
            </a:pPr>
            <a:r>
              <a:rPr dirty="0" sz="1150" spc="-5">
                <a:solidFill>
                  <a:srgbClr val="FFFFFF"/>
                </a:solidFill>
                <a:latin typeface="Tahoma"/>
                <a:cs typeface="Tahoma"/>
              </a:rPr>
              <a:t>Мобильное </a:t>
            </a:r>
            <a:r>
              <a:rPr dirty="0" sz="1150" spc="-3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50" spc="-5">
                <a:solidFill>
                  <a:srgbClr val="FFFFFF"/>
                </a:solidFill>
                <a:latin typeface="Tahoma"/>
                <a:cs typeface="Tahoma"/>
              </a:rPr>
              <a:t>приложение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2997972" y="8010946"/>
            <a:ext cx="1021715" cy="70739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80645" marR="5080" indent="-81280">
              <a:lnSpc>
                <a:spcPct val="101400"/>
              </a:lnSpc>
              <a:spcBef>
                <a:spcPts val="110"/>
              </a:spcBef>
            </a:pPr>
            <a:r>
              <a:rPr dirty="0" sz="1100" spc="20">
                <a:solidFill>
                  <a:srgbClr val="FFFFFF"/>
                </a:solidFill>
                <a:latin typeface="Tahoma"/>
                <a:cs typeface="Tahoma"/>
              </a:rPr>
              <a:t>Аналитическая  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подсистема </a:t>
            </a:r>
            <a:r>
              <a:rPr dirty="0" sz="1100" spc="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FFFFFF"/>
                </a:solidFill>
                <a:latin typeface="Tahoma"/>
                <a:cs typeface="Tahoma"/>
              </a:rPr>
              <a:t>для</a:t>
            </a:r>
            <a:r>
              <a:rPr dirty="0" sz="1100" spc="-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органов</a:t>
            </a:r>
            <a:endParaRPr sz="1100">
              <a:latin typeface="Tahoma"/>
              <a:cs typeface="Tahoma"/>
            </a:endParaRPr>
          </a:p>
          <a:p>
            <a:pPr marL="238760">
              <a:lnSpc>
                <a:spcPct val="100000"/>
              </a:lnSpc>
              <a:spcBef>
                <a:spcPts val="15"/>
              </a:spcBef>
            </a:pP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власти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595799" y="2597953"/>
            <a:ext cx="2301240" cy="914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000" spc="5">
                <a:solidFill>
                  <a:srgbClr val="414042"/>
                </a:solidFill>
                <a:latin typeface="Times New Roman"/>
                <a:cs typeface="Times New Roman"/>
              </a:rPr>
              <a:t>Основание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м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д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л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я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с</a:t>
            </a:r>
            <a:r>
              <a:rPr dirty="0" sz="1000" spc="-20">
                <a:solidFill>
                  <a:srgbClr val="414042"/>
                </a:solidFill>
                <a:latin typeface="Times New Roman"/>
                <a:cs typeface="Times New Roman"/>
              </a:rPr>
              <a:t>о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здани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я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-75">
                <a:solidFill>
                  <a:srgbClr val="414042"/>
                </a:solidFill>
                <a:latin typeface="Times New Roman"/>
                <a:cs typeface="Times New Roman"/>
              </a:rPr>
              <a:t>ЕГИСС</a:t>
            </a:r>
            <a:r>
              <a:rPr dirty="0" sz="1000" spc="-70">
                <a:solidFill>
                  <a:srgbClr val="414042"/>
                </a:solidFill>
                <a:latin typeface="Times New Roman"/>
                <a:cs typeface="Times New Roman"/>
              </a:rPr>
              <a:t>О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я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в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ля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- 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ется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Федеральный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закон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от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29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декабря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70">
                <a:solidFill>
                  <a:srgbClr val="414042"/>
                </a:solidFill>
                <a:latin typeface="Times New Roman"/>
                <a:cs typeface="Times New Roman"/>
              </a:rPr>
              <a:t>2015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года </a:t>
            </a:r>
            <a:r>
              <a:rPr dirty="0" sz="1000" spc="75">
                <a:solidFill>
                  <a:srgbClr val="414042"/>
                </a:solidFill>
                <a:latin typeface="Times New Roman"/>
                <a:cs typeface="Times New Roman"/>
              </a:rPr>
              <a:t>№388-ФЗ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и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постановление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Правительства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РФ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от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14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февраля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2017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года</a:t>
            </a:r>
            <a:r>
              <a:rPr dirty="0" sz="1000" spc="-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№181.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540004" y="3937012"/>
            <a:ext cx="72390" cy="347980"/>
          </a:xfrm>
          <a:custGeom>
            <a:avLst/>
            <a:gdLst/>
            <a:ahLst/>
            <a:cxnLst/>
            <a:rect l="l" t="t" r="r" b="b"/>
            <a:pathLst>
              <a:path w="72390" h="347979">
                <a:moveTo>
                  <a:pt x="71996" y="0"/>
                </a:moveTo>
                <a:lnTo>
                  <a:pt x="0" y="0"/>
                </a:lnTo>
                <a:lnTo>
                  <a:pt x="0" y="347573"/>
                </a:lnTo>
                <a:lnTo>
                  <a:pt x="71996" y="347573"/>
                </a:lnTo>
                <a:lnTo>
                  <a:pt x="71996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 txBox="1"/>
          <p:nvPr/>
        </p:nvSpPr>
        <p:spPr>
          <a:xfrm>
            <a:off x="10578166" y="8899107"/>
            <a:ext cx="702310" cy="44069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R="5080">
              <a:lnSpc>
                <a:spcPct val="100000"/>
              </a:lnSpc>
              <a:spcBef>
                <a:spcPts val="130"/>
              </a:spcBef>
            </a:pPr>
            <a:r>
              <a:rPr dirty="0" sz="1350" spc="60">
                <a:solidFill>
                  <a:srgbClr val="FFFFFF"/>
                </a:solidFill>
                <a:latin typeface="Tahoma"/>
                <a:cs typeface="Tahoma"/>
              </a:rPr>
              <a:t>Портал </a:t>
            </a:r>
            <a:r>
              <a:rPr dirty="0" sz="1350" spc="6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50" spc="80">
                <a:solidFill>
                  <a:srgbClr val="FFFFFF"/>
                </a:solidFill>
                <a:latin typeface="Tahoma"/>
                <a:cs typeface="Tahoma"/>
              </a:rPr>
              <a:t>ЕГИССО</a:t>
            </a:r>
            <a:endParaRPr sz="1350">
              <a:latin typeface="Tahoma"/>
              <a:cs typeface="Tahoma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9869921" y="7314286"/>
            <a:ext cx="2721610" cy="1108710"/>
            <a:chOff x="9869921" y="7314286"/>
            <a:chExt cx="2721610" cy="1108710"/>
          </a:xfrm>
        </p:grpSpPr>
        <p:sp>
          <p:nvSpPr>
            <p:cNvPr id="72" name="object 72"/>
            <p:cNvSpPr/>
            <p:nvPr/>
          </p:nvSpPr>
          <p:spPr>
            <a:xfrm>
              <a:off x="9938450" y="7352889"/>
              <a:ext cx="296545" cy="167005"/>
            </a:xfrm>
            <a:custGeom>
              <a:avLst/>
              <a:gdLst/>
              <a:ahLst/>
              <a:cxnLst/>
              <a:rect l="l" t="t" r="r" b="b"/>
              <a:pathLst>
                <a:path w="296545" h="167004">
                  <a:moveTo>
                    <a:pt x="295960" y="166738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F2652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9869921" y="7314286"/>
              <a:ext cx="120014" cy="92075"/>
            </a:xfrm>
            <a:custGeom>
              <a:avLst/>
              <a:gdLst/>
              <a:ahLst/>
              <a:cxnLst/>
              <a:rect l="l" t="t" r="r" b="b"/>
              <a:pathLst>
                <a:path w="120015" h="92075">
                  <a:moveTo>
                    <a:pt x="0" y="0"/>
                  </a:moveTo>
                  <a:lnTo>
                    <a:pt x="78879" y="91998"/>
                  </a:lnTo>
                  <a:lnTo>
                    <a:pt x="119557" y="197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12226716" y="7415309"/>
              <a:ext cx="296545" cy="167005"/>
            </a:xfrm>
            <a:custGeom>
              <a:avLst/>
              <a:gdLst/>
              <a:ahLst/>
              <a:cxnLst/>
              <a:rect l="l" t="t" r="r" b="b"/>
              <a:pathLst>
                <a:path w="296545" h="167004">
                  <a:moveTo>
                    <a:pt x="0" y="166738"/>
                  </a:moveTo>
                  <a:lnTo>
                    <a:pt x="295960" y="0"/>
                  </a:lnTo>
                </a:path>
              </a:pathLst>
            </a:custGeom>
            <a:ln w="19050">
              <a:solidFill>
                <a:srgbClr val="F26522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12471648" y="7376707"/>
              <a:ext cx="120014" cy="92075"/>
            </a:xfrm>
            <a:custGeom>
              <a:avLst/>
              <a:gdLst/>
              <a:ahLst/>
              <a:cxnLst/>
              <a:rect l="l" t="t" r="r" b="b"/>
              <a:pathLst>
                <a:path w="120015" h="92075">
                  <a:moveTo>
                    <a:pt x="119557" y="0"/>
                  </a:moveTo>
                  <a:lnTo>
                    <a:pt x="0" y="19786"/>
                  </a:lnTo>
                  <a:lnTo>
                    <a:pt x="40678" y="91998"/>
                  </a:lnTo>
                  <a:lnTo>
                    <a:pt x="119557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0119705" y="7314287"/>
              <a:ext cx="2152650" cy="1108710"/>
            </a:xfrm>
            <a:custGeom>
              <a:avLst/>
              <a:gdLst/>
              <a:ahLst/>
              <a:cxnLst/>
              <a:rect l="l" t="t" r="r" b="b"/>
              <a:pathLst>
                <a:path w="2152650" h="1108709">
                  <a:moveTo>
                    <a:pt x="2055304" y="1108379"/>
                  </a:moveTo>
                  <a:lnTo>
                    <a:pt x="0" y="1108379"/>
                  </a:lnTo>
                  <a:lnTo>
                    <a:pt x="96970" y="0"/>
                  </a:lnTo>
                  <a:lnTo>
                    <a:pt x="2152275" y="0"/>
                  </a:lnTo>
                  <a:lnTo>
                    <a:pt x="2055304" y="1108379"/>
                  </a:lnTo>
                  <a:close/>
                </a:path>
              </a:pathLst>
            </a:custGeom>
            <a:solidFill>
              <a:srgbClr val="C6C6C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10243880" y="7789599"/>
              <a:ext cx="1918335" cy="0"/>
            </a:xfrm>
            <a:custGeom>
              <a:avLst/>
              <a:gdLst/>
              <a:ahLst/>
              <a:cxnLst/>
              <a:rect l="l" t="t" r="r" b="b"/>
              <a:pathLst>
                <a:path w="1918334" h="0">
                  <a:moveTo>
                    <a:pt x="0" y="0"/>
                  </a:moveTo>
                  <a:lnTo>
                    <a:pt x="1917712" y="0"/>
                  </a:lnTo>
                </a:path>
              </a:pathLst>
            </a:custGeom>
            <a:ln w="87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/>
          <p:cNvSpPr txBox="1"/>
          <p:nvPr/>
        </p:nvSpPr>
        <p:spPr>
          <a:xfrm>
            <a:off x="10119706" y="7314286"/>
            <a:ext cx="2152650" cy="110871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ctr" marL="249554" marR="205104" indent="29209">
              <a:lnSpc>
                <a:spcPts val="1340"/>
              </a:lnSpc>
              <a:spcBef>
                <a:spcPts val="375"/>
              </a:spcBef>
            </a:pPr>
            <a:r>
              <a:rPr dirty="0" sz="1150" spc="35">
                <a:latin typeface="Tahoma"/>
                <a:cs typeface="Tahoma"/>
              </a:rPr>
              <a:t>Классификатор </a:t>
            </a:r>
            <a:r>
              <a:rPr dirty="0" sz="1150" spc="55">
                <a:latin typeface="Tahoma"/>
                <a:cs typeface="Tahoma"/>
              </a:rPr>
              <a:t>мер </a:t>
            </a:r>
            <a:r>
              <a:rPr dirty="0" sz="1150" spc="60">
                <a:latin typeface="Tahoma"/>
                <a:cs typeface="Tahoma"/>
              </a:rPr>
              <a:t> </a:t>
            </a:r>
            <a:r>
              <a:rPr dirty="0" sz="1150" spc="40">
                <a:latin typeface="Tahoma"/>
                <a:cs typeface="Tahoma"/>
              </a:rPr>
              <a:t>социальной</a:t>
            </a:r>
            <a:r>
              <a:rPr dirty="0" sz="1150" spc="-50">
                <a:latin typeface="Tahoma"/>
                <a:cs typeface="Tahoma"/>
              </a:rPr>
              <a:t> </a:t>
            </a:r>
            <a:r>
              <a:rPr dirty="0" sz="1150" spc="45">
                <a:latin typeface="Tahoma"/>
                <a:cs typeface="Tahoma"/>
              </a:rPr>
              <a:t>поддержки</a:t>
            </a:r>
            <a:endParaRPr sz="1150">
              <a:latin typeface="Tahoma"/>
              <a:cs typeface="Tahoma"/>
            </a:endParaRPr>
          </a:p>
          <a:p>
            <a:pPr algn="ctr" marR="15240">
              <a:lnSpc>
                <a:spcPts val="1360"/>
              </a:lnSpc>
              <a:spcBef>
                <a:spcPts val="1255"/>
              </a:spcBef>
            </a:pPr>
            <a:r>
              <a:rPr dirty="0" sz="1150" spc="35">
                <a:latin typeface="Tahoma"/>
                <a:cs typeface="Tahoma"/>
              </a:rPr>
              <a:t>База</a:t>
            </a:r>
            <a:r>
              <a:rPr dirty="0" sz="1150" spc="-55">
                <a:latin typeface="Tahoma"/>
                <a:cs typeface="Tahoma"/>
              </a:rPr>
              <a:t> </a:t>
            </a:r>
            <a:r>
              <a:rPr dirty="0" sz="1150" spc="60">
                <a:latin typeface="Tahoma"/>
                <a:cs typeface="Tahoma"/>
              </a:rPr>
              <a:t>данных</a:t>
            </a:r>
            <a:endParaRPr sz="1150">
              <a:latin typeface="Tahoma"/>
              <a:cs typeface="Tahoma"/>
            </a:endParaRPr>
          </a:p>
          <a:p>
            <a:pPr algn="ctr" marL="189865" marR="264795" indent="29209">
              <a:lnSpc>
                <a:spcPts val="1340"/>
              </a:lnSpc>
              <a:spcBef>
                <a:spcPts val="60"/>
              </a:spcBef>
            </a:pPr>
            <a:r>
              <a:rPr dirty="0" sz="1150" spc="-5">
                <a:latin typeface="Tahoma"/>
                <a:cs typeface="Tahoma"/>
              </a:rPr>
              <a:t>о </a:t>
            </a:r>
            <a:r>
              <a:rPr dirty="0" sz="1150" spc="35">
                <a:latin typeface="Tahoma"/>
                <a:cs typeface="Tahoma"/>
              </a:rPr>
              <a:t>получателях </a:t>
            </a:r>
            <a:r>
              <a:rPr dirty="0" sz="1150" spc="55">
                <a:latin typeface="Tahoma"/>
                <a:cs typeface="Tahoma"/>
              </a:rPr>
              <a:t>мер </a:t>
            </a:r>
            <a:r>
              <a:rPr dirty="0" sz="1150" spc="60">
                <a:latin typeface="Tahoma"/>
                <a:cs typeface="Tahoma"/>
              </a:rPr>
              <a:t> </a:t>
            </a:r>
            <a:r>
              <a:rPr dirty="0" sz="1150" spc="40">
                <a:latin typeface="Tahoma"/>
                <a:cs typeface="Tahoma"/>
              </a:rPr>
              <a:t>социальной</a:t>
            </a:r>
            <a:r>
              <a:rPr dirty="0" sz="1150" spc="-50">
                <a:latin typeface="Tahoma"/>
                <a:cs typeface="Tahoma"/>
              </a:rPr>
              <a:t> </a:t>
            </a:r>
            <a:r>
              <a:rPr dirty="0" sz="1150" spc="45">
                <a:latin typeface="Tahoma"/>
                <a:cs typeface="Tahoma"/>
              </a:rPr>
              <a:t>поддержки</a:t>
            </a:r>
            <a:endParaRPr sz="115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3072" y="375330"/>
            <a:ext cx="1446930" cy="26573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2001" y="306009"/>
            <a:ext cx="340443" cy="347163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3721798" y="5292902"/>
            <a:ext cx="152400" cy="2105660"/>
          </a:xfrm>
          <a:custGeom>
            <a:avLst/>
            <a:gdLst/>
            <a:ahLst/>
            <a:cxnLst/>
            <a:rect l="l" t="t" r="r" b="b"/>
            <a:pathLst>
              <a:path w="152400" h="2105659">
                <a:moveTo>
                  <a:pt x="152400" y="0"/>
                </a:moveTo>
                <a:lnTo>
                  <a:pt x="0" y="0"/>
                </a:lnTo>
                <a:lnTo>
                  <a:pt x="0" y="2105101"/>
                </a:lnTo>
                <a:lnTo>
                  <a:pt x="152400" y="2105101"/>
                </a:lnTo>
                <a:lnTo>
                  <a:pt x="152400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3803675" y="5292902"/>
            <a:ext cx="3070225" cy="2105660"/>
            <a:chOff x="3803675" y="5292902"/>
            <a:chExt cx="3070225" cy="2105660"/>
          </a:xfrm>
        </p:grpSpPr>
        <p:sp>
          <p:nvSpPr>
            <p:cNvPr id="6" name="object 6"/>
            <p:cNvSpPr/>
            <p:nvPr/>
          </p:nvSpPr>
          <p:spPr>
            <a:xfrm>
              <a:off x="6721195" y="5292902"/>
              <a:ext cx="152400" cy="2105660"/>
            </a:xfrm>
            <a:custGeom>
              <a:avLst/>
              <a:gdLst/>
              <a:ahLst/>
              <a:cxnLst/>
              <a:rect l="l" t="t" r="r" b="b"/>
              <a:pathLst>
                <a:path w="152400" h="2105659">
                  <a:moveTo>
                    <a:pt x="152400" y="0"/>
                  </a:moveTo>
                  <a:lnTo>
                    <a:pt x="0" y="0"/>
                  </a:lnTo>
                  <a:lnTo>
                    <a:pt x="0" y="2105101"/>
                  </a:lnTo>
                  <a:lnTo>
                    <a:pt x="152400" y="2105101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F2652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803675" y="5379021"/>
              <a:ext cx="2998470" cy="1911350"/>
            </a:xfrm>
            <a:custGeom>
              <a:avLst/>
              <a:gdLst/>
              <a:ahLst/>
              <a:cxnLst/>
              <a:rect l="l" t="t" r="r" b="b"/>
              <a:pathLst>
                <a:path w="2998470" h="1911350">
                  <a:moveTo>
                    <a:pt x="2997923" y="0"/>
                  </a:moveTo>
                  <a:lnTo>
                    <a:pt x="0" y="0"/>
                  </a:lnTo>
                  <a:lnTo>
                    <a:pt x="0" y="1910981"/>
                  </a:lnTo>
                  <a:lnTo>
                    <a:pt x="2997923" y="1910981"/>
                  </a:lnTo>
                  <a:lnTo>
                    <a:pt x="29979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3936223" y="5559809"/>
            <a:ext cx="2733040" cy="1541780"/>
          </a:xfrm>
          <a:prstGeom prst="rect">
            <a:avLst/>
          </a:prstGeom>
        </p:spPr>
        <p:txBody>
          <a:bodyPr wrap="square" lIns="0" tIns="5080" rIns="0" bIns="0" rtlCol="0" vert="horz">
            <a:spAutoFit/>
          </a:bodyPr>
          <a:lstStyle/>
          <a:p>
            <a:pPr algn="just" marL="12700" marR="5080" indent="26670">
              <a:lnSpc>
                <a:spcPct val="104200"/>
              </a:lnSpc>
              <a:spcBef>
                <a:spcPts val="40"/>
              </a:spcBef>
            </a:pPr>
            <a:r>
              <a:rPr dirty="0" sz="1200" spc="60">
                <a:latin typeface="Tahoma"/>
                <a:cs typeface="Tahoma"/>
              </a:rPr>
              <a:t>В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2017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году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65">
                <a:latin typeface="Tahoma"/>
                <a:cs typeface="Tahoma"/>
              </a:rPr>
              <a:t>ПФР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завершил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создание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ЕГИССО, </a:t>
            </a:r>
            <a:r>
              <a:rPr dirty="0" sz="1200" spc="5">
                <a:latin typeface="Tahoma"/>
                <a:cs typeface="Tahoma"/>
              </a:rPr>
              <a:t>а с </a:t>
            </a:r>
            <a:r>
              <a:rPr dirty="0" sz="1200" spc="25">
                <a:latin typeface="Tahoma"/>
                <a:cs typeface="Tahoma"/>
              </a:rPr>
              <a:t>1 </a:t>
            </a:r>
            <a:r>
              <a:rPr dirty="0" sz="1200" spc="10">
                <a:latin typeface="Tahoma"/>
                <a:cs typeface="Tahoma"/>
              </a:rPr>
              <a:t>января </a:t>
            </a:r>
            <a:r>
              <a:rPr dirty="0" sz="1200" spc="25">
                <a:latin typeface="Tahoma"/>
                <a:cs typeface="Tahoma"/>
              </a:rPr>
              <a:t>2018 </a:t>
            </a:r>
            <a:r>
              <a:rPr dirty="0" sz="1200" spc="5">
                <a:latin typeface="Tahoma"/>
                <a:cs typeface="Tahoma"/>
              </a:rPr>
              <a:t>года </a:t>
            </a:r>
            <a:r>
              <a:rPr dirty="0" sz="1200" spc="-10">
                <a:latin typeface="Tahoma"/>
                <a:cs typeface="Tahoma"/>
              </a:rPr>
              <a:t>ввел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35">
                <a:latin typeface="Tahoma"/>
                <a:cs typeface="Tahoma"/>
              </a:rPr>
              <a:t>систему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в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постоянную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эксплуатацию.</a:t>
            </a:r>
            <a:endParaRPr sz="1200">
              <a:latin typeface="Tahoma"/>
              <a:cs typeface="Tahoma"/>
            </a:endParaRPr>
          </a:p>
          <a:p>
            <a:pPr algn="ctr" marL="12065" marR="5080" indent="-635">
              <a:lnSpc>
                <a:spcPct val="104200"/>
              </a:lnSpc>
            </a:pPr>
            <a:r>
              <a:rPr dirty="0" sz="1200" spc="70">
                <a:latin typeface="Tahoma"/>
                <a:cs typeface="Tahoma"/>
              </a:rPr>
              <a:t>К </a:t>
            </a:r>
            <a:r>
              <a:rPr dirty="0" sz="1200" spc="25">
                <a:latin typeface="Tahoma"/>
                <a:cs typeface="Tahoma"/>
              </a:rPr>
              <a:t>ЕГИССО </a:t>
            </a:r>
            <a:r>
              <a:rPr dirty="0" sz="1200" spc="20">
                <a:latin typeface="Tahoma"/>
                <a:cs typeface="Tahoma"/>
              </a:rPr>
              <a:t>подключены органы </a:t>
            </a:r>
            <a:r>
              <a:rPr dirty="0" sz="1200" spc="2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государственной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власти,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являющиеся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30">
                <a:latin typeface="Tahoma"/>
                <a:cs typeface="Tahoma"/>
              </a:rPr>
              <a:t>поставщиками </a:t>
            </a:r>
            <a:r>
              <a:rPr dirty="0" sz="1200" spc="55">
                <a:latin typeface="Tahoma"/>
                <a:cs typeface="Tahoma"/>
              </a:rPr>
              <a:t>и </a:t>
            </a:r>
            <a:r>
              <a:rPr dirty="0" sz="1200" spc="20">
                <a:latin typeface="Tahoma"/>
                <a:cs typeface="Tahoma"/>
              </a:rPr>
              <a:t>потребителями </a:t>
            </a:r>
            <a:r>
              <a:rPr dirty="0" sz="1200" spc="25">
                <a:latin typeface="Tahoma"/>
                <a:cs typeface="Tahoma"/>
              </a:rPr>
              <a:t> </a:t>
            </a:r>
            <a:r>
              <a:rPr dirty="0" sz="1200" spc="30">
                <a:latin typeface="Tahoma"/>
                <a:cs typeface="Tahoma"/>
              </a:rPr>
              <a:t>информации </a:t>
            </a:r>
            <a:r>
              <a:rPr dirty="0" sz="1200" spc="-15">
                <a:latin typeface="Tahoma"/>
                <a:cs typeface="Tahoma"/>
              </a:rPr>
              <a:t>о </a:t>
            </a:r>
            <a:r>
              <a:rPr dirty="0" sz="1200" spc="35">
                <a:latin typeface="Tahoma"/>
                <a:cs typeface="Tahoma"/>
              </a:rPr>
              <a:t>мерах </a:t>
            </a:r>
            <a:r>
              <a:rPr dirty="0" sz="1200" spc="20">
                <a:latin typeface="Tahoma"/>
                <a:cs typeface="Tahoma"/>
              </a:rPr>
              <a:t>социальной </a:t>
            </a:r>
            <a:r>
              <a:rPr dirty="0" sz="1200" spc="25">
                <a:latin typeface="Tahoma"/>
                <a:cs typeface="Tahoma"/>
              </a:rPr>
              <a:t> </a:t>
            </a:r>
            <a:r>
              <a:rPr dirty="0" sz="1200" spc="35">
                <a:latin typeface="Tahoma"/>
                <a:cs typeface="Tahoma"/>
              </a:rPr>
              <a:t>защиты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(поддержки)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граждан.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70800" y="1003303"/>
            <a:ext cx="3921125" cy="914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предназначены </a:t>
            </a:r>
            <a:r>
              <a:rPr dirty="0" sz="1000" spc="65">
                <a:solidFill>
                  <a:srgbClr val="414042"/>
                </a:solidFill>
                <a:latin typeface="Times New Roman"/>
                <a:cs typeface="Times New Roman"/>
              </a:rPr>
              <a:t>для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органов государственной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власти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и организа-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ций,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предоставляющих </a:t>
            </a:r>
            <a:r>
              <a:rPr dirty="0" sz="1000" spc="75">
                <a:solidFill>
                  <a:srgbClr val="414042"/>
                </a:solidFill>
                <a:latin typeface="Times New Roman"/>
                <a:cs typeface="Times New Roman"/>
              </a:rPr>
              <a:t>меры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социальной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защиты и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являющихся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поставщиками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и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(или)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потребителями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информации </a:t>
            </a:r>
            <a:r>
              <a:rPr dirty="0" sz="1000" spc="-40">
                <a:solidFill>
                  <a:srgbClr val="414042"/>
                </a:solidFill>
                <a:latin typeface="Times New Roman"/>
                <a:cs typeface="Times New Roman"/>
              </a:rPr>
              <a:t>ЕГИССО, </a:t>
            </a:r>
            <a:r>
              <a:rPr dirty="0" sz="1000" spc="65">
                <a:solidFill>
                  <a:srgbClr val="414042"/>
                </a:solidFill>
                <a:latin typeface="Times New Roman"/>
                <a:cs typeface="Times New Roman"/>
              </a:rPr>
              <a:t>для </a:t>
            </a:r>
            <a:r>
              <a:rPr dirty="0" sz="1000" spc="7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размещения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информации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-40">
                <a:solidFill>
                  <a:srgbClr val="414042"/>
                </a:solidFill>
                <a:latin typeface="Times New Roman"/>
                <a:cs typeface="Times New Roman"/>
              </a:rPr>
              <a:t>ЕГИССО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и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получения </a:t>
            </a:r>
            <a:r>
              <a:rPr dirty="0" sz="1000" spc="55">
                <a:solidFill>
                  <a:srgbClr val="414042"/>
                </a:solidFill>
                <a:latin typeface="Times New Roman"/>
                <a:cs typeface="Times New Roman"/>
              </a:rPr>
              <a:t>информации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из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данной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информационной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системы.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5198897"/>
            <a:ext cx="7416165" cy="5493385"/>
            <a:chOff x="0" y="5198897"/>
            <a:chExt cx="7416165" cy="5493385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5198897"/>
              <a:ext cx="3510026" cy="245110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0" y="7541996"/>
              <a:ext cx="7416165" cy="3150235"/>
            </a:xfrm>
            <a:custGeom>
              <a:avLst/>
              <a:gdLst/>
              <a:ahLst/>
              <a:cxnLst/>
              <a:rect l="l" t="t" r="r" b="b"/>
              <a:pathLst>
                <a:path w="7416165" h="3150234">
                  <a:moveTo>
                    <a:pt x="7415999" y="0"/>
                  </a:moveTo>
                  <a:lnTo>
                    <a:pt x="0" y="0"/>
                  </a:lnTo>
                  <a:lnTo>
                    <a:pt x="0" y="3150006"/>
                  </a:lnTo>
                  <a:lnTo>
                    <a:pt x="7415999" y="3150006"/>
                  </a:lnTo>
                  <a:lnTo>
                    <a:pt x="741599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975818" y="2070103"/>
            <a:ext cx="3916679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000" spc="75">
                <a:solidFill>
                  <a:srgbClr val="414042"/>
                </a:solidFill>
                <a:latin typeface="Times New Roman"/>
                <a:cs typeface="Times New Roman"/>
              </a:rPr>
              <a:t>информационный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ресурс, </a:t>
            </a:r>
            <a:r>
              <a:rPr dirty="0" sz="1000" spc="60">
                <a:solidFill>
                  <a:srgbClr val="414042"/>
                </a:solidFill>
                <a:latin typeface="Times New Roman"/>
                <a:cs typeface="Times New Roman"/>
              </a:rPr>
              <a:t>который </a:t>
            </a:r>
            <a:r>
              <a:rPr dirty="0" sz="1000" spc="75">
                <a:solidFill>
                  <a:srgbClr val="414042"/>
                </a:solidFill>
                <a:latin typeface="Times New Roman"/>
                <a:cs typeface="Times New Roman"/>
              </a:rPr>
              <a:t>распределяет информацию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о </a:t>
            </a:r>
            <a:r>
              <a:rPr dirty="0" sz="1000" spc="75">
                <a:solidFill>
                  <a:srgbClr val="414042"/>
                </a:solidFill>
                <a:latin typeface="Times New Roman"/>
                <a:cs typeface="Times New Roman"/>
              </a:rPr>
              <a:t>мерах </a:t>
            </a:r>
            <a:r>
              <a:rPr dirty="0" sz="1000" spc="65">
                <a:solidFill>
                  <a:srgbClr val="414042"/>
                </a:solidFill>
                <a:latin typeface="Times New Roman"/>
                <a:cs typeface="Times New Roman"/>
              </a:rPr>
              <a:t>социальной </a:t>
            </a:r>
            <a:r>
              <a:rPr dirty="0" sz="1000" spc="70">
                <a:solidFill>
                  <a:srgbClr val="414042"/>
                </a:solidFill>
                <a:latin typeface="Times New Roman"/>
                <a:cs typeface="Times New Roman"/>
              </a:rPr>
              <a:t>защиты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в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соответствии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с </a:t>
            </a:r>
            <a:r>
              <a:rPr dirty="0" sz="1000" spc="70">
                <a:solidFill>
                  <a:srgbClr val="414042"/>
                </a:solidFill>
                <a:latin typeface="Times New Roman"/>
                <a:cs typeface="Times New Roman"/>
              </a:rPr>
              <a:t>классификацией </a:t>
            </a:r>
            <a:r>
              <a:rPr dirty="0" sz="1000" spc="7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информации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(классы,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виды,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группы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другие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признаки).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2318" y="1003303"/>
            <a:ext cx="1811020" cy="74231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179070">
              <a:lnSpc>
                <a:spcPts val="1400"/>
              </a:lnSpc>
              <a:spcBef>
                <a:spcPts val="180"/>
              </a:spcBef>
            </a:pPr>
            <a:r>
              <a:rPr dirty="0" sz="1200" spc="-10">
                <a:solidFill>
                  <a:srgbClr val="414042"/>
                </a:solidFill>
                <a:latin typeface="Tahoma"/>
                <a:cs typeface="Tahoma"/>
              </a:rPr>
              <a:t>Кабинет поставщика </a:t>
            </a:r>
            <a:r>
              <a:rPr dirty="0" sz="1200" spc="-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414042"/>
                </a:solidFill>
                <a:latin typeface="Tahoma"/>
                <a:cs typeface="Tahoma"/>
              </a:rPr>
              <a:t>информаци</a:t>
            </a:r>
            <a:r>
              <a:rPr dirty="0" sz="1200" spc="15">
                <a:solidFill>
                  <a:srgbClr val="414042"/>
                </a:solidFill>
                <a:latin typeface="Tahoma"/>
                <a:cs typeface="Tahoma"/>
              </a:rPr>
              <a:t>и</a:t>
            </a:r>
            <a:r>
              <a:rPr dirty="0" sz="1200" spc="-7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414042"/>
                </a:solidFill>
                <a:latin typeface="Tahoma"/>
                <a:cs typeface="Tahoma"/>
              </a:rPr>
              <a:t>в</a:t>
            </a:r>
            <a:r>
              <a:rPr dirty="0" sz="1200" spc="-7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414042"/>
                </a:solidFill>
                <a:latin typeface="Tahoma"/>
                <a:cs typeface="Tahoma"/>
              </a:rPr>
              <a:t>ЕГИССО  </a:t>
            </a:r>
            <a:r>
              <a:rPr dirty="0" sz="1200" spc="40">
                <a:solidFill>
                  <a:srgbClr val="414042"/>
                </a:solidFill>
                <a:latin typeface="Tahoma"/>
                <a:cs typeface="Tahoma"/>
              </a:rPr>
              <a:t>и</a:t>
            </a:r>
            <a:r>
              <a:rPr dirty="0" sz="1200" spc="-7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414042"/>
                </a:solidFill>
                <a:latin typeface="Tahoma"/>
                <a:cs typeface="Tahoma"/>
              </a:rPr>
              <a:t>кабине</a:t>
            </a:r>
            <a:r>
              <a:rPr dirty="0" sz="1200" spc="5">
                <a:solidFill>
                  <a:srgbClr val="414042"/>
                </a:solidFill>
                <a:latin typeface="Tahoma"/>
                <a:cs typeface="Tahoma"/>
              </a:rPr>
              <a:t>т</a:t>
            </a:r>
            <a:r>
              <a:rPr dirty="0" sz="1200" spc="-7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414042"/>
                </a:solidFill>
                <a:latin typeface="Tahoma"/>
                <a:cs typeface="Tahoma"/>
              </a:rPr>
              <a:t>потреби</a:t>
            </a:r>
            <a:r>
              <a:rPr dirty="0" sz="1200" spc="-35">
                <a:solidFill>
                  <a:srgbClr val="414042"/>
                </a:solidFill>
                <a:latin typeface="Tahoma"/>
                <a:cs typeface="Tahoma"/>
              </a:rPr>
              <a:t>т</a:t>
            </a:r>
            <a:r>
              <a:rPr dirty="0" sz="1200" spc="-30">
                <a:solidFill>
                  <a:srgbClr val="414042"/>
                </a:solidFill>
                <a:latin typeface="Tahoma"/>
                <a:cs typeface="Tahoma"/>
              </a:rPr>
              <a:t>еля</a:t>
            </a:r>
            <a:endParaRPr sz="1200">
              <a:latin typeface="Tahoma"/>
              <a:cs typeface="Tahoma"/>
            </a:endParaRPr>
          </a:p>
          <a:p>
            <a:pPr marL="12700">
              <a:lnSpc>
                <a:spcPts val="1360"/>
              </a:lnSpc>
            </a:pPr>
            <a:r>
              <a:rPr dirty="0" sz="1200">
                <a:solidFill>
                  <a:srgbClr val="414042"/>
                </a:solidFill>
                <a:latin typeface="Tahoma"/>
                <a:cs typeface="Tahoma"/>
              </a:rPr>
              <a:t>информаци</a:t>
            </a:r>
            <a:r>
              <a:rPr dirty="0" sz="1200" spc="15">
                <a:solidFill>
                  <a:srgbClr val="414042"/>
                </a:solidFill>
                <a:latin typeface="Tahoma"/>
                <a:cs typeface="Tahoma"/>
              </a:rPr>
              <a:t>и</a:t>
            </a:r>
            <a:r>
              <a:rPr dirty="0" sz="1200" spc="-8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414042"/>
                </a:solidFill>
                <a:latin typeface="Tahoma"/>
                <a:cs typeface="Tahoma"/>
              </a:rPr>
              <a:t>и</a:t>
            </a:r>
            <a:r>
              <a:rPr dirty="0" sz="1200" spc="15">
                <a:solidFill>
                  <a:srgbClr val="414042"/>
                </a:solidFill>
                <a:latin typeface="Tahoma"/>
                <a:cs typeface="Tahoma"/>
              </a:rPr>
              <a:t>з</a:t>
            </a:r>
            <a:r>
              <a:rPr dirty="0" sz="1200" spc="-8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414042"/>
                </a:solidFill>
                <a:latin typeface="Tahoma"/>
                <a:cs typeface="Tahoma"/>
              </a:rPr>
              <a:t>ЕГИСС</a:t>
            </a:r>
            <a:r>
              <a:rPr dirty="0" sz="1200" spc="15">
                <a:solidFill>
                  <a:srgbClr val="414042"/>
                </a:solidFill>
                <a:latin typeface="Tahoma"/>
                <a:cs typeface="Tahoma"/>
              </a:rPr>
              <a:t>О</a:t>
            </a:r>
            <a:r>
              <a:rPr dirty="0" sz="1200" spc="-13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000" spc="-65">
                <a:solidFill>
                  <a:srgbClr val="414042"/>
                </a:solidFill>
                <a:latin typeface="Tahoma"/>
                <a:cs typeface="Tahoma"/>
              </a:rPr>
              <a:t>–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2318" y="2070103"/>
            <a:ext cx="1613535" cy="38671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400"/>
              </a:lnSpc>
              <a:spcBef>
                <a:spcPts val="180"/>
              </a:spcBef>
            </a:pPr>
            <a:r>
              <a:rPr dirty="0" sz="1200" spc="25">
                <a:solidFill>
                  <a:srgbClr val="414042"/>
                </a:solidFill>
                <a:latin typeface="Tahoma"/>
                <a:cs typeface="Tahoma"/>
              </a:rPr>
              <a:t>Классификатор </a:t>
            </a:r>
            <a:r>
              <a:rPr dirty="0" sz="1200" spc="45">
                <a:solidFill>
                  <a:srgbClr val="414042"/>
                </a:solidFill>
                <a:latin typeface="Tahoma"/>
                <a:cs typeface="Tahoma"/>
              </a:rPr>
              <a:t>мер </a:t>
            </a:r>
            <a:r>
              <a:rPr dirty="0" sz="1200" spc="5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25">
                <a:solidFill>
                  <a:srgbClr val="414042"/>
                </a:solidFill>
                <a:latin typeface="Tahoma"/>
                <a:cs typeface="Tahoma"/>
              </a:rPr>
              <a:t>социальной</a:t>
            </a:r>
            <a:r>
              <a:rPr dirty="0" sz="1200" spc="-55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414042"/>
                </a:solidFill>
                <a:latin typeface="Tahoma"/>
                <a:cs typeface="Tahoma"/>
              </a:rPr>
              <a:t>защиты</a:t>
            </a:r>
            <a:r>
              <a:rPr dirty="0" sz="1200" spc="-50">
                <a:solidFill>
                  <a:srgbClr val="414042"/>
                </a:solidFill>
                <a:latin typeface="Tahoma"/>
                <a:cs typeface="Tahoma"/>
              </a:rPr>
              <a:t> </a:t>
            </a:r>
            <a:r>
              <a:rPr dirty="0" sz="1200" spc="-60">
                <a:solidFill>
                  <a:srgbClr val="414042"/>
                </a:solidFill>
                <a:latin typeface="Tahoma"/>
                <a:cs typeface="Tahoma"/>
              </a:rPr>
              <a:t>–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45020" y="1008011"/>
            <a:ext cx="72390" cy="796925"/>
          </a:xfrm>
          <a:custGeom>
            <a:avLst/>
            <a:gdLst/>
            <a:ahLst/>
            <a:cxnLst/>
            <a:rect l="l" t="t" r="r" b="b"/>
            <a:pathLst>
              <a:path w="72390" h="796925">
                <a:moveTo>
                  <a:pt x="71996" y="0"/>
                </a:moveTo>
                <a:lnTo>
                  <a:pt x="0" y="0"/>
                </a:lnTo>
                <a:lnTo>
                  <a:pt x="0" y="796493"/>
                </a:lnTo>
                <a:lnTo>
                  <a:pt x="71996" y="796493"/>
                </a:lnTo>
                <a:lnTo>
                  <a:pt x="71996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45020" y="2049742"/>
            <a:ext cx="72390" cy="470534"/>
          </a:xfrm>
          <a:custGeom>
            <a:avLst/>
            <a:gdLst/>
            <a:ahLst/>
            <a:cxnLst/>
            <a:rect l="l" t="t" r="r" b="b"/>
            <a:pathLst>
              <a:path w="72390" h="470535">
                <a:moveTo>
                  <a:pt x="71996" y="0"/>
                </a:moveTo>
                <a:lnTo>
                  <a:pt x="0" y="0"/>
                </a:lnTo>
                <a:lnTo>
                  <a:pt x="0" y="470255"/>
                </a:lnTo>
                <a:lnTo>
                  <a:pt x="71996" y="470255"/>
                </a:lnTo>
                <a:lnTo>
                  <a:pt x="71996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32317" y="2841221"/>
            <a:ext cx="3114040" cy="88519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dirty="0" sz="2400" spc="85">
                <a:solidFill>
                  <a:srgbClr val="F26522"/>
                </a:solidFill>
                <a:latin typeface="Calibri"/>
                <a:cs typeface="Calibri"/>
              </a:rPr>
              <a:t>Возможности </a:t>
            </a:r>
            <a:r>
              <a:rPr dirty="0" sz="2400" spc="135">
                <a:solidFill>
                  <a:srgbClr val="F26522"/>
                </a:solidFill>
                <a:latin typeface="Calibri"/>
                <a:cs typeface="Calibri"/>
              </a:rPr>
              <a:t>ЕГИССО</a:t>
            </a:r>
            <a:endParaRPr sz="2400">
              <a:latin typeface="Calibri"/>
              <a:cs typeface="Calibri"/>
            </a:endParaRPr>
          </a:p>
          <a:p>
            <a:pPr marL="13970" marR="472440">
              <a:lnSpc>
                <a:spcPts val="1600"/>
              </a:lnSpc>
              <a:spcBef>
                <a:spcPts val="345"/>
              </a:spcBef>
            </a:pPr>
            <a:r>
              <a:rPr dirty="0" sz="1400" spc="85">
                <a:solidFill>
                  <a:srgbClr val="58595B"/>
                </a:solidFill>
                <a:latin typeface="Tahoma"/>
                <a:cs typeface="Tahoma"/>
              </a:rPr>
              <a:t>ДЛЯ </a:t>
            </a:r>
            <a:r>
              <a:rPr dirty="0" sz="1400" spc="75">
                <a:solidFill>
                  <a:srgbClr val="58595B"/>
                </a:solidFill>
                <a:latin typeface="Tahoma"/>
                <a:cs typeface="Tahoma"/>
              </a:rPr>
              <a:t>ОРГАНОВ </a:t>
            </a:r>
            <a:r>
              <a:rPr dirty="0" sz="1400" spc="80">
                <a:solidFill>
                  <a:srgbClr val="58595B"/>
                </a:solidFill>
                <a:latin typeface="Tahoma"/>
                <a:cs typeface="Tahoma"/>
              </a:rPr>
              <a:t> </a:t>
            </a:r>
            <a:r>
              <a:rPr dirty="0" sz="1400" spc="70">
                <a:solidFill>
                  <a:srgbClr val="58595B"/>
                </a:solidFill>
                <a:latin typeface="Tahoma"/>
                <a:cs typeface="Tahoma"/>
              </a:rPr>
              <a:t>ГОСУДАРСТВЕННОЙ</a:t>
            </a:r>
            <a:r>
              <a:rPr dirty="0" sz="1400" spc="-75">
                <a:solidFill>
                  <a:srgbClr val="58595B"/>
                </a:solidFill>
                <a:latin typeface="Tahoma"/>
                <a:cs typeface="Tahoma"/>
              </a:rPr>
              <a:t> </a:t>
            </a:r>
            <a:r>
              <a:rPr dirty="0" sz="1400" spc="50">
                <a:solidFill>
                  <a:srgbClr val="58595B"/>
                </a:solidFill>
                <a:latin typeface="Tahoma"/>
                <a:cs typeface="Tahoma"/>
              </a:rPr>
              <a:t>ВЛАСТИ: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8317" y="4531177"/>
            <a:ext cx="1416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280">
                <a:solidFill>
                  <a:srgbClr val="F47532"/>
                </a:solidFill>
                <a:latin typeface="Times New Roman"/>
                <a:cs typeface="Times New Roman"/>
              </a:rPr>
              <a:t>‣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8317" y="3798777"/>
            <a:ext cx="2997200" cy="1164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marR="290830" indent="-216535">
              <a:lnSpc>
                <a:spcPct val="116700"/>
              </a:lnSpc>
              <a:spcBef>
                <a:spcPts val="100"/>
              </a:spcBef>
              <a:buClr>
                <a:srgbClr val="F47532"/>
              </a:buClr>
              <a:buSzPct val="180000"/>
              <a:buChar char="‣"/>
              <a:tabLst>
                <a:tab pos="229235" algn="l"/>
              </a:tabLst>
            </a:pP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формировать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предустановленные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аналитические</a:t>
            </a:r>
            <a:r>
              <a:rPr dirty="0" sz="1000" spc="7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и</a:t>
            </a:r>
            <a:r>
              <a:rPr dirty="0" sz="1000" spc="7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статистические</a:t>
            </a:r>
            <a:r>
              <a:rPr dirty="0" sz="1000" spc="7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данные,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70">
                <a:solidFill>
                  <a:srgbClr val="414042"/>
                </a:solidFill>
                <a:latin typeface="Times New Roman"/>
                <a:cs typeface="Times New Roman"/>
              </a:rPr>
              <a:t>а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также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отчеты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посредством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конструктора</a:t>
            </a:r>
            <a:endParaRPr sz="1000">
              <a:latin typeface="Times New Roman"/>
              <a:cs typeface="Times New Roman"/>
            </a:endParaRPr>
          </a:p>
          <a:p>
            <a:pPr marL="228600">
              <a:lnSpc>
                <a:spcPct val="100000"/>
              </a:lnSpc>
              <a:spcBef>
                <a:spcPts val="200"/>
              </a:spcBef>
            </a:pP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отчетов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в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аналитической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подсистеме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-55">
                <a:solidFill>
                  <a:srgbClr val="414042"/>
                </a:solidFill>
                <a:latin typeface="Times New Roman"/>
                <a:cs typeface="Times New Roman"/>
              </a:rPr>
              <a:t>ЕГИССО;</a:t>
            </a:r>
            <a:endParaRPr sz="1000">
              <a:latin typeface="Times New Roman"/>
              <a:cs typeface="Times New Roman"/>
            </a:endParaRPr>
          </a:p>
          <a:p>
            <a:pPr marL="228600" marR="5080">
              <a:lnSpc>
                <a:spcPct val="116700"/>
              </a:lnSpc>
              <a:spcBef>
                <a:spcPts val="565"/>
              </a:spcBef>
            </a:pP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получать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совокупные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деперсонифицированные </a:t>
            </a:r>
            <a:r>
              <a:rPr dirty="0" sz="1000" spc="-24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статистические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данные.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61677" y="3470836"/>
            <a:ext cx="3042285" cy="1420495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29"/>
              </a:spcBef>
            </a:pPr>
            <a:r>
              <a:rPr dirty="0" sz="1400" spc="85">
                <a:solidFill>
                  <a:srgbClr val="58595B"/>
                </a:solidFill>
                <a:latin typeface="Tahoma"/>
                <a:cs typeface="Tahoma"/>
              </a:rPr>
              <a:t>ДЛЯ</a:t>
            </a:r>
            <a:r>
              <a:rPr dirty="0" sz="1400" spc="-65">
                <a:solidFill>
                  <a:srgbClr val="58595B"/>
                </a:solidFill>
                <a:latin typeface="Tahoma"/>
                <a:cs typeface="Tahoma"/>
              </a:rPr>
              <a:t> </a:t>
            </a:r>
            <a:r>
              <a:rPr dirty="0" sz="1400" spc="80">
                <a:solidFill>
                  <a:srgbClr val="58595B"/>
                </a:solidFill>
                <a:latin typeface="Tahoma"/>
                <a:cs typeface="Tahoma"/>
              </a:rPr>
              <a:t>ГРАЖДАН:</a:t>
            </a:r>
            <a:endParaRPr sz="1400">
              <a:latin typeface="Tahoma"/>
              <a:cs typeface="Tahoma"/>
            </a:endParaRPr>
          </a:p>
          <a:p>
            <a:pPr marL="288290" marR="115570" indent="-216535">
              <a:lnSpc>
                <a:spcPct val="116700"/>
              </a:lnSpc>
              <a:spcBef>
                <a:spcPts val="770"/>
              </a:spcBef>
              <a:buClr>
                <a:srgbClr val="F47532"/>
              </a:buClr>
              <a:buSzPct val="180000"/>
              <a:buChar char="‣"/>
              <a:tabLst>
                <a:tab pos="288925" algn="l"/>
              </a:tabLst>
            </a:pP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через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Личный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кабинет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гражданина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получать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персонифицированную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информацию</a:t>
            </a:r>
            <a:endParaRPr sz="1000">
              <a:latin typeface="Times New Roman"/>
              <a:cs typeface="Times New Roman"/>
            </a:endParaRPr>
          </a:p>
          <a:p>
            <a:pPr marL="288290" marR="30480">
              <a:lnSpc>
                <a:spcPct val="116700"/>
              </a:lnSpc>
            </a:pP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о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предоставляемых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(предоставленных)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мерах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социальной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защиты,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70">
                <a:solidFill>
                  <a:srgbClr val="414042"/>
                </a:solidFill>
                <a:latin typeface="Times New Roman"/>
                <a:cs typeface="Times New Roman"/>
              </a:rPr>
              <a:t>а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0">
                <a:solidFill>
                  <a:srgbClr val="414042"/>
                </a:solidFill>
                <a:latin typeface="Times New Roman"/>
                <a:cs typeface="Times New Roman"/>
              </a:rPr>
              <a:t>также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сведения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10">
                <a:solidFill>
                  <a:srgbClr val="414042"/>
                </a:solidFill>
                <a:latin typeface="Times New Roman"/>
                <a:cs typeface="Times New Roman"/>
              </a:rPr>
              <a:t>о</a:t>
            </a:r>
            <a:r>
              <a:rPr dirty="0" sz="1000" spc="20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мерах </a:t>
            </a:r>
            <a:r>
              <a:rPr dirty="0" sz="1000" spc="-23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35">
                <a:solidFill>
                  <a:srgbClr val="414042"/>
                </a:solidFill>
                <a:latin typeface="Times New Roman"/>
                <a:cs typeface="Times New Roman"/>
              </a:rPr>
              <a:t>социальной </a:t>
            </a:r>
            <a:r>
              <a:rPr dirty="0" sz="1000" spc="30">
                <a:solidFill>
                  <a:srgbClr val="414042"/>
                </a:solidFill>
                <a:latin typeface="Times New Roman"/>
                <a:cs typeface="Times New Roman"/>
              </a:rPr>
              <a:t>защиты,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на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которые </a:t>
            </a:r>
            <a:r>
              <a:rPr dirty="0" sz="1000" spc="45">
                <a:solidFill>
                  <a:srgbClr val="414042"/>
                </a:solidFill>
                <a:latin typeface="Times New Roman"/>
                <a:cs typeface="Times New Roman"/>
              </a:rPr>
              <a:t>гражданин </a:t>
            </a:r>
            <a:r>
              <a:rPr dirty="0" sz="1000" spc="50">
                <a:solidFill>
                  <a:srgbClr val="414042"/>
                </a:solidFill>
                <a:latin typeface="Times New Roman"/>
                <a:cs typeface="Times New Roman"/>
              </a:rPr>
              <a:t> имеет</a:t>
            </a:r>
            <a:r>
              <a:rPr dirty="0" sz="1000" spc="15">
                <a:solidFill>
                  <a:srgbClr val="414042"/>
                </a:solidFill>
                <a:latin typeface="Times New Roman"/>
                <a:cs typeface="Times New Roman"/>
              </a:rPr>
              <a:t> </a:t>
            </a:r>
            <a:r>
              <a:rPr dirty="0" sz="1000" spc="25">
                <a:solidFill>
                  <a:srgbClr val="414042"/>
                </a:solidFill>
                <a:latin typeface="Times New Roman"/>
                <a:cs typeface="Times New Roman"/>
              </a:rPr>
              <a:t>право.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63457" y="8166503"/>
            <a:ext cx="5088890" cy="1000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640"/>
              </a:lnSpc>
              <a:spcBef>
                <a:spcPts val="100"/>
              </a:spcBef>
            </a:pPr>
            <a:r>
              <a:rPr dirty="0" sz="2400" spc="90">
                <a:solidFill>
                  <a:srgbClr val="F26522"/>
                </a:solidFill>
                <a:latin typeface="Calibri"/>
                <a:cs typeface="Calibri"/>
              </a:rPr>
              <a:t>Подключайтесь</a:t>
            </a:r>
            <a:r>
              <a:rPr dirty="0" sz="2400" spc="105">
                <a:solidFill>
                  <a:srgbClr val="F26522"/>
                </a:solidFill>
                <a:latin typeface="Calibri"/>
                <a:cs typeface="Calibri"/>
              </a:rPr>
              <a:t> и </a:t>
            </a:r>
            <a:r>
              <a:rPr dirty="0" sz="2400" spc="60">
                <a:solidFill>
                  <a:srgbClr val="F26522"/>
                </a:solidFill>
                <a:latin typeface="Calibri"/>
                <a:cs typeface="Calibri"/>
              </a:rPr>
              <a:t>пользуйтесь!</a:t>
            </a:r>
            <a:endParaRPr sz="2400">
              <a:latin typeface="Calibri"/>
              <a:cs typeface="Calibri"/>
            </a:endParaRPr>
          </a:p>
          <a:p>
            <a:pPr algn="ctr" marL="12065" marR="5080">
              <a:lnSpc>
                <a:spcPts val="2400"/>
              </a:lnSpc>
              <a:spcBef>
                <a:spcPts val="240"/>
              </a:spcBef>
            </a:pPr>
            <a:r>
              <a:rPr dirty="0" sz="2400" spc="85">
                <a:solidFill>
                  <a:srgbClr val="58595B"/>
                </a:solidFill>
                <a:latin typeface="Calibri"/>
                <a:cs typeface="Calibri"/>
              </a:rPr>
              <a:t>С</a:t>
            </a:r>
            <a:r>
              <a:rPr dirty="0" sz="2400" spc="10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dirty="0" sz="2400" spc="90">
                <a:solidFill>
                  <a:srgbClr val="58595B"/>
                </a:solidFill>
                <a:latin typeface="Calibri"/>
                <a:cs typeface="Calibri"/>
              </a:rPr>
              <a:t>января</a:t>
            </a:r>
            <a:r>
              <a:rPr dirty="0" sz="2400" spc="10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dirty="0" sz="2400" spc="70">
                <a:solidFill>
                  <a:srgbClr val="58595B"/>
                </a:solidFill>
                <a:latin typeface="Calibri"/>
                <a:cs typeface="Calibri"/>
              </a:rPr>
              <a:t>2018</a:t>
            </a:r>
            <a:r>
              <a:rPr dirty="0" sz="2400" spc="10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dirty="0" sz="2400" spc="75">
                <a:solidFill>
                  <a:srgbClr val="58595B"/>
                </a:solidFill>
                <a:latin typeface="Calibri"/>
                <a:cs typeface="Calibri"/>
              </a:rPr>
              <a:t>года</a:t>
            </a:r>
            <a:r>
              <a:rPr dirty="0" sz="2400" spc="105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dirty="0" sz="2400" spc="135">
                <a:solidFill>
                  <a:srgbClr val="58595B"/>
                </a:solidFill>
                <a:latin typeface="Calibri"/>
                <a:cs typeface="Calibri"/>
              </a:rPr>
              <a:t>ЕГИССО</a:t>
            </a:r>
            <a:r>
              <a:rPr dirty="0" sz="2400" spc="10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dirty="0" sz="2400" spc="40">
                <a:solidFill>
                  <a:srgbClr val="58595B"/>
                </a:solidFill>
                <a:latin typeface="Calibri"/>
                <a:cs typeface="Calibri"/>
              </a:rPr>
              <a:t>введена </a:t>
            </a:r>
            <a:r>
              <a:rPr dirty="0" sz="2400" spc="-530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dirty="0" sz="2400" spc="35">
                <a:solidFill>
                  <a:srgbClr val="58595B"/>
                </a:solidFill>
                <a:latin typeface="Calibri"/>
                <a:cs typeface="Calibri"/>
              </a:rPr>
              <a:t>в</a:t>
            </a:r>
            <a:r>
              <a:rPr dirty="0" sz="2400" spc="105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dirty="0" sz="2400" spc="90">
                <a:solidFill>
                  <a:srgbClr val="58595B"/>
                </a:solidFill>
                <a:latin typeface="Calibri"/>
                <a:cs typeface="Calibri"/>
              </a:rPr>
              <a:t>постоянную</a:t>
            </a:r>
            <a:r>
              <a:rPr dirty="0" sz="2400" spc="105">
                <a:solidFill>
                  <a:srgbClr val="58595B"/>
                </a:solidFill>
                <a:latin typeface="Calibri"/>
                <a:cs typeface="Calibri"/>
              </a:rPr>
              <a:t> </a:t>
            </a:r>
            <a:r>
              <a:rPr dirty="0" sz="2400" spc="90">
                <a:solidFill>
                  <a:srgbClr val="58595B"/>
                </a:solidFill>
                <a:latin typeface="Calibri"/>
                <a:cs typeface="Calibri"/>
              </a:rPr>
              <a:t>эксплуатацию.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34039" y="9416233"/>
            <a:ext cx="574802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71525" marR="5080" indent="-759460">
              <a:lnSpc>
                <a:spcPct val="111100"/>
              </a:lnSpc>
              <a:spcBef>
                <a:spcPts val="100"/>
              </a:spcBef>
            </a:pPr>
            <a:r>
              <a:rPr dirty="0" sz="1200" spc="35">
                <a:latin typeface="Tahoma"/>
                <a:cs typeface="Tahoma"/>
              </a:rPr>
              <a:t>Заявки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на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регистрацию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в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ЕГИССО,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на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подключение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65">
                <a:latin typeface="Tahoma"/>
                <a:cs typeface="Tahoma"/>
              </a:rPr>
              <a:t>к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50">
                <a:latin typeface="Tahoma"/>
                <a:cs typeface="Tahoma"/>
              </a:rPr>
              <a:t>видам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сведений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35">
                <a:latin typeface="Tahoma"/>
                <a:cs typeface="Tahoma"/>
              </a:rPr>
              <a:t>ЕГИССО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40">
                <a:latin typeface="Tahoma"/>
                <a:cs typeface="Tahoma"/>
              </a:rPr>
              <a:t>органами </a:t>
            </a:r>
            <a:r>
              <a:rPr dirty="0" sz="1200" spc="5">
                <a:latin typeface="Tahoma"/>
                <a:cs typeface="Tahoma"/>
              </a:rPr>
              <a:t>власти, </a:t>
            </a:r>
            <a:r>
              <a:rPr dirty="0" sz="1200" spc="30">
                <a:latin typeface="Tahoma"/>
                <a:cs typeface="Tahoma"/>
              </a:rPr>
              <a:t>предоставляющими </a:t>
            </a:r>
            <a:r>
              <a:rPr dirty="0" sz="1200" spc="45">
                <a:latin typeface="Tahoma"/>
                <a:cs typeface="Tahoma"/>
              </a:rPr>
              <a:t>услуги </a:t>
            </a:r>
            <a:r>
              <a:rPr dirty="0" sz="1200" spc="30">
                <a:latin typeface="Tahoma"/>
                <a:cs typeface="Tahoma"/>
              </a:rPr>
              <a:t>инвалидам, </a:t>
            </a:r>
            <a:r>
              <a:rPr dirty="0" sz="1200" spc="35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направляются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на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электронный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адрес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20" b="1">
                <a:latin typeface="Tahoma"/>
                <a:cs typeface="Tahoma"/>
                <a:hlinkClick r:id="rId5"/>
              </a:rPr>
              <a:t>support@101.pfr.ru</a:t>
            </a:r>
            <a:endParaRPr sz="1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2023-05-18T11:46:12Z</dcterms:created>
  <dcterms:modified xsi:type="dcterms:W3CDTF">2023-05-18T11:46:12Z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2018-07-03T00:00:00Z</vt:filetime>
  </property>
  <property fmtid="{D5CDD505-2E9C-101B-9397-08002B2CF9AE}" pid="3" name="Creator">
    <vt:lpwstr>Adobe InDesign CC 13.0 (Windows)</vt:lpwstr>
  </property>
  <property fmtid="{D5CDD505-2E9C-101B-9397-08002B2CF9AE}" pid="4" name="LastSaved">
    <vt:filetime>2023-05-18T00:00:00Z</vt:filetime>
  </property>
</Properties>
</file>