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74" r:id="rId2"/>
  </p:sldMasterIdLst>
  <p:notesMasterIdLst>
    <p:notesMasterId r:id="rId18"/>
  </p:notesMasterIdLst>
  <p:sldIdLst>
    <p:sldId id="300" r:id="rId3"/>
    <p:sldId id="279" r:id="rId4"/>
    <p:sldId id="293" r:id="rId5"/>
    <p:sldId id="285" r:id="rId6"/>
    <p:sldId id="302" r:id="rId7"/>
    <p:sldId id="263" r:id="rId8"/>
    <p:sldId id="267" r:id="rId9"/>
    <p:sldId id="301" r:id="rId10"/>
    <p:sldId id="292" r:id="rId11"/>
    <p:sldId id="303" r:id="rId12"/>
    <p:sldId id="286" r:id="rId13"/>
    <p:sldId id="287" r:id="rId14"/>
    <p:sldId id="305" r:id="rId15"/>
    <p:sldId id="299" r:id="rId16"/>
    <p:sldId id="298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A9F371"/>
    <a:srgbClr val="FFFF66"/>
    <a:srgbClr val="69DB13"/>
    <a:srgbClr val="CCECFF"/>
    <a:srgbClr val="EDB100"/>
    <a:srgbClr val="00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757" autoAdjust="0"/>
    <p:restoredTop sz="94660"/>
  </p:normalViewPr>
  <p:slideViewPr>
    <p:cSldViewPr snapToGrid="0">
      <p:cViewPr>
        <p:scale>
          <a:sx n="100" d="100"/>
          <a:sy n="100" d="100"/>
        </p:scale>
        <p:origin x="-1884" y="-3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/>
            </a:lvl1pPr>
          </a:lstStyle>
          <a:p>
            <a:pPr>
              <a:defRPr/>
            </a:pPr>
            <a:fld id="{BB76419C-19C3-46C5-A80F-4DE993D02116}" type="datetimeFigureOut">
              <a:rPr lang="ru-RU"/>
              <a:pPr>
                <a:defRPr/>
              </a:pPr>
              <a:t>14.08.2024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/>
            </a:lvl1pPr>
          </a:lstStyle>
          <a:p>
            <a:pPr>
              <a:defRPr/>
            </a:pPr>
            <a:fld id="{6154F6E2-E3A3-4447-9497-FAF5FC7F0A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ADDF7902-8F2F-404C-BF7F-754597EF15FD}" type="slidenum">
              <a:rPr lang="ru-RU" sz="1200">
                <a:solidFill>
                  <a:srgbClr val="000000"/>
                </a:solidFill>
              </a:rPr>
              <a:pPr algn="r" eaLnBrk="0" hangingPunct="0"/>
              <a:t>3</a:t>
            </a:fld>
            <a:endParaRPr lang="ru-RU" sz="12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620218C-5CBD-4FB2-8C99-9A9B7C8C951B}" type="slidenum">
              <a:rPr lang="ru-RU" smtClean="0">
                <a:solidFill>
                  <a:srgbClr val="000000"/>
                </a:solidFill>
              </a:rPr>
              <a:pPr/>
              <a:t>5</a:t>
            </a:fld>
            <a:endParaRPr lang="ru-RU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E0C8936-42E5-4FA3-9369-FB72C54B7FC1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2E6FF36-9A14-433E-9ADA-6D413737E668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C88444-A1E5-4D70-8D16-0C86257B94CF}" type="datetime1">
              <a:rPr lang="ru-RU"/>
              <a:pPr>
                <a:defRPr/>
              </a:pPr>
              <a:t>14.08.2024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ПРИНЯЛ РАБОТУ,УСЛУГУ, ТОВАР -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6B295-6B5D-4805-BA4A-95F96BA0CCD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39F711-7139-4210-94ED-9D0D2A64758C}" type="datetime1">
              <a:rPr lang="ru-RU"/>
              <a:pPr>
                <a:defRPr/>
              </a:pPr>
              <a:t>14.08.2024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ПРИНЯЛ РАБОТУ,УСЛУГУ, ТОВАР -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72E216-4B16-4F80-9D9D-D83E13B8B4F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850C1-0586-4D2A-A130-3A6D06DE368F}" type="datetime1">
              <a:rPr lang="ru-RU"/>
              <a:pPr>
                <a:defRPr/>
              </a:pPr>
              <a:t>14.08.2024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ПРИНЯЛ РАБОТУ,УСЛУГУ, ТОВАР -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D9F13-9820-4795-901B-5285365910E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1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1F8E4-7496-4391-AD81-A9AAA181D14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80F3A-0E45-4B8E-B8F8-A9F914D83CD9}" type="datetime1">
              <a:rPr lang="ru-RU"/>
              <a:pPr>
                <a:defRPr/>
              </a:pPr>
              <a:t>14.08.2024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ПРИНЯЛ РАБОТУ,УСЛУГУ, ТОВАР -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214BE-6A3C-465C-AC09-37AC06F226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794CA-1F1B-44F8-8A5E-5128D6808517}" type="datetime1">
              <a:rPr lang="ru-RU"/>
              <a:pPr>
                <a:defRPr/>
              </a:pPr>
              <a:t>14.08.2024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ПРИНЯЛ РАБОТУ,УСЛУГУ, ТОВАР -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F82AD-D141-473C-82FD-F78290A8C2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3C9C54-65AE-4CEE-B81A-B13D711318D8}" type="datetime1">
              <a:rPr lang="ru-RU"/>
              <a:pPr>
                <a:defRPr/>
              </a:pPr>
              <a:t>14.08.2024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ПРИНЯЛ РАБОТУ,УСЛУГУ, ТОВАР -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73F8E-BEFA-407E-A881-9072542794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CFE7D-7107-4EDA-8975-FD0883859161}" type="datetime1">
              <a:rPr lang="ru-RU"/>
              <a:pPr>
                <a:defRPr/>
              </a:pPr>
              <a:t>14.08.2024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ПРИНЯЛ РАБОТУ,УСЛУГУ, ТОВАР -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D73D4-D9FF-4C10-B30E-23BFC3D311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18329-D20F-4B30-9200-2D7080750D24}" type="datetime1">
              <a:rPr lang="ru-RU"/>
              <a:pPr>
                <a:defRPr/>
              </a:pPr>
              <a:t>14.08.2024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ПРИНЯЛ РАБОТУ,УСЛУГУ, ТОВАР -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394E4-5778-4F25-9076-8B62C7667B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6559D2-D484-4467-AF38-8A5663B6D9DB}" type="datetime1">
              <a:rPr lang="ru-RU"/>
              <a:pPr>
                <a:defRPr/>
              </a:pPr>
              <a:t>14.08.2024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ПРИНЯЛ РАБОТУ,УСЛУГУ, ТОВАР -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084E4-C00D-41DA-BF98-9E5672C251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E2347B-49C5-420A-9B56-2E554DABA9B9}" type="datetime1">
              <a:rPr lang="ru-RU"/>
              <a:pPr>
                <a:defRPr/>
              </a:pPr>
              <a:t>14.08.2024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ПРИНЯЛ РАБОТУ,УСЛУГУ, ТОВАР -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0721B-2384-4154-8E11-2A35FC10C4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F818B-A447-421F-A610-676E523AFA1B}" type="datetime1">
              <a:rPr lang="ru-RU"/>
              <a:pPr>
                <a:defRPr/>
              </a:pPr>
              <a:t>14.08.2024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ПРИНЯЛ РАБОТУ,УСЛУГУ, ТОВАР -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F0E34-CF8D-4C9A-9EB3-E69CC41D48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8A1D9-7811-4132-B6BB-59E655C3D504}" type="datetime1">
              <a:rPr lang="ru-RU"/>
              <a:pPr>
                <a:defRPr/>
              </a:pPr>
              <a:t>14.08.2024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ПРИНЯЛ РАБОТУ,УСЛУГУ, ТОВАР -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C38C2-52F7-4F36-9C0A-00B65A2B00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1181A-6EEA-4A9C-96AD-C5D07A2C36C1}" type="datetime1">
              <a:rPr lang="ru-RU"/>
              <a:pPr>
                <a:defRPr/>
              </a:pPr>
              <a:t>14.08.2024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ПРИНЯЛ РАБОТУ,УСЛУГУ, ТОВАР -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F5328-4EDF-4BE5-B972-F352CCA3BF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92DC4-B8B7-46C2-BFAF-CCAD7F3377A2}" type="datetime1">
              <a:rPr lang="ru-RU"/>
              <a:pPr>
                <a:defRPr/>
              </a:pPr>
              <a:t>14.08.2024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ПРИНЯЛ РАБОТУ,УСЛУГУ, ТОВАР -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F1536-9FE0-41FE-9038-6C041DEA44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D8971-D643-4A83-AC0D-46E3CC981E25}" type="datetime1">
              <a:rPr lang="ru-RU"/>
              <a:pPr>
                <a:defRPr/>
              </a:pPr>
              <a:t>14.08.2024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ПРИНЯЛ РАБОТУ,УСЛУГУ, ТОВАР -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CCF25-B594-475B-A22D-D2CF29C89E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1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09E09-3247-49AD-AC1C-F59C3208800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4A122-CA50-49F8-A9AE-31F0C0AEEA64}" type="datetime1">
              <a:rPr lang="ru-RU"/>
              <a:pPr>
                <a:defRPr/>
              </a:pPr>
              <a:t>14.08.2024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ПРИНЯЛ РАБОТУ,УСЛУГУ, ТОВАР -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683FE-E24E-4EEF-87F4-0499599377E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C040A-1587-4A09-B7C6-2E04B21EDA79}" type="datetime1">
              <a:rPr lang="ru-RU"/>
              <a:pPr>
                <a:defRPr/>
              </a:pPr>
              <a:t>14.08.2024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ПРИНЯЛ РАБОТУ,УСЛУГУ, ТОВАР -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5ECE8-6D21-43F2-AD5E-7968BBB2407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8C1D69-EB6C-41ED-9589-A0D7CCC75C43}" type="datetime1">
              <a:rPr lang="ru-RU"/>
              <a:pPr>
                <a:defRPr/>
              </a:pPr>
              <a:t>14.08.2024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ПРИНЯЛ РАБОТУ,УСЛУГУ, ТОВАР -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CE8C3-939F-4263-AE93-B5FFB0D59A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59C67-8746-45A0-8916-AE49BEA1CBC1}" type="datetime1">
              <a:rPr lang="ru-RU"/>
              <a:pPr>
                <a:defRPr/>
              </a:pPr>
              <a:t>14.08.2024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ПРИНЯЛ РАБОТУ,УСЛУГУ, ТОВАР -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11593-9A2A-4298-BDA7-87C11E07818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C9FEA-CC9B-407C-998B-571A2F77CF10}" type="datetime1">
              <a:rPr lang="ru-RU"/>
              <a:pPr>
                <a:defRPr/>
              </a:pPr>
              <a:t>14.08.2024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ПРИНЯЛ РАБОТУ,УСЛУГУ, ТОВАР -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7F2A3-B0D1-4FD0-987F-D5B3A79A86C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431B9-DA5D-464A-80AF-936A8F112B97}" type="datetime1">
              <a:rPr lang="ru-RU"/>
              <a:pPr>
                <a:defRPr/>
              </a:pPr>
              <a:t>14.08.2024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ПРИНЯЛ РАБОТУ,УСЛУГУ, ТОВАР -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4FAED-A93B-4FCA-9578-AE7FD62C485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8D887-0D58-4554-96F3-59671D860858}" type="datetime1">
              <a:rPr lang="ru-RU"/>
              <a:pPr>
                <a:defRPr/>
              </a:pPr>
              <a:t>14.08.2024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ПРИНЯЛ РАБОТУ,УСЛУГУ, ТОВАР -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35668-9C8D-4AB0-9394-8E819D08E1B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229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E2D7BA9-E233-4A15-8D5D-4EAF3CC08907}" type="datetime1">
              <a:rPr lang="ru-RU"/>
              <a:pPr>
                <a:defRPr/>
              </a:pPr>
              <a:t>14.08.2024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/>
              <a:t>ПРИНЯЛ РАБОТУ,УСЛУГУ, ТОВАР -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4375D4C-906B-48E4-A880-10F8996C9AF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68" r:id="rId12"/>
  </p:sldLayoutIdLst>
  <p:hf sldNum="0"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CC8705C1-6150-43EC-BAF7-23540842B152}" type="datetime1">
              <a:rPr lang="ru-RU"/>
              <a:pPr>
                <a:defRPr/>
              </a:pPr>
              <a:t>14.08.2024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r>
              <a:rPr lang="ru-RU"/>
              <a:t>ПРИНЯЛ РАБОТУ,УСЛУГУ, ТОВАР -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6083EA4C-6698-43D5-B9B1-9A0E61DBB0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47" r:id="rId2"/>
    <p:sldLayoutId id="2147483848" r:id="rId3"/>
    <p:sldLayoutId id="2147483849" r:id="rId4"/>
    <p:sldLayoutId id="2147483850" r:id="rId5"/>
    <p:sldLayoutId id="2147483851" r:id="rId6"/>
    <p:sldLayoutId id="2147483852" r:id="rId7"/>
    <p:sldLayoutId id="2147483853" r:id="rId8"/>
    <p:sldLayoutId id="2147483854" r:id="rId9"/>
    <p:sldLayoutId id="2147483855" r:id="rId10"/>
    <p:sldLayoutId id="2147483856" r:id="rId11"/>
    <p:sldLayoutId id="2147483869" r:id="rId12"/>
  </p:sldLayoutIdLst>
  <p:hf sldNum="0"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_____Microsoft_Office_Excel_97-20038.xls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_____Microsoft_Office_Excel_97-20039.xls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_____Microsoft_Office_Excel_97-200310.xls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_____Microsoft_Office_Excel_97-200311.xls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_____Microsoft_Office_Excel_97-200312.xls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_____Microsoft_Office_Excel_97-20032.xls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_____Microsoft_Office_Excel_97-20034.xls"/><Relationship Id="rId4" Type="http://schemas.openxmlformats.org/officeDocument/2006/relationships/oleObject" Target="../embeddings/_____Microsoft_Office_Excel_97-20033.xls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_____Microsoft_Office_Excel_97-20035.xls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6.xls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_____Microsoft_Office_Excel_97-20037.xls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6" descr="C:\Users\antonova.elena\Desktop\музе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8350" y="554038"/>
            <a:ext cx="8035925" cy="603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Заголовок 1"/>
          <p:cNvSpPr>
            <a:spLocks noGrp="1"/>
          </p:cNvSpPr>
          <p:nvPr>
            <p:ph type="title"/>
          </p:nvPr>
        </p:nvSpPr>
        <p:spPr>
          <a:xfrm>
            <a:off x="771525" y="390525"/>
            <a:ext cx="8142288" cy="1647825"/>
          </a:xfrm>
        </p:spPr>
        <p:txBody>
          <a:bodyPr/>
          <a:lstStyle/>
          <a:p>
            <a:r>
              <a:rPr lang="ru-RU" sz="36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Отчет об исполнении бюджета муниципального образования </a:t>
            </a:r>
            <a:br>
              <a:rPr lang="ru-RU" sz="36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город Алексин </a:t>
            </a:r>
            <a:br>
              <a:rPr lang="ru-RU" sz="36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 2023 год</a:t>
            </a:r>
          </a:p>
        </p:txBody>
      </p:sp>
      <p:pic>
        <p:nvPicPr>
          <p:cNvPr id="17412" name="Рисунок 1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95250"/>
            <a:ext cx="576263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Прямоугольник 3"/>
          <p:cNvSpPr>
            <a:spLocks noChangeArrowheads="1"/>
          </p:cNvSpPr>
          <p:nvPr/>
        </p:nvSpPr>
        <p:spPr bwMode="auto">
          <a:xfrm>
            <a:off x="971550" y="95250"/>
            <a:ext cx="68421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МУНИЦИПАЛЬНОЕ ОБРАЗОВАНИЕ</a:t>
            </a:r>
            <a:r>
              <a:rPr lang="en-US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ГОРОД АЛЕКСИН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857375" y="5810250"/>
            <a:ext cx="6929438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Докладчик: начальник управления по  бюджету и финансам </a:t>
            </a:r>
          </a:p>
          <a:p>
            <a:pPr algn="r">
              <a:defRPr/>
            </a:pP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Горшкова Ольга Александровна</a:t>
            </a:r>
            <a:endParaRPr lang="ru-RU" dirty="0">
              <a:solidFill>
                <a:srgbClr val="C00000"/>
              </a:solidFill>
              <a:latin typeface="+mn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723900" y="504825"/>
            <a:ext cx="8420100" cy="3028950"/>
          </a:xfrm>
        </p:spPr>
        <p:txBody>
          <a:bodyPr/>
          <a:lstStyle/>
          <a:p>
            <a:pPr eaLnBrk="1" hangingPunct="1"/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Расходы на отрасль «Культура» в 2023году-148,0 млн.руб.;</a:t>
            </a:r>
            <a:br>
              <a:rPr lang="ru-RU" sz="24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zh-CN" sz="2400" b="1" smtClean="0">
                <a:latin typeface="Times New Roman" pitchFamily="18" charset="0"/>
                <a:ea typeface="Arial" charset="0"/>
                <a:cs typeface="Times New Roman" pitchFamily="18" charset="0"/>
              </a:rPr>
              <a:t/>
            </a:r>
            <a:br>
              <a:rPr lang="ru-RU" altLang="zh-CN" sz="2400" b="1" smtClean="0">
                <a:latin typeface="Times New Roman" pitchFamily="18" charset="0"/>
                <a:ea typeface="Arial" charset="0"/>
                <a:cs typeface="Times New Roman" pitchFamily="18" charset="0"/>
              </a:rPr>
            </a:br>
            <a:r>
              <a:rPr lang="ru-RU" altLang="zh-CN" sz="2400" b="1" smtClean="0">
                <a:latin typeface="Times New Roman" pitchFamily="18" charset="0"/>
                <a:ea typeface="Arial" charset="0"/>
                <a:cs typeface="Times New Roman" pitchFamily="18" charset="0"/>
              </a:rPr>
              <a:t>«Социальная поддержка населения» - 22,7 млн. руб.;</a:t>
            </a:r>
            <a:br>
              <a:rPr lang="ru-RU" altLang="zh-CN" sz="2400" b="1" smtClean="0">
                <a:latin typeface="Times New Roman" pitchFamily="18" charset="0"/>
                <a:ea typeface="Arial" charset="0"/>
                <a:cs typeface="Times New Roman" pitchFamily="18" charset="0"/>
              </a:rPr>
            </a:br>
            <a:r>
              <a:rPr lang="ru-RU" altLang="zh-CN" sz="2400" b="1" smtClean="0">
                <a:latin typeface="Times New Roman" pitchFamily="18" charset="0"/>
                <a:ea typeface="Arial" charset="0"/>
                <a:cs typeface="Times New Roman" pitchFamily="18" charset="0"/>
              </a:rPr>
              <a:t/>
            </a:r>
            <a:br>
              <a:rPr lang="ru-RU" altLang="zh-CN" sz="2400" b="1" smtClean="0">
                <a:latin typeface="Times New Roman" pitchFamily="18" charset="0"/>
                <a:ea typeface="Arial" charset="0"/>
                <a:cs typeface="Times New Roman" pitchFamily="18" charset="0"/>
              </a:rPr>
            </a:br>
            <a:r>
              <a:rPr lang="ru-RU" altLang="zh-CN" sz="2400" b="1" smtClean="0">
                <a:latin typeface="Times New Roman" pitchFamily="18" charset="0"/>
                <a:ea typeface="Arial" charset="0"/>
                <a:cs typeface="Times New Roman" pitchFamily="18" charset="0"/>
              </a:rPr>
              <a:t>«Физическая культура и спорт» - 43,6 млн. руб.</a:t>
            </a:r>
            <a:r>
              <a:rPr lang="ru-RU" altLang="zh-CN" sz="2000" b="1" smtClean="0">
                <a:solidFill>
                  <a:schemeClr val="tx2"/>
                </a:solidFill>
                <a:cs typeface="Times New Roman" pitchFamily="18" charset="0"/>
              </a:rPr>
              <a:t/>
            </a:r>
            <a:br>
              <a:rPr lang="ru-RU" altLang="zh-CN" sz="2000" b="1" smtClean="0">
                <a:solidFill>
                  <a:schemeClr val="tx2"/>
                </a:solidFill>
                <a:cs typeface="Times New Roman" pitchFamily="18" charset="0"/>
              </a:rPr>
            </a:br>
            <a:endParaRPr lang="ru-RU" sz="2000" b="1" smtClean="0">
              <a:solidFill>
                <a:schemeClr val="tx2"/>
              </a:solidFill>
            </a:endParaRPr>
          </a:p>
        </p:txBody>
      </p:sp>
      <p:pic>
        <p:nvPicPr>
          <p:cNvPr id="20483" name="Рисунок 1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60350"/>
            <a:ext cx="541337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Прямоугольник 6"/>
          <p:cNvSpPr>
            <a:spLocks noChangeArrowheads="1"/>
          </p:cNvSpPr>
          <p:nvPr/>
        </p:nvSpPr>
        <p:spPr bwMode="auto">
          <a:xfrm>
            <a:off x="827088" y="260350"/>
            <a:ext cx="68405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МУНИЦИПАЛЬНОЕ ОБРАЗОВАНИЕ</a:t>
            </a:r>
            <a:r>
              <a:rPr lang="en-US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ГОРОД АЛЕКСИН</a:t>
            </a:r>
          </a:p>
        </p:txBody>
      </p:sp>
      <p:pic>
        <p:nvPicPr>
          <p:cNvPr id="20485" name="Picture 9" descr="https://sun9-24.userapi.com/impg/jbLHrs4RNkD4myxcav1V3czT4gIttVzxaKyw_Q/6L0nSwwqFNI.jpg?size=807x538&amp;quality=95&amp;sign=10477a736201b002d072fc674c35327d&amp;c_uniq_tag=OC2yqCPpkhDxNl31HLEZCYC701hiTzcPdtXXOdhSkWk&amp;type=albu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800100" y="3505200"/>
            <a:ext cx="3914775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00275" y="3267075"/>
            <a:ext cx="3495675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1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57875" y="3248025"/>
            <a:ext cx="3895725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/>
          </p:cNvSpPr>
          <p:nvPr>
            <p:ph type="title"/>
          </p:nvPr>
        </p:nvSpPr>
        <p:spPr>
          <a:xfrm>
            <a:off x="628650" y="365125"/>
            <a:ext cx="8101013" cy="1325563"/>
          </a:xfrm>
        </p:spPr>
        <p:txBody>
          <a:bodyPr/>
          <a:lstStyle/>
          <a:p>
            <a:pPr algn="ctr"/>
            <a:r>
              <a:rPr lang="ru-RU" sz="1600" b="1" smtClean="0">
                <a:latin typeface="Times New Roman" pitchFamily="18" charset="0"/>
              </a:rPr>
              <a:t/>
            </a:r>
            <a:br>
              <a:rPr lang="ru-RU" sz="1600" b="1" smtClean="0">
                <a:latin typeface="Times New Roman" pitchFamily="18" charset="0"/>
              </a:rPr>
            </a:br>
            <a:r>
              <a:rPr lang="ru-RU" sz="1600" b="1" smtClean="0">
                <a:latin typeface="Times New Roman" pitchFamily="18" charset="0"/>
              </a:rPr>
              <a:t/>
            </a:r>
            <a:br>
              <a:rPr lang="ru-RU" sz="1600" b="1" smtClean="0">
                <a:latin typeface="Times New Roman" pitchFamily="18" charset="0"/>
              </a:rPr>
            </a:br>
            <a:r>
              <a:rPr lang="ru-RU" sz="2000" b="1" smtClean="0">
                <a:latin typeface="Times New Roman" pitchFamily="18" charset="0"/>
              </a:rPr>
              <a:t>Расходы на ремонт и содержание дорог за 2023 год</a:t>
            </a:r>
            <a:br>
              <a:rPr lang="ru-RU" sz="2000" b="1" smtClean="0">
                <a:latin typeface="Times New Roman" pitchFamily="18" charset="0"/>
              </a:rPr>
            </a:br>
            <a:r>
              <a:rPr lang="ru-RU" sz="1800" b="1" smtClean="0">
                <a:latin typeface="Times New Roman" pitchFamily="18" charset="0"/>
              </a:rPr>
              <a:t/>
            </a:r>
            <a:br>
              <a:rPr lang="ru-RU" sz="1800" b="1" smtClean="0">
                <a:latin typeface="Times New Roman" pitchFamily="18" charset="0"/>
              </a:rPr>
            </a:br>
            <a:r>
              <a:rPr lang="ru-RU" sz="1800" b="1" smtClean="0">
                <a:latin typeface="Times New Roman" pitchFamily="18" charset="0"/>
              </a:rPr>
              <a:t>общая сумма расходов 167,6 млн. рублей, в том числе:</a:t>
            </a:r>
          </a:p>
        </p:txBody>
      </p:sp>
      <p:grpSp>
        <p:nvGrpSpPr>
          <p:cNvPr id="7172" name="Группа 12"/>
          <p:cNvGrpSpPr>
            <a:grpSpLocks/>
          </p:cNvGrpSpPr>
          <p:nvPr/>
        </p:nvGrpSpPr>
        <p:grpSpPr bwMode="auto">
          <a:xfrm>
            <a:off x="255588" y="279400"/>
            <a:ext cx="6450012" cy="776288"/>
            <a:chOff x="254794" y="278607"/>
            <a:chExt cx="6450806" cy="777478"/>
          </a:xfrm>
        </p:grpSpPr>
        <p:pic>
          <p:nvPicPr>
            <p:cNvPr id="7173" name="Рисунок 17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54794" y="278607"/>
              <a:ext cx="640556" cy="7774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74" name="TextBox 19"/>
            <p:cNvSpPr txBox="1">
              <a:spLocks noChangeArrowheads="1"/>
            </p:cNvSpPr>
            <p:nvPr/>
          </p:nvSpPr>
          <p:spPr bwMode="auto">
            <a:xfrm>
              <a:off x="895350" y="344091"/>
              <a:ext cx="482151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Муниципальное образование город Алексин</a:t>
              </a:r>
            </a:p>
          </p:txBody>
        </p:sp>
        <p:cxnSp>
          <p:nvCxnSpPr>
            <p:cNvPr id="16" name="Прямая соединительная линия 15"/>
            <p:cNvCxnSpPr/>
            <p:nvPr/>
          </p:nvCxnSpPr>
          <p:spPr>
            <a:xfrm flipV="1">
              <a:off x="894635" y="712659"/>
              <a:ext cx="5810965" cy="7949"/>
            </a:xfrm>
            <a:prstGeom prst="line">
              <a:avLst/>
            </a:prstGeom>
            <a:ln w="38100">
              <a:solidFill>
                <a:srgbClr val="E6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7170" name="Object 3"/>
          <p:cNvGraphicFramePr>
            <a:graphicFrameLocks noGrp="1" noChangeAspect="1"/>
          </p:cNvGraphicFramePr>
          <p:nvPr>
            <p:ph sz="half" idx="1"/>
          </p:nvPr>
        </p:nvGraphicFramePr>
        <p:xfrm>
          <a:off x="542925" y="1782763"/>
          <a:ext cx="8143875" cy="4159250"/>
        </p:xfrm>
        <a:graphic>
          <a:graphicData uri="http://schemas.openxmlformats.org/presentationml/2006/ole">
            <p:oleObj spid="_x0000_s7170" r:id="rId4" imgW="8144962" imgH="4163929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/>
          </p:cNvSpPr>
          <p:nvPr>
            <p:ph type="title"/>
          </p:nvPr>
        </p:nvSpPr>
        <p:spPr>
          <a:xfrm>
            <a:off x="468313" y="365125"/>
            <a:ext cx="8272462" cy="1593850"/>
          </a:xfrm>
        </p:spPr>
        <p:txBody>
          <a:bodyPr/>
          <a:lstStyle/>
          <a:p>
            <a:pPr algn="ctr"/>
            <a:r>
              <a:rPr lang="ru-RU" sz="1600" b="1" smtClean="0">
                <a:latin typeface="Times New Roman" pitchFamily="18" charset="0"/>
              </a:rPr>
              <a:t/>
            </a:r>
            <a:br>
              <a:rPr lang="ru-RU" sz="1600" b="1" smtClean="0">
                <a:latin typeface="Times New Roman" pitchFamily="18" charset="0"/>
              </a:rPr>
            </a:br>
            <a:r>
              <a:rPr lang="ru-RU" sz="1600" b="1" smtClean="0">
                <a:latin typeface="Times New Roman" pitchFamily="18" charset="0"/>
              </a:rPr>
              <a:t/>
            </a:r>
            <a:br>
              <a:rPr lang="ru-RU" sz="1600" b="1" smtClean="0">
                <a:latin typeface="Times New Roman" pitchFamily="18" charset="0"/>
              </a:rPr>
            </a:br>
            <a:r>
              <a:rPr lang="ru-RU" sz="1600" b="1" smtClean="0">
                <a:latin typeface="Times New Roman" pitchFamily="18" charset="0"/>
              </a:rPr>
              <a:t/>
            </a:r>
            <a:br>
              <a:rPr lang="ru-RU" sz="1600" b="1" smtClean="0">
                <a:latin typeface="Times New Roman" pitchFamily="18" charset="0"/>
              </a:rPr>
            </a:br>
            <a:r>
              <a:rPr lang="ru-RU" sz="1600" b="1" smtClean="0">
                <a:latin typeface="Times New Roman" pitchFamily="18" charset="0"/>
              </a:rPr>
              <a:t/>
            </a:r>
            <a:br>
              <a:rPr lang="ru-RU" sz="1600" b="1" smtClean="0">
                <a:latin typeface="Times New Roman" pitchFamily="18" charset="0"/>
              </a:rPr>
            </a:br>
            <a:r>
              <a:rPr lang="ru-RU" sz="1600" b="1" smtClean="0">
                <a:latin typeface="Times New Roman" pitchFamily="18" charset="0"/>
              </a:rPr>
              <a:t/>
            </a:r>
            <a:br>
              <a:rPr lang="ru-RU" sz="1600" b="1" smtClean="0">
                <a:latin typeface="Times New Roman" pitchFamily="18" charset="0"/>
              </a:rPr>
            </a:br>
            <a:r>
              <a:rPr lang="ru-RU" sz="1800" b="1" smtClean="0">
                <a:latin typeface="Times New Roman" pitchFamily="18" charset="0"/>
              </a:rPr>
              <a:t>Расходы на жилищно-коммунальное хозяйство и благоустройство за 2023 год</a:t>
            </a:r>
            <a:br>
              <a:rPr lang="ru-RU" sz="1800" b="1" smtClean="0">
                <a:latin typeface="Times New Roman" pitchFamily="18" charset="0"/>
              </a:rPr>
            </a:br>
            <a:r>
              <a:rPr lang="ru-RU" sz="1800" b="1" smtClean="0">
                <a:latin typeface="Times New Roman" pitchFamily="18" charset="0"/>
              </a:rPr>
              <a:t/>
            </a:r>
            <a:br>
              <a:rPr lang="ru-RU" sz="1800" b="1" smtClean="0">
                <a:latin typeface="Times New Roman" pitchFamily="18" charset="0"/>
              </a:rPr>
            </a:br>
            <a:r>
              <a:rPr lang="ru-RU" sz="3200" b="1" smtClean="0">
                <a:latin typeface="Times New Roman" pitchFamily="18" charset="0"/>
              </a:rPr>
              <a:t>153,1 млн. руб.</a:t>
            </a:r>
            <a:r>
              <a:rPr lang="ru-RU" sz="1600" b="1" smtClean="0">
                <a:latin typeface="Times New Roman" pitchFamily="18" charset="0"/>
              </a:rPr>
              <a:t/>
            </a:r>
            <a:br>
              <a:rPr lang="ru-RU" sz="1600" b="1" smtClean="0">
                <a:latin typeface="Times New Roman" pitchFamily="18" charset="0"/>
              </a:rPr>
            </a:br>
            <a:endParaRPr lang="ru-RU" sz="1600" b="1" smtClean="0">
              <a:latin typeface="Times New Roman" pitchFamily="18" charset="0"/>
            </a:endParaRPr>
          </a:p>
        </p:txBody>
      </p:sp>
      <p:grpSp>
        <p:nvGrpSpPr>
          <p:cNvPr id="8196" name="Группа 12"/>
          <p:cNvGrpSpPr>
            <a:grpSpLocks/>
          </p:cNvGrpSpPr>
          <p:nvPr/>
        </p:nvGrpSpPr>
        <p:grpSpPr bwMode="auto">
          <a:xfrm>
            <a:off x="255588" y="254000"/>
            <a:ext cx="6450012" cy="776288"/>
            <a:chOff x="254794" y="278607"/>
            <a:chExt cx="6450806" cy="777478"/>
          </a:xfrm>
        </p:grpSpPr>
        <p:pic>
          <p:nvPicPr>
            <p:cNvPr id="8197" name="Рисунок 17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54794" y="278607"/>
              <a:ext cx="640556" cy="7774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198" name="TextBox 19"/>
            <p:cNvSpPr txBox="1">
              <a:spLocks noChangeArrowheads="1"/>
            </p:cNvSpPr>
            <p:nvPr/>
          </p:nvSpPr>
          <p:spPr bwMode="auto">
            <a:xfrm>
              <a:off x="895350" y="344091"/>
              <a:ext cx="482151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Муниципальное образование город Алексин</a:t>
              </a:r>
            </a:p>
          </p:txBody>
        </p:sp>
        <p:cxnSp>
          <p:nvCxnSpPr>
            <p:cNvPr id="16" name="Прямая соединительная линия 15"/>
            <p:cNvCxnSpPr/>
            <p:nvPr/>
          </p:nvCxnSpPr>
          <p:spPr>
            <a:xfrm flipV="1">
              <a:off x="894635" y="712659"/>
              <a:ext cx="5810965" cy="7949"/>
            </a:xfrm>
            <a:prstGeom prst="line">
              <a:avLst/>
            </a:prstGeom>
            <a:ln w="38100">
              <a:solidFill>
                <a:srgbClr val="E6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8194" name="Object 3"/>
          <p:cNvGraphicFramePr>
            <a:graphicFrameLocks noGrp="1" noChangeAspect="1"/>
          </p:cNvGraphicFramePr>
          <p:nvPr/>
        </p:nvGraphicFramePr>
        <p:xfrm>
          <a:off x="523875" y="2790825"/>
          <a:ext cx="8124825" cy="3429000"/>
        </p:xfrm>
        <a:graphic>
          <a:graphicData uri="http://schemas.openxmlformats.org/presentationml/2006/ole">
            <p:oleObj spid="_x0000_s8194" r:id="rId4" imgW="8126672" imgH="3426249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Прямоугольник 6"/>
          <p:cNvSpPr>
            <a:spLocks noChangeArrowheads="1"/>
          </p:cNvSpPr>
          <p:nvPr/>
        </p:nvSpPr>
        <p:spPr bwMode="auto">
          <a:xfrm>
            <a:off x="646113" y="941388"/>
            <a:ext cx="802957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600" b="1">
                <a:latin typeface="Times New Roman" pitchFamily="18" charset="0"/>
                <a:cs typeface="Times New Roman" pitchFamily="18" charset="0"/>
              </a:rPr>
              <a:t>Расходы бюджета за 2023год, в том числе на оплату труда работников бюджетной сферы, в сравнении с 2022 годом (млн. руб.)</a:t>
            </a:r>
          </a:p>
        </p:txBody>
      </p:sp>
      <p:grpSp>
        <p:nvGrpSpPr>
          <p:cNvPr id="9220" name="Группа 7"/>
          <p:cNvGrpSpPr>
            <a:grpSpLocks/>
          </p:cNvGrpSpPr>
          <p:nvPr/>
        </p:nvGrpSpPr>
        <p:grpSpPr bwMode="auto">
          <a:xfrm>
            <a:off x="182563" y="190500"/>
            <a:ext cx="6451600" cy="777875"/>
            <a:chOff x="254794" y="278607"/>
            <a:chExt cx="6450806" cy="777478"/>
          </a:xfrm>
        </p:grpSpPr>
        <p:pic>
          <p:nvPicPr>
            <p:cNvPr id="9222" name="Рисунок 17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54794" y="278607"/>
              <a:ext cx="640556" cy="7774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23" name="TextBox 19"/>
            <p:cNvSpPr txBox="1">
              <a:spLocks noChangeArrowheads="1"/>
            </p:cNvSpPr>
            <p:nvPr/>
          </p:nvSpPr>
          <p:spPr bwMode="auto">
            <a:xfrm>
              <a:off x="895350" y="344091"/>
              <a:ext cx="482151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Муниципальное образование город Алексин</a:t>
              </a:r>
            </a:p>
          </p:txBody>
        </p:sp>
        <p:cxnSp>
          <p:nvCxnSpPr>
            <p:cNvPr id="11" name="Прямая соединительная линия 10"/>
            <p:cNvCxnSpPr/>
            <p:nvPr/>
          </p:nvCxnSpPr>
          <p:spPr>
            <a:xfrm flipV="1">
              <a:off x="896065" y="713360"/>
              <a:ext cx="5809535" cy="7934"/>
            </a:xfrm>
            <a:prstGeom prst="line">
              <a:avLst/>
            </a:prstGeom>
            <a:ln w="38100">
              <a:solidFill>
                <a:srgbClr val="E6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9218" name="Диаграмма 12"/>
          <p:cNvGraphicFramePr>
            <a:graphicFrameLocks/>
          </p:cNvGraphicFramePr>
          <p:nvPr/>
        </p:nvGraphicFramePr>
        <p:xfrm>
          <a:off x="1057275" y="1752600"/>
          <a:ext cx="7524750" cy="3362325"/>
        </p:xfrm>
        <a:graphic>
          <a:graphicData uri="http://schemas.openxmlformats.org/presentationml/2006/ole">
            <p:oleObj spid="_x0000_s9218" r:id="rId4" imgW="7529213" imgH="3359187" progId="Excel.Sheet.8">
              <p:embed/>
            </p:oleObj>
          </a:graphicData>
        </a:graphic>
      </p:graphicFrame>
      <p:sp>
        <p:nvSpPr>
          <p:cNvPr id="9221" name="Нижний колонтитул 7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ru-RU" smtClean="0">
              <a:solidFill>
                <a:srgbClr val="898989"/>
              </a:solidFill>
            </a:endParaRPr>
          </a:p>
          <a:p>
            <a:endParaRPr lang="ru-RU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25" y="476250"/>
            <a:ext cx="7929563" cy="952500"/>
          </a:xfrm>
        </p:spPr>
        <p:txBody>
          <a:bodyPr/>
          <a:lstStyle/>
          <a:p>
            <a:pPr eaLnBrk="1" hangingPunct="1"/>
            <a:r>
              <a:rPr lang="ru-RU" sz="1800" b="1" smtClean="0"/>
              <a:t>Размер дефицита (-) профицита (+) бюджета муниципального образования город Алексин  за  2022 год, 2023 год  (млн. руб.)</a:t>
            </a:r>
          </a:p>
        </p:txBody>
      </p:sp>
      <p:sp>
        <p:nvSpPr>
          <p:cNvPr id="10244" name="TextBox 19"/>
          <p:cNvSpPr txBox="1">
            <a:spLocks noChangeArrowheads="1"/>
          </p:cNvSpPr>
          <p:nvPr/>
        </p:nvSpPr>
        <p:spPr bwMode="auto">
          <a:xfrm>
            <a:off x="863600" y="260350"/>
            <a:ext cx="76692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МУНИЦИПАЛЬНОЕ ОБРАЗОВАНИЕ</a:t>
            </a:r>
            <a:r>
              <a:rPr lang="en-US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ГОРОД АЛЕКСИН</a:t>
            </a:r>
          </a:p>
        </p:txBody>
      </p:sp>
      <p:pic>
        <p:nvPicPr>
          <p:cNvPr id="10245" name="Рисунок 1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165100"/>
            <a:ext cx="503238" cy="75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42" name="Диаграмма 6"/>
          <p:cNvGraphicFramePr>
            <a:graphicFrameLocks/>
          </p:cNvGraphicFramePr>
          <p:nvPr/>
        </p:nvGraphicFramePr>
        <p:xfrm>
          <a:off x="0" y="1181100"/>
          <a:ext cx="9144000" cy="5400675"/>
        </p:xfrm>
        <a:graphic>
          <a:graphicData uri="http://schemas.openxmlformats.org/presentationml/2006/ole">
            <p:oleObj spid="_x0000_s10242" r:id="rId4" imgW="9144793" imgH="5401524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25" y="476250"/>
            <a:ext cx="7686675" cy="1333500"/>
          </a:xfrm>
        </p:spPr>
        <p:txBody>
          <a:bodyPr/>
          <a:lstStyle/>
          <a:p>
            <a:pPr eaLnBrk="1" hangingPunct="1"/>
            <a:r>
              <a:rPr lang="ru-RU" sz="1800" b="1" smtClean="0">
                <a:solidFill>
                  <a:schemeClr val="tx2"/>
                </a:solidFill>
              </a:rPr>
              <a:t>Структура и объем муниципального долга муниципального образования город Алексин на 1 января 2023 года и на 1 января 2024 года (млн. руб.)</a:t>
            </a:r>
            <a:br>
              <a:rPr lang="ru-RU" sz="1800" b="1" smtClean="0">
                <a:solidFill>
                  <a:schemeClr val="tx2"/>
                </a:solidFill>
              </a:rPr>
            </a:br>
            <a:r>
              <a:rPr lang="ru-RU" sz="1800" b="1" smtClean="0">
                <a:solidFill>
                  <a:schemeClr val="tx2"/>
                </a:solidFill>
              </a:rPr>
              <a:t>кредиты коммерческих банков</a:t>
            </a:r>
          </a:p>
        </p:txBody>
      </p:sp>
      <p:pic>
        <p:nvPicPr>
          <p:cNvPr id="11268" name="Рисунок 1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165100"/>
            <a:ext cx="500063" cy="75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TextBox 19"/>
          <p:cNvSpPr txBox="1">
            <a:spLocks noChangeArrowheads="1"/>
          </p:cNvSpPr>
          <p:nvPr/>
        </p:nvSpPr>
        <p:spPr bwMode="auto">
          <a:xfrm>
            <a:off x="863600" y="260350"/>
            <a:ext cx="76692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МУНИЦИПАЛЬНОЕ ОБРАЗОВАНИЕ</a:t>
            </a:r>
            <a:r>
              <a:rPr lang="en-US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ГОРОД АЛЕКСИН</a:t>
            </a:r>
          </a:p>
        </p:txBody>
      </p:sp>
      <p:graphicFrame>
        <p:nvGraphicFramePr>
          <p:cNvPr id="11266" name="Диаграмма 5"/>
          <p:cNvGraphicFramePr>
            <a:graphicFrameLocks/>
          </p:cNvGraphicFramePr>
          <p:nvPr/>
        </p:nvGraphicFramePr>
        <p:xfrm>
          <a:off x="0" y="1809750"/>
          <a:ext cx="6858000" cy="5048250"/>
        </p:xfrm>
        <a:graphic>
          <a:graphicData uri="http://schemas.openxmlformats.org/presentationml/2006/ole">
            <p:oleObj spid="_x0000_s11266" r:id="rId4" imgW="6858594" imgH="5047925" progId="Excel.Sheet.8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6429375" y="1619250"/>
            <a:ext cx="2714625" cy="41862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</a:rPr>
              <a:t>Муниципальный долг - </a:t>
            </a:r>
            <a:r>
              <a:rPr lang="ru-RU" sz="1200" dirty="0">
                <a:solidFill>
                  <a:schemeClr val="accent1">
                    <a:lumMod val="75000"/>
                  </a:schemeClr>
                </a:solidFill>
              </a:rPr>
              <a:t>обязательства публично-правового образования, возникающие из муниципальных заимствований: привлечением кредитов в кредитных организациях, получением бюджетных кредитов от других бюджетов и предоставлением гарантий.</a:t>
            </a:r>
          </a:p>
          <a:p>
            <a:pPr algn="just">
              <a:defRPr/>
            </a:pPr>
            <a:endParaRPr lang="ru-RU" sz="12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defRPr/>
            </a:pPr>
            <a:r>
              <a:rPr lang="ru-RU" sz="1200" b="1" dirty="0">
                <a:solidFill>
                  <a:schemeClr val="accent1">
                    <a:lumMod val="75000"/>
                  </a:schemeClr>
                </a:solidFill>
              </a:rPr>
              <a:t>Средства на гашение коммерческих кредитов:</a:t>
            </a:r>
          </a:p>
          <a:p>
            <a:pPr algn="just">
              <a:defRPr/>
            </a:pPr>
            <a:r>
              <a:rPr lang="ru-RU" sz="1200" dirty="0">
                <a:solidFill>
                  <a:schemeClr val="accent1">
                    <a:lumMod val="75000"/>
                  </a:schemeClr>
                </a:solidFill>
              </a:rPr>
              <a:t>2023 год-60,0млн.руб.</a:t>
            </a:r>
          </a:p>
          <a:p>
            <a:pPr algn="just">
              <a:defRPr/>
            </a:pPr>
            <a:endParaRPr lang="ru-RU" sz="1200" dirty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defRPr/>
            </a:pPr>
            <a:r>
              <a:rPr lang="ru-RU" sz="1200" b="1" dirty="0">
                <a:solidFill>
                  <a:schemeClr val="accent1">
                    <a:lumMod val="75000"/>
                  </a:schemeClr>
                </a:solidFill>
              </a:rPr>
              <a:t>Средства на гашение бюджетных кредитов на пополнение остатка средств на едином счете бюджета:</a:t>
            </a:r>
          </a:p>
          <a:p>
            <a:pPr algn="just">
              <a:defRPr/>
            </a:pPr>
            <a:r>
              <a:rPr lang="ru-RU" sz="1200" dirty="0">
                <a:solidFill>
                  <a:schemeClr val="accent1">
                    <a:lumMod val="75000"/>
                  </a:schemeClr>
                </a:solidFill>
              </a:rPr>
              <a:t>2023 год-50,0млн.руб.</a:t>
            </a:r>
          </a:p>
          <a:p>
            <a:pPr algn="just">
              <a:defRPr/>
            </a:pPr>
            <a:endParaRPr lang="ru-RU" sz="12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sz="1200" b="1" dirty="0">
                <a:solidFill>
                  <a:schemeClr val="accent1">
                    <a:lumMod val="75000"/>
                  </a:schemeClr>
                </a:solidFill>
              </a:rPr>
              <a:t>Средства на обслуживание муниципального долга:</a:t>
            </a:r>
          </a:p>
          <a:p>
            <a:pPr algn="just">
              <a:defRPr/>
            </a:pPr>
            <a:r>
              <a:rPr lang="ru-RU" sz="1200" dirty="0">
                <a:solidFill>
                  <a:schemeClr val="accent1">
                    <a:lumMod val="75000"/>
                  </a:schemeClr>
                </a:solidFill>
              </a:rPr>
              <a:t>2023 год-12,1 млн.руб.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graphicFrame>
        <p:nvGraphicFramePr>
          <p:cNvPr id="1026" name="Object 2"/>
          <p:cNvGraphicFramePr>
            <a:graphicFrameLocks noGrp="1" noChangeAspect="1"/>
          </p:cNvGraphicFramePr>
          <p:nvPr>
            <p:ph idx="4294967295"/>
          </p:nvPr>
        </p:nvGraphicFramePr>
        <p:xfrm>
          <a:off x="733425" y="866775"/>
          <a:ext cx="8001000" cy="5610225"/>
        </p:xfrm>
        <a:graphic>
          <a:graphicData uri="http://schemas.openxmlformats.org/presentationml/2006/ole">
            <p:oleObj spid="_x0000_s1026" r:id="rId3" imgW="8004742" imgH="5614903" progId="Excel.Sheet.8">
              <p:embed/>
            </p:oleObj>
          </a:graphicData>
        </a:graphic>
      </p:graphicFrame>
      <p:grpSp>
        <p:nvGrpSpPr>
          <p:cNvPr id="1028" name="Группа 12"/>
          <p:cNvGrpSpPr>
            <a:grpSpLocks/>
          </p:cNvGrpSpPr>
          <p:nvPr/>
        </p:nvGrpSpPr>
        <p:grpSpPr bwMode="auto">
          <a:xfrm>
            <a:off x="255588" y="279400"/>
            <a:ext cx="6450012" cy="776288"/>
            <a:chOff x="254794" y="278607"/>
            <a:chExt cx="6450806" cy="777478"/>
          </a:xfrm>
        </p:grpSpPr>
        <p:pic>
          <p:nvPicPr>
            <p:cNvPr id="1029" name="Рисунок 17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54794" y="278607"/>
              <a:ext cx="640556" cy="7774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30" name="TextBox 19"/>
            <p:cNvSpPr txBox="1">
              <a:spLocks noChangeArrowheads="1"/>
            </p:cNvSpPr>
            <p:nvPr/>
          </p:nvSpPr>
          <p:spPr bwMode="auto">
            <a:xfrm>
              <a:off x="895350" y="344091"/>
              <a:ext cx="482151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Муниципальное образование город Алексин</a:t>
              </a:r>
            </a:p>
          </p:txBody>
        </p:sp>
        <p:cxnSp>
          <p:nvCxnSpPr>
            <p:cNvPr id="16" name="Прямая соединительная линия 15"/>
            <p:cNvCxnSpPr/>
            <p:nvPr/>
          </p:nvCxnSpPr>
          <p:spPr>
            <a:xfrm flipV="1">
              <a:off x="894635" y="712659"/>
              <a:ext cx="5810965" cy="7949"/>
            </a:xfrm>
            <a:prstGeom prst="line">
              <a:avLst/>
            </a:prstGeom>
            <a:ln w="38100">
              <a:solidFill>
                <a:srgbClr val="E6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1" name="Группа 12"/>
          <p:cNvGrpSpPr>
            <a:grpSpLocks/>
          </p:cNvGrpSpPr>
          <p:nvPr/>
        </p:nvGrpSpPr>
        <p:grpSpPr bwMode="auto">
          <a:xfrm>
            <a:off x="255588" y="279400"/>
            <a:ext cx="6450012" cy="776288"/>
            <a:chOff x="254794" y="278607"/>
            <a:chExt cx="6450806" cy="777478"/>
          </a:xfrm>
        </p:grpSpPr>
        <p:pic>
          <p:nvPicPr>
            <p:cNvPr id="2053" name="Рисунок 17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54794" y="278607"/>
              <a:ext cx="640556" cy="7774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54" name="TextBox 19"/>
            <p:cNvSpPr txBox="1">
              <a:spLocks noChangeArrowheads="1"/>
            </p:cNvSpPr>
            <p:nvPr/>
          </p:nvSpPr>
          <p:spPr bwMode="auto">
            <a:xfrm>
              <a:off x="895350" y="344091"/>
              <a:ext cx="482151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Муниципальное образование город Алексин</a:t>
              </a:r>
            </a:p>
          </p:txBody>
        </p:sp>
        <p:cxnSp>
          <p:nvCxnSpPr>
            <p:cNvPr id="16" name="Прямая соединительная линия 15"/>
            <p:cNvCxnSpPr/>
            <p:nvPr/>
          </p:nvCxnSpPr>
          <p:spPr>
            <a:xfrm flipV="1">
              <a:off x="894635" y="712659"/>
              <a:ext cx="5810965" cy="7949"/>
            </a:xfrm>
            <a:prstGeom prst="line">
              <a:avLst/>
            </a:prstGeom>
            <a:ln w="38100">
              <a:solidFill>
                <a:srgbClr val="E6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52" name="Прямоугольник 1"/>
          <p:cNvSpPr>
            <a:spLocks noChangeArrowheads="1"/>
          </p:cNvSpPr>
          <p:nvPr/>
        </p:nvSpPr>
        <p:spPr bwMode="auto">
          <a:xfrm>
            <a:off x="752475" y="1063625"/>
            <a:ext cx="82438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6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Структура</a:t>
            </a:r>
            <a:r>
              <a:rPr lang="ru-RU" sz="1600" b="1">
                <a:solidFill>
                  <a:srgbClr val="000000"/>
                </a:solidFill>
                <a:latin typeface="Times New Roman" pitchFamily="18" charset="0"/>
                <a:ea typeface="Calibri Light" pitchFamily="34" charset="0"/>
                <a:cs typeface="Times New Roman" pitchFamily="18" charset="0"/>
              </a:rPr>
              <a:t> </a:t>
            </a:r>
            <a:r>
              <a:rPr lang="ru-RU" sz="16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налоговых и неналоговых доходов</a:t>
            </a:r>
            <a:r>
              <a:rPr lang="ru-RU" sz="1600" b="1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16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бюджета</a:t>
            </a:r>
            <a:r>
              <a:rPr lang="ru-RU" sz="1600" b="1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16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МО</a:t>
            </a:r>
            <a:r>
              <a:rPr lang="ru-RU" sz="1600" b="1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16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город</a:t>
            </a:r>
            <a:r>
              <a:rPr lang="ru-RU" sz="1600" b="1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16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Алексин</a:t>
            </a:r>
            <a:r>
              <a:rPr lang="ru-RU" sz="1600" b="1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16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1600" b="1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16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2023 год</a:t>
            </a:r>
          </a:p>
        </p:txBody>
      </p:sp>
      <p:graphicFrame>
        <p:nvGraphicFramePr>
          <p:cNvPr id="2050" name="Диаграмма 5"/>
          <p:cNvGraphicFramePr>
            <a:graphicFrameLocks/>
          </p:cNvGraphicFramePr>
          <p:nvPr/>
        </p:nvGraphicFramePr>
        <p:xfrm>
          <a:off x="600075" y="1552575"/>
          <a:ext cx="8039100" cy="5229225"/>
        </p:xfrm>
        <a:graphic>
          <a:graphicData uri="http://schemas.openxmlformats.org/presentationml/2006/ole">
            <p:oleObj spid="_x0000_s2050" r:id="rId5" imgW="8041321" imgH="5230821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Прямоугольник 6"/>
          <p:cNvSpPr>
            <a:spLocks noChangeArrowheads="1"/>
          </p:cNvSpPr>
          <p:nvPr/>
        </p:nvSpPr>
        <p:spPr bwMode="auto">
          <a:xfrm>
            <a:off x="790575" y="919163"/>
            <a:ext cx="7762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500" b="1">
                <a:solidFill>
                  <a:srgbClr val="000000"/>
                </a:solidFill>
                <a:latin typeface="Times New Roman" pitchFamily="18" charset="0"/>
                <a:ea typeface="Arial Cyr" pitchFamily="34" charset="0"/>
                <a:cs typeface="Times New Roman" pitchFamily="18" charset="0"/>
              </a:rPr>
              <a:t> </a:t>
            </a:r>
            <a:r>
              <a:rPr lang="ru-RU" altLang="ru-RU" sz="2000" b="1">
                <a:latin typeface="Times New Roman" pitchFamily="18" charset="0"/>
                <a:ea typeface="Arial Cyr" pitchFamily="34" charset="0"/>
                <a:cs typeface="Times New Roman" pitchFamily="18" charset="0"/>
              </a:rPr>
              <a:t>Структура доходов бюджета города Алексин</a:t>
            </a:r>
            <a:endParaRPr lang="ru-RU" altLang="ru-RU" sz="2000">
              <a:latin typeface="Times New Roman" pitchFamily="18" charset="0"/>
              <a:ea typeface="Arial Cyr" pitchFamily="34" charset="0"/>
              <a:cs typeface="Times New Roman" pitchFamily="18" charset="0"/>
            </a:endParaRPr>
          </a:p>
        </p:txBody>
      </p:sp>
      <p:grpSp>
        <p:nvGrpSpPr>
          <p:cNvPr id="3077" name="Группа 8"/>
          <p:cNvGrpSpPr>
            <a:grpSpLocks/>
          </p:cNvGrpSpPr>
          <p:nvPr/>
        </p:nvGrpSpPr>
        <p:grpSpPr bwMode="auto">
          <a:xfrm>
            <a:off x="255588" y="279400"/>
            <a:ext cx="6450012" cy="776288"/>
            <a:chOff x="254794" y="278607"/>
            <a:chExt cx="6450806" cy="777478"/>
          </a:xfrm>
        </p:grpSpPr>
        <p:pic>
          <p:nvPicPr>
            <p:cNvPr id="3078" name="Рисунок 17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54794" y="278607"/>
              <a:ext cx="640556" cy="7774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9" name="TextBox 19"/>
            <p:cNvSpPr txBox="1">
              <a:spLocks noChangeArrowheads="1"/>
            </p:cNvSpPr>
            <p:nvPr/>
          </p:nvSpPr>
          <p:spPr bwMode="auto">
            <a:xfrm>
              <a:off x="895350" y="344091"/>
              <a:ext cx="482151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Муниципальное образование город Алексин</a:t>
              </a:r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 flipV="1">
              <a:off x="894635" y="712659"/>
              <a:ext cx="5810965" cy="7949"/>
            </a:xfrm>
            <a:prstGeom prst="line">
              <a:avLst/>
            </a:prstGeom>
            <a:ln w="38100">
              <a:solidFill>
                <a:srgbClr val="E6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3074" name="Object 2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4476750" y="1466850"/>
          <a:ext cx="5133975" cy="4903788"/>
        </p:xfrm>
        <a:graphic>
          <a:graphicData uri="http://schemas.openxmlformats.org/presentationml/2006/ole">
            <p:oleObj spid="_x0000_s3074" r:id="rId4" imgW="5139373" imgH="4901609" progId="Excel.Sheet.8">
              <p:embed/>
            </p:oleObj>
          </a:graphicData>
        </a:graphic>
      </p:graphicFrame>
      <p:graphicFrame>
        <p:nvGraphicFramePr>
          <p:cNvPr id="3075" name="Object 3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257175" y="1581150"/>
          <a:ext cx="4770438" cy="4476750"/>
        </p:xfrm>
        <a:graphic>
          <a:graphicData uri="http://schemas.openxmlformats.org/presentationml/2006/ole">
            <p:oleObj spid="_x0000_s3075" r:id="rId5" imgW="4773582" imgH="4480948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9" name="Группа 12"/>
          <p:cNvGrpSpPr>
            <a:grpSpLocks/>
          </p:cNvGrpSpPr>
          <p:nvPr/>
        </p:nvGrpSpPr>
        <p:grpSpPr bwMode="auto">
          <a:xfrm>
            <a:off x="255588" y="279400"/>
            <a:ext cx="6450012" cy="776288"/>
            <a:chOff x="254794" y="278607"/>
            <a:chExt cx="6450806" cy="777478"/>
          </a:xfrm>
        </p:grpSpPr>
        <p:pic>
          <p:nvPicPr>
            <p:cNvPr id="4101" name="Рисунок 17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54794" y="278607"/>
              <a:ext cx="640556" cy="7774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02" name="TextBox 19"/>
            <p:cNvSpPr txBox="1">
              <a:spLocks noChangeArrowheads="1"/>
            </p:cNvSpPr>
            <p:nvPr/>
          </p:nvSpPr>
          <p:spPr bwMode="auto">
            <a:xfrm>
              <a:off x="895350" y="344091"/>
              <a:ext cx="482151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Муниципальное образование город Алексин</a:t>
              </a:r>
            </a:p>
          </p:txBody>
        </p:sp>
        <p:cxnSp>
          <p:nvCxnSpPr>
            <p:cNvPr id="16" name="Прямая соединительная линия 15"/>
            <p:cNvCxnSpPr/>
            <p:nvPr/>
          </p:nvCxnSpPr>
          <p:spPr>
            <a:xfrm flipV="1">
              <a:off x="894635" y="712659"/>
              <a:ext cx="5810965" cy="7949"/>
            </a:xfrm>
            <a:prstGeom prst="line">
              <a:avLst/>
            </a:prstGeom>
            <a:ln w="38100">
              <a:solidFill>
                <a:srgbClr val="E6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00" name="Прямоугольник 1"/>
          <p:cNvSpPr>
            <a:spLocks noChangeArrowheads="1"/>
          </p:cNvSpPr>
          <p:nvPr/>
        </p:nvSpPr>
        <p:spPr bwMode="auto">
          <a:xfrm>
            <a:off x="741363" y="944563"/>
            <a:ext cx="80914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Структура</a:t>
            </a:r>
            <a:r>
              <a:rPr lang="ru-RU" sz="1600" b="1">
                <a:solidFill>
                  <a:srgbClr val="000000"/>
                </a:solidFill>
                <a:latin typeface="Times New Roman" pitchFamily="18" charset="0"/>
                <a:ea typeface="Calibri Light" pitchFamily="34" charset="0"/>
                <a:cs typeface="Times New Roman" pitchFamily="18" charset="0"/>
              </a:rPr>
              <a:t> </a:t>
            </a:r>
            <a:r>
              <a:rPr lang="ru-RU" sz="2000" b="1">
                <a:solidFill>
                  <a:srgbClr val="000000"/>
                </a:solidFill>
                <a:latin typeface="Times New Roman" pitchFamily="18" charset="0"/>
                <a:ea typeface="Calibri Light" pitchFamily="34" charset="0"/>
                <a:cs typeface="Times New Roman" pitchFamily="18" charset="0"/>
              </a:rPr>
              <a:t>расходов бю</a:t>
            </a:r>
            <a:r>
              <a:rPr lang="ru-RU" sz="2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джета</a:t>
            </a:r>
            <a:r>
              <a:rPr lang="ru-RU" sz="2000" b="1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МО</a:t>
            </a:r>
            <a:r>
              <a:rPr lang="ru-RU" sz="2000" b="1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город</a:t>
            </a:r>
            <a:r>
              <a:rPr lang="ru-RU" sz="2000" b="1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Алексин за 2023</a:t>
            </a:r>
            <a:r>
              <a:rPr lang="ru-RU" sz="2000" b="1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  <p:graphicFrame>
        <p:nvGraphicFramePr>
          <p:cNvPr id="4098" name="Диаграмма 5"/>
          <p:cNvGraphicFramePr>
            <a:graphicFrameLocks/>
          </p:cNvGraphicFramePr>
          <p:nvPr/>
        </p:nvGraphicFramePr>
        <p:xfrm>
          <a:off x="0" y="1514475"/>
          <a:ext cx="8867775" cy="5038725"/>
        </p:xfrm>
        <a:graphic>
          <a:graphicData uri="http://schemas.openxmlformats.org/presentationml/2006/ole">
            <p:oleObj spid="_x0000_s4098" r:id="rId5" imgW="8870449" imgH="5041829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Диаграмма 5"/>
          <p:cNvGraphicFramePr>
            <a:graphicFrameLocks/>
          </p:cNvGraphicFramePr>
          <p:nvPr/>
        </p:nvGraphicFramePr>
        <p:xfrm>
          <a:off x="619125" y="1638300"/>
          <a:ext cx="8162925" cy="4667250"/>
        </p:xfrm>
        <a:graphic>
          <a:graphicData uri="http://schemas.openxmlformats.org/presentationml/2006/ole">
            <p:oleObj spid="_x0000_s5122" r:id="rId3" imgW="8163251" imgH="4663844" progId="Excel.Sheet.8">
              <p:embed/>
            </p:oleObj>
          </a:graphicData>
        </a:graphic>
      </p:graphicFrame>
      <p:sp>
        <p:nvSpPr>
          <p:cNvPr id="5123" name="Прямоугольник 6"/>
          <p:cNvSpPr>
            <a:spLocks noChangeArrowheads="1"/>
          </p:cNvSpPr>
          <p:nvPr/>
        </p:nvSpPr>
        <p:spPr bwMode="auto">
          <a:xfrm>
            <a:off x="862013" y="1263650"/>
            <a:ext cx="776287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500" b="1">
                <a:solidFill>
                  <a:srgbClr val="000000"/>
                </a:solidFill>
                <a:latin typeface="Times New Roman" pitchFamily="18" charset="0"/>
                <a:ea typeface="Arial Cyr" pitchFamily="34" charset="0"/>
                <a:cs typeface="Times New Roman" pitchFamily="18" charset="0"/>
              </a:rPr>
              <a:t> </a:t>
            </a:r>
            <a:r>
              <a:rPr lang="ru-RU" altLang="ru-RU" sz="1600" b="1">
                <a:solidFill>
                  <a:srgbClr val="000000"/>
                </a:solidFill>
                <a:latin typeface="Times New Roman" pitchFamily="18" charset="0"/>
                <a:ea typeface="Arial Cyr" pitchFamily="34" charset="0"/>
                <a:cs typeface="Times New Roman" pitchFamily="18" charset="0"/>
              </a:rPr>
              <a:t>Расходы бюджета города Алексин в рамках муниципальных программ </a:t>
            </a:r>
          </a:p>
          <a:p>
            <a:pPr algn="ctr"/>
            <a:r>
              <a:rPr lang="ru-RU" altLang="ru-RU" sz="1600" b="1">
                <a:solidFill>
                  <a:srgbClr val="000000"/>
                </a:solidFill>
                <a:latin typeface="Times New Roman" pitchFamily="18" charset="0"/>
                <a:ea typeface="Arial Cyr" pitchFamily="34" charset="0"/>
                <a:cs typeface="Times New Roman" pitchFamily="18" charset="0"/>
              </a:rPr>
              <a:t>в 2023 году </a:t>
            </a:r>
          </a:p>
        </p:txBody>
      </p:sp>
      <p:grpSp>
        <p:nvGrpSpPr>
          <p:cNvPr id="5124" name="Группа 8"/>
          <p:cNvGrpSpPr>
            <a:grpSpLocks/>
          </p:cNvGrpSpPr>
          <p:nvPr/>
        </p:nvGrpSpPr>
        <p:grpSpPr bwMode="auto">
          <a:xfrm>
            <a:off x="255588" y="279400"/>
            <a:ext cx="6450012" cy="776288"/>
            <a:chOff x="254794" y="278607"/>
            <a:chExt cx="6450806" cy="777478"/>
          </a:xfrm>
        </p:grpSpPr>
        <p:pic>
          <p:nvPicPr>
            <p:cNvPr id="5125" name="Рисунок 17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54794" y="278607"/>
              <a:ext cx="640556" cy="7774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26" name="TextBox 19"/>
            <p:cNvSpPr txBox="1">
              <a:spLocks noChangeArrowheads="1"/>
            </p:cNvSpPr>
            <p:nvPr/>
          </p:nvSpPr>
          <p:spPr bwMode="auto">
            <a:xfrm>
              <a:off x="895350" y="344091"/>
              <a:ext cx="482151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Муниципальное образование город Алексин</a:t>
              </a:r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 flipV="1">
              <a:off x="894635" y="712659"/>
              <a:ext cx="5810965" cy="7949"/>
            </a:xfrm>
            <a:prstGeom prst="line">
              <a:avLst/>
            </a:prstGeom>
            <a:ln w="38100">
              <a:solidFill>
                <a:srgbClr val="E6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2"/>
          <p:cNvSpPr>
            <a:spLocks noChangeArrowheads="1"/>
          </p:cNvSpPr>
          <p:nvPr/>
        </p:nvSpPr>
        <p:spPr bwMode="auto">
          <a:xfrm>
            <a:off x="1050925" y="752475"/>
            <a:ext cx="77517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600" b="1">
                <a:latin typeface="Times New Roman" pitchFamily="18" charset="0"/>
              </a:rPr>
              <a:t>Финансовое обеспечение муниципальных программ за 2023 год</a:t>
            </a:r>
          </a:p>
        </p:txBody>
      </p:sp>
      <p:graphicFrame>
        <p:nvGraphicFramePr>
          <p:cNvPr id="11751" name="Group 487"/>
          <p:cNvGraphicFramePr>
            <a:graphicFrameLocks noGrp="1"/>
          </p:cNvGraphicFramePr>
          <p:nvPr/>
        </p:nvGraphicFramePr>
        <p:xfrm>
          <a:off x="0" y="1038225"/>
          <a:ext cx="9143999" cy="5743041"/>
        </p:xfrm>
        <a:graphic>
          <a:graphicData uri="http://schemas.openxmlformats.org/drawingml/2006/table">
            <a:tbl>
              <a:tblPr/>
              <a:tblGrid>
                <a:gridCol w="5779143"/>
                <a:gridCol w="845728"/>
                <a:gridCol w="866107"/>
                <a:gridCol w="825350"/>
                <a:gridCol w="827671"/>
              </a:tblGrid>
              <a:tr h="244246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 Cyr" charset="0"/>
                        </a:rPr>
                        <a:t>Наименование программы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 Cyr" charset="0"/>
                        </a:rPr>
                        <a:t>Всего,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 Cyr" charset="0"/>
                        </a:rPr>
                        <a:t>млн. руб.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 Cyr" charset="0"/>
                        </a:rPr>
                        <a:t>в том числе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82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 Cyr" charset="0"/>
                        </a:rPr>
                        <a:t>местный бюджет 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 Cyr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 Cyr" charset="0"/>
                        </a:rPr>
                        <a:t>региональный бюджет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 Cyr" charset="0"/>
                        </a:rPr>
                        <a:t>федеральный бюджет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00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МП "Образование в муниципальном образовании город Алексин"</a:t>
                      </a:r>
                    </a:p>
                  </a:txBody>
                  <a:tcPr marL="68580" marR="68580" marT="34286" marB="3428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1343,7</a:t>
                      </a: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345,5</a:t>
                      </a: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951,4</a:t>
                      </a: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46,8</a:t>
                      </a: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80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МП "Культура в муниципальном образовании город Алексин"</a:t>
                      </a:r>
                    </a:p>
                  </a:txBody>
                  <a:tcPr marL="68580" marR="68580" marT="34286" marB="3428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184,8</a:t>
                      </a: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166,7</a:t>
                      </a: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17,8</a:t>
                      </a: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0,3</a:t>
                      </a: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7587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МП "Физическая культура, спорт  и дополнительные меры социальной поддержки в муниципальном образовании город Алексин" </a:t>
                      </a:r>
                    </a:p>
                  </a:txBody>
                  <a:tcPr marL="68580" marR="68580" marT="34286" marB="3428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68,7</a:t>
                      </a: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47,9</a:t>
                      </a: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20,8</a:t>
                      </a: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231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МП "Обеспечение  услугами ЖКХ населения муниципального образования город Алексин"</a:t>
                      </a:r>
                    </a:p>
                  </a:txBody>
                  <a:tcPr marL="68580" marR="68580" marT="34286" marB="3428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64,4</a:t>
                      </a: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27,2</a:t>
                      </a: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37,2</a:t>
                      </a: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7587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МП "Благоустройство, создание комфортных и безопасных условий для проживания и отдыха населения в муниципальном образовании город Алексин»</a:t>
                      </a:r>
                      <a:endParaRPr lang="ru-RU" dirty="0"/>
                    </a:p>
                  </a:txBody>
                  <a:tcPr marL="68580" marR="68580" marT="34286" marB="3428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278,6</a:t>
                      </a: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203,4</a:t>
                      </a: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53,6</a:t>
                      </a: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21,6</a:t>
                      </a: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02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МП "</a:t>
                      </a: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Энергоэффективность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в муниципальном образовании город Алексин"</a:t>
                      </a:r>
                    </a:p>
                  </a:txBody>
                  <a:tcPr marL="68580" marR="68580" marT="34286" marB="3428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0,5</a:t>
                      </a: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0,2</a:t>
                      </a: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0,3</a:t>
                      </a: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7587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МП "Управление муниципальным имуществом и земельными ресурсами в муниципальном образовании город Алексин»</a:t>
                      </a:r>
                    </a:p>
                  </a:txBody>
                  <a:tcPr marL="68580" marR="68580" marT="34286" marB="3428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25,1</a:t>
                      </a: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25,02</a:t>
                      </a: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0,02</a:t>
                      </a: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0,06</a:t>
                      </a: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6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МП "Развитие местного самоуправления в муниципальном образовании город Алексин"</a:t>
                      </a:r>
                    </a:p>
                  </a:txBody>
                  <a:tcPr marL="68580" marR="68580" marT="34286" marB="3428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6,2</a:t>
                      </a: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5,8</a:t>
                      </a: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0,4</a:t>
                      </a: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7587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МП "Повышение общественной безопасности населения в муниципальном образовании город Алексин"</a:t>
                      </a:r>
                    </a:p>
                  </a:txBody>
                  <a:tcPr marL="68580" marR="68580" marT="34286" marB="3428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2,4</a:t>
                      </a: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0,9</a:t>
                      </a: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1,5</a:t>
                      </a: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7587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МП "Обеспечение качественным  жильем населения в муниципальном образовании город Алексин»</a:t>
                      </a:r>
                    </a:p>
                  </a:txBody>
                  <a:tcPr marL="68580" marR="68580" marT="34286" marB="3428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13,8</a:t>
                      </a: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1,4</a:t>
                      </a: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10,8</a:t>
                      </a: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1,6</a:t>
                      </a: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7587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МП  "Экономическое развитие и формирование инвестиционной привлекательности муниципального образования город Алексин "</a:t>
                      </a:r>
                    </a:p>
                  </a:txBody>
                  <a:tcPr marL="68580" marR="68580" marT="34286" marB="3428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0,4</a:t>
                      </a: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0,4</a:t>
                      </a: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04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МП  «Доступная среда в муниципальном образовании город Алексин"</a:t>
                      </a:r>
                    </a:p>
                  </a:txBody>
                  <a:tcPr marL="68580" marR="68580" marT="34286" marB="3428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0,06</a:t>
                      </a: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0,06</a:t>
                      </a: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04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МП «Реализация молодежной политики в муниципальном образовании город Алексин»</a:t>
                      </a:r>
                    </a:p>
                  </a:txBody>
                  <a:tcPr marL="68580" marR="68580" marT="34286" marB="3428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74,3</a:t>
                      </a: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20,7</a:t>
                      </a: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2,1</a:t>
                      </a: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51,5</a:t>
                      </a: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51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 Cyr" charset="0"/>
                        </a:rPr>
                        <a:t>ВСЕГО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68580" marR="68580" marT="34286" marB="3428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2 062,96</a:t>
                      </a: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845,18</a:t>
                      </a: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1 095,62</a:t>
                      </a: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122,16</a:t>
                      </a:r>
                    </a:p>
                  </a:txBody>
                  <a:tcPr marL="68580" marR="68580" marT="34286" marB="342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18535" name="Группа 7"/>
          <p:cNvGrpSpPr>
            <a:grpSpLocks/>
          </p:cNvGrpSpPr>
          <p:nvPr/>
        </p:nvGrpSpPr>
        <p:grpSpPr bwMode="auto">
          <a:xfrm>
            <a:off x="255588" y="279400"/>
            <a:ext cx="6450012" cy="776288"/>
            <a:chOff x="254794" y="278607"/>
            <a:chExt cx="6450806" cy="777478"/>
          </a:xfrm>
        </p:grpSpPr>
        <p:pic>
          <p:nvPicPr>
            <p:cNvPr id="18537" name="Рисунок 17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54794" y="278607"/>
              <a:ext cx="640556" cy="7774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538" name="TextBox 19"/>
            <p:cNvSpPr txBox="1">
              <a:spLocks noChangeArrowheads="1"/>
            </p:cNvSpPr>
            <p:nvPr/>
          </p:nvSpPr>
          <p:spPr bwMode="auto">
            <a:xfrm>
              <a:off x="895350" y="344091"/>
              <a:ext cx="482151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Муниципальное образование город Алексин</a:t>
              </a:r>
            </a:p>
          </p:txBody>
        </p:sp>
        <p:cxnSp>
          <p:nvCxnSpPr>
            <p:cNvPr id="11" name="Прямая соединительная линия 10"/>
            <p:cNvCxnSpPr/>
            <p:nvPr/>
          </p:nvCxnSpPr>
          <p:spPr>
            <a:xfrm flipV="1">
              <a:off x="894635" y="712659"/>
              <a:ext cx="5810965" cy="7949"/>
            </a:xfrm>
            <a:prstGeom prst="line">
              <a:avLst/>
            </a:prstGeom>
            <a:ln w="38100">
              <a:solidFill>
                <a:srgbClr val="E6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2808288" y="6373813"/>
            <a:ext cx="3086100" cy="365125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-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857250" y="504825"/>
            <a:ext cx="7515225" cy="952500"/>
          </a:xfrm>
        </p:spPr>
        <p:txBody>
          <a:bodyPr/>
          <a:lstStyle/>
          <a:p>
            <a:pPr eaLnBrk="1" hangingPunct="1"/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Расходы на отрасль «Образование» в 2023году </a:t>
            </a:r>
            <a:br>
              <a:rPr lang="ru-RU" sz="24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zh-CN" sz="2400" b="1" smtClean="0">
                <a:latin typeface="Times New Roman" pitchFamily="18" charset="0"/>
                <a:ea typeface="Arial" charset="0"/>
                <a:cs typeface="Times New Roman" pitchFamily="18" charset="0"/>
              </a:rPr>
              <a:t>1 481,2  млн. руб. </a:t>
            </a:r>
            <a:r>
              <a:rPr lang="ru-RU" altLang="zh-CN" sz="2000" b="1" smtClean="0">
                <a:solidFill>
                  <a:schemeClr val="tx2"/>
                </a:solidFill>
                <a:cs typeface="Times New Roman" pitchFamily="18" charset="0"/>
              </a:rPr>
              <a:t/>
            </a:r>
            <a:br>
              <a:rPr lang="ru-RU" altLang="zh-CN" sz="2000" b="1" smtClean="0">
                <a:solidFill>
                  <a:schemeClr val="tx2"/>
                </a:solidFill>
                <a:cs typeface="Times New Roman" pitchFamily="18" charset="0"/>
              </a:rPr>
            </a:br>
            <a:endParaRPr lang="ru-RU" sz="2000" b="1" smtClean="0">
              <a:solidFill>
                <a:schemeClr val="tx2"/>
              </a:solidFill>
            </a:endParaRPr>
          </a:p>
        </p:txBody>
      </p:sp>
      <p:pic>
        <p:nvPicPr>
          <p:cNvPr id="6148" name="Рисунок 1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260350"/>
            <a:ext cx="541337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Прямоугольник 6"/>
          <p:cNvSpPr>
            <a:spLocks noChangeArrowheads="1"/>
          </p:cNvSpPr>
          <p:nvPr/>
        </p:nvSpPr>
        <p:spPr bwMode="auto">
          <a:xfrm>
            <a:off x="827088" y="260350"/>
            <a:ext cx="68405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МУНИЦИПАЛЬНОЕ ОБРАЗОВАНИЕ</a:t>
            </a:r>
            <a:r>
              <a:rPr lang="en-US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1200" b="1">
                <a:solidFill>
                  <a:srgbClr val="C00000"/>
                </a:solidFill>
                <a:latin typeface="Century" pitchFamily="18" charset="0"/>
                <a:cs typeface="Times New Roman" pitchFamily="18" charset="0"/>
              </a:rPr>
              <a:t>ГОРОД АЛЕКСИН</a:t>
            </a:r>
          </a:p>
        </p:txBody>
      </p:sp>
      <p:graphicFrame>
        <p:nvGraphicFramePr>
          <p:cNvPr id="6146" name="Диаграмма 12"/>
          <p:cNvGraphicFramePr>
            <a:graphicFrameLocks/>
          </p:cNvGraphicFramePr>
          <p:nvPr/>
        </p:nvGraphicFramePr>
        <p:xfrm>
          <a:off x="457200" y="1619250"/>
          <a:ext cx="8572500" cy="5238750"/>
        </p:xfrm>
        <a:graphic>
          <a:graphicData uri="http://schemas.openxmlformats.org/presentationml/2006/ole">
            <p:oleObj spid="_x0000_s6146" r:id="rId5" imgW="8571719" imgH="5236918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Группа 7"/>
          <p:cNvGrpSpPr>
            <a:grpSpLocks/>
          </p:cNvGrpSpPr>
          <p:nvPr/>
        </p:nvGrpSpPr>
        <p:grpSpPr bwMode="auto">
          <a:xfrm>
            <a:off x="255588" y="279400"/>
            <a:ext cx="6450012" cy="776288"/>
            <a:chOff x="254794" y="278607"/>
            <a:chExt cx="6450806" cy="777478"/>
          </a:xfrm>
        </p:grpSpPr>
        <p:pic>
          <p:nvPicPr>
            <p:cNvPr id="19463" name="Рисунок 17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54794" y="278607"/>
              <a:ext cx="640556" cy="7774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64" name="TextBox 19"/>
            <p:cNvSpPr txBox="1">
              <a:spLocks noChangeArrowheads="1"/>
            </p:cNvSpPr>
            <p:nvPr/>
          </p:nvSpPr>
          <p:spPr bwMode="auto">
            <a:xfrm>
              <a:off x="895350" y="344091"/>
              <a:ext cx="482151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Муниципальное образование город Алексин</a:t>
              </a:r>
            </a:p>
          </p:txBody>
        </p:sp>
        <p:cxnSp>
          <p:nvCxnSpPr>
            <p:cNvPr id="11" name="Прямая соединительная линия 10"/>
            <p:cNvCxnSpPr/>
            <p:nvPr/>
          </p:nvCxnSpPr>
          <p:spPr>
            <a:xfrm flipV="1">
              <a:off x="894635" y="712659"/>
              <a:ext cx="5810965" cy="7949"/>
            </a:xfrm>
            <a:prstGeom prst="line">
              <a:avLst/>
            </a:prstGeom>
            <a:ln w="38100">
              <a:solidFill>
                <a:srgbClr val="E6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459" name="Нижний колонтитул 7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smtClean="0">
                <a:solidFill>
                  <a:srgbClr val="898989"/>
                </a:solidFill>
              </a:rPr>
              <a:t>-</a:t>
            </a:r>
          </a:p>
        </p:txBody>
      </p:sp>
      <p:sp>
        <p:nvSpPr>
          <p:cNvPr id="19460" name="Заголовок 8"/>
          <p:cNvSpPr>
            <a:spLocks noGrp="1"/>
          </p:cNvSpPr>
          <p:nvPr>
            <p:ph type="title"/>
          </p:nvPr>
        </p:nvSpPr>
        <p:spPr>
          <a:xfrm>
            <a:off x="628650" y="1104900"/>
            <a:ext cx="7886700" cy="2762250"/>
          </a:xfrm>
        </p:spPr>
        <p:txBody>
          <a:bodyPr/>
          <a:lstStyle/>
          <a:p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Региональный проект «Современная школа» 1,5 млн. руб. - создание Центров образования естественно-научной и технологической направленности «Точка роста» в МБОУ «Александровская  СОШ №23»;</a:t>
            </a:r>
            <a:br>
              <a:rPr lang="ru-RU" sz="18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 Региональный проект «Цифровая образовательная  среда» 6,3 млн. руб  -приобретение компьютерного оборудования МБОУ «Авангардская  СОШ №7», МБОУ «Буныревская  СОШ №14»;</a:t>
            </a:r>
            <a:br>
              <a:rPr lang="ru-RU" sz="18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8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Региональный проект  «Патриотическое воспитание граждан Российской Федерации»- 548,5 тыс. руб. </a:t>
            </a:r>
            <a:r>
              <a:rPr lang="ru-RU" sz="1600" b="1" smtClean="0"/>
              <a:t>Расходы  направлены на оплату труда советников директора по воспитанию и взаимодействию с детскими общественными объединениями </a:t>
            </a: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smtClean="0">
                <a:latin typeface="Times New Roman" pitchFamily="18" charset="0"/>
                <a:cs typeface="Times New Roman" pitchFamily="18" charset="0"/>
              </a:rPr>
            </a:br>
            <a:endParaRPr lang="ru-RU" sz="1800" b="1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1" name="Picture 11" descr="C:\Users\artemeva.olga.MO-ALEKSIN\Downloads\кабинет физики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28650" y="4019550"/>
            <a:ext cx="3886200" cy="2543175"/>
          </a:xfrm>
          <a:noFill/>
        </p:spPr>
      </p:pic>
      <p:pic>
        <p:nvPicPr>
          <p:cNvPr id="19462" name="Picture 12" descr="C:\Users\artemeva.olga.MO-ALEKSIN\Downloads\кабинет химии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4629150" y="4010025"/>
            <a:ext cx="3886200" cy="25431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9142</TotalTime>
  <Words>535</Words>
  <Application>Microsoft Office PowerPoint</Application>
  <PresentationFormat>Экран (4:3)</PresentationFormat>
  <Paragraphs>121</Paragraphs>
  <Slides>15</Slides>
  <Notes>4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Тема Office</vt:lpstr>
      <vt:lpstr>1_Тема Office</vt:lpstr>
      <vt:lpstr>Лист Microsoft Office Excel 97-2003</vt:lpstr>
      <vt:lpstr> Отчет об исполнении бюджета муниципального образования  город Алексин  за 2023 год</vt:lpstr>
      <vt:lpstr> </vt:lpstr>
      <vt:lpstr>Слайд 3</vt:lpstr>
      <vt:lpstr>Слайд 4</vt:lpstr>
      <vt:lpstr>Слайд 5</vt:lpstr>
      <vt:lpstr>Слайд 6</vt:lpstr>
      <vt:lpstr>Слайд 7</vt:lpstr>
      <vt:lpstr>Расходы на отрасль «Образование» в 2023году  1 481,2  млн. руб.  </vt:lpstr>
      <vt:lpstr>Региональный проект «Современная школа» 1,5 млн. руб. - создание Центров образования естественно-научной и технологической направленности «Точка роста» в МБОУ «Александровская  СОШ №23»;   Региональный проект «Цифровая образовательная  среда» 6,3 млн. руб  -приобретение компьютерного оборудования МБОУ «Авангардская  СОШ №7», МБОУ «Буныревская  СОШ №14»;   Региональный проект  «Патриотическое воспитание граждан Российской Федерации»- 548,5 тыс. руб. Расходы  направлены на оплату труда советников директора по воспитанию и взаимодействию с детскими общественными объединениями   </vt:lpstr>
      <vt:lpstr>Расходы на отрасль «Культура» в 2023году-148,0 млн.руб.;  «Социальная поддержка населения» - 22,7 млн. руб.;  «Физическая культура и спорт» - 43,6 млн. руб. </vt:lpstr>
      <vt:lpstr>  Расходы на ремонт и содержание дорог за 2023 год  общая сумма расходов 167,6 млн. рублей, в том числе:</vt:lpstr>
      <vt:lpstr>     Расходы на жилищно-коммунальное хозяйство и благоустройство за 2023 год  153,1 млн. руб. </vt:lpstr>
      <vt:lpstr>Слайд 13</vt:lpstr>
      <vt:lpstr>Размер дефицита (-) профицита (+) бюджета муниципального образования город Алексин  за  2022 год, 2023 год  (млн. руб.)</vt:lpstr>
      <vt:lpstr>Структура и объем муниципального долга муниципального образования город Алексин на 1 января 2023 года и на 1 января 2024 года (млн. руб.) кредиты коммерческих банков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Natalia</dc:creator>
  <cp:lastModifiedBy>Елена Владимировна Атрошко</cp:lastModifiedBy>
  <cp:revision>846</cp:revision>
  <dcterms:created xsi:type="dcterms:W3CDTF">2015-03-24T12:56:17Z</dcterms:created>
  <dcterms:modified xsi:type="dcterms:W3CDTF">2024-08-14T13:58:28Z</dcterms:modified>
</cp:coreProperties>
</file>