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Default Extension="vml" ContentType="application/vnd.openxmlformats-officedocument.vmlDrawing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39"/>
  </p:notesMasterIdLst>
  <p:sldIdLst>
    <p:sldId id="349" r:id="rId2"/>
    <p:sldId id="350" r:id="rId3"/>
    <p:sldId id="351" r:id="rId4"/>
    <p:sldId id="352" r:id="rId5"/>
    <p:sldId id="353" r:id="rId6"/>
    <p:sldId id="354" r:id="rId7"/>
    <p:sldId id="355" r:id="rId8"/>
    <p:sldId id="356" r:id="rId9"/>
    <p:sldId id="357" r:id="rId10"/>
    <p:sldId id="358" r:id="rId11"/>
    <p:sldId id="359" r:id="rId12"/>
    <p:sldId id="404" r:id="rId13"/>
    <p:sldId id="299" r:id="rId14"/>
    <p:sldId id="405" r:id="rId15"/>
    <p:sldId id="406" r:id="rId16"/>
    <p:sldId id="362" r:id="rId17"/>
    <p:sldId id="407" r:id="rId18"/>
    <p:sldId id="408" r:id="rId19"/>
    <p:sldId id="368" r:id="rId20"/>
    <p:sldId id="369" r:id="rId21"/>
    <p:sldId id="409" r:id="rId22"/>
    <p:sldId id="410" r:id="rId23"/>
    <p:sldId id="425" r:id="rId24"/>
    <p:sldId id="371" r:id="rId25"/>
    <p:sldId id="411" r:id="rId26"/>
    <p:sldId id="412" r:id="rId27"/>
    <p:sldId id="413" r:id="rId28"/>
    <p:sldId id="414" r:id="rId29"/>
    <p:sldId id="415" r:id="rId30"/>
    <p:sldId id="416" r:id="rId31"/>
    <p:sldId id="417" r:id="rId32"/>
    <p:sldId id="418" r:id="rId33"/>
    <p:sldId id="419" r:id="rId34"/>
    <p:sldId id="420" r:id="rId35"/>
    <p:sldId id="421" r:id="rId36"/>
    <p:sldId id="424" r:id="rId37"/>
    <p:sldId id="422" r:id="rId3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FA"/>
    <a:srgbClr val="0F13B1"/>
    <a:srgbClr val="B40000"/>
    <a:srgbClr val="FF9900"/>
    <a:srgbClr val="FFFFCC"/>
    <a:srgbClr val="FF00FF"/>
    <a:srgbClr val="00FF99"/>
    <a:srgbClr val="9966FF"/>
    <a:srgbClr val="422C16"/>
    <a:srgbClr val="0C788E"/>
  </p:clrMru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5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9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Доходы, всего</c:v>
                </c:pt>
              </c:strCache>
            </c:strRef>
          </c:tx>
          <c:spPr>
            <a:solidFill>
              <a:srgbClr val="3333F7"/>
            </a:solidFill>
          </c:spPr>
          <c:dLbls>
            <c:dLbl>
              <c:idx val="0"/>
              <c:layout>
                <c:manualLayout>
                  <c:x val="-7.8125000000000104E-3"/>
                  <c:y val="6.69275908924120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2 968,9</a:t>
                    </a:r>
                    <a:endParaRPr lang="en-US" dirty="0"/>
                  </a:p>
                </c:rich>
              </c:tx>
            </c:dLbl>
            <c:dLbl>
              <c:idx val="1"/>
              <c:layout>
                <c:manualLayout>
                  <c:x val="-9.3750000000003067E-3"/>
                  <c:y val="8.806261959527826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2 897,2</a:t>
                    </a:r>
                    <a:endParaRPr lang="en-US" dirty="0"/>
                  </a:p>
                </c:rich>
              </c:tx>
            </c:dLbl>
            <c:dLbl>
              <c:idx val="2"/>
              <c:layout>
                <c:manualLayout>
                  <c:x val="-1.0937499999999999E-2"/>
                  <c:y val="9.863013394671156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3 165,6</a:t>
                    </a:r>
                    <a:endParaRPr lang="en-US" dirty="0"/>
                  </a:p>
                </c:rich>
              </c:tx>
            </c:dLbl>
            <c:dLbl>
              <c:idx val="3"/>
              <c:layout>
                <c:manualLayout>
                  <c:x val="-1.4043209876543204E-2"/>
                  <c:y val="0.1366894267565658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3 306,3</a:t>
                    </a:r>
                    <a:endParaRPr lang="en-US" dirty="0"/>
                  </a:p>
                </c:rich>
              </c:tx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(оценка)</c:v>
                </c:pt>
                <c:pt idx="1">
                  <c:v>2025 год (проект)</c:v>
                </c:pt>
                <c:pt idx="2">
                  <c:v>2026 год (проект)</c:v>
                </c:pt>
                <c:pt idx="3">
                  <c:v>2027 год (проект)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2968.9</c:v>
                </c:pt>
                <c:pt idx="1">
                  <c:v>2897.2</c:v>
                </c:pt>
                <c:pt idx="2">
                  <c:v>3165.6</c:v>
                </c:pt>
                <c:pt idx="3">
                  <c:v>3306.3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Расходы, всего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2.8067099251482368E-2"/>
                  <c:y val="3.5225041087539595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2 967,0</a:t>
                    </a:r>
                    <a:endParaRPr lang="en-US" dirty="0"/>
                  </a:p>
                </c:rich>
              </c:tx>
            </c:dLbl>
            <c:dLbl>
              <c:idx val="1"/>
              <c:layout>
                <c:manualLayout>
                  <c:x val="2.8124999999999987E-2"/>
                  <c:y val="3.522504783811194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3 073,6</a:t>
                    </a:r>
                    <a:endParaRPr lang="en-US" dirty="0"/>
                  </a:p>
                </c:rich>
              </c:tx>
            </c:dLbl>
            <c:dLbl>
              <c:idx val="2"/>
              <c:layout>
                <c:manualLayout>
                  <c:x val="2.0312499999999963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3 275,0</a:t>
                    </a:r>
                    <a:endParaRPr lang="en-US" dirty="0"/>
                  </a:p>
                </c:rich>
              </c:tx>
            </c:dLbl>
            <c:dLbl>
              <c:idx val="3"/>
              <c:layout>
                <c:manualLayout>
                  <c:x val="3.4375000000000412E-2"/>
                  <c:y val="3.5225047838112053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3 445,6</a:t>
                    </a:r>
                    <a:endParaRPr lang="en-US" dirty="0"/>
                  </a:p>
                </c:rich>
              </c:tx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(оценка)</c:v>
                </c:pt>
                <c:pt idx="1">
                  <c:v>2025 год (проект)</c:v>
                </c:pt>
                <c:pt idx="2">
                  <c:v>2026 год (проект)</c:v>
                </c:pt>
                <c:pt idx="3">
                  <c:v>2027 год (проект)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2967</c:v>
                </c:pt>
                <c:pt idx="1">
                  <c:v>3073.6</c:v>
                </c:pt>
                <c:pt idx="2">
                  <c:v>3275</c:v>
                </c:pt>
                <c:pt idx="3">
                  <c:v>3445.6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</c:v>
                </c:pt>
              </c:strCache>
            </c:strRef>
          </c:tx>
          <c:spPr>
            <a:solidFill>
              <a:srgbClr val="FF6600"/>
            </a:solidFill>
          </c:spPr>
          <c:dLbls>
            <c:dLbl>
              <c:idx val="0"/>
              <c:layout>
                <c:manualLayout>
                  <c:x val="1.2345679012345708E-2"/>
                  <c:y val="-3.2907070710609929E-2"/>
                </c:manualLayout>
              </c:layout>
              <c:showVal val="1"/>
            </c:dLbl>
            <c:dLbl>
              <c:idx val="1"/>
              <c:layout>
                <c:manualLayout>
                  <c:x val="1.6975308641975367E-2"/>
                  <c:y val="0.14408580945142346"/>
                </c:manualLayout>
              </c:layout>
              <c:showVal val="1"/>
            </c:dLbl>
            <c:dLbl>
              <c:idx val="2"/>
              <c:layout>
                <c:manualLayout>
                  <c:x val="1.851851851851857E-2"/>
                  <c:y val="0.12819437315318802"/>
                </c:manualLayout>
              </c:layout>
              <c:showVal val="1"/>
            </c:dLbl>
            <c:dLbl>
              <c:idx val="3"/>
              <c:layout>
                <c:manualLayout>
                  <c:x val="1.6975308641975367E-2"/>
                  <c:y val="0.13286735338186714"/>
                </c:manualLayout>
              </c:layout>
              <c:showVal val="1"/>
            </c:dLbl>
            <c:txPr>
              <a:bodyPr/>
              <a:lstStyle/>
              <a:p>
                <a:pPr>
                  <a:defRPr sz="1596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(оценка)</c:v>
                </c:pt>
                <c:pt idx="1">
                  <c:v>2025 год (проект)</c:v>
                </c:pt>
                <c:pt idx="2">
                  <c:v>2026 год (проект)</c:v>
                </c:pt>
                <c:pt idx="3">
                  <c:v>2027 год (проект)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1.8</c:v>
                </c:pt>
                <c:pt idx="1">
                  <c:v>-176.4</c:v>
                </c:pt>
                <c:pt idx="2">
                  <c:v>-109.4</c:v>
                </c:pt>
                <c:pt idx="3">
                  <c:v>-139.4</c:v>
                </c:pt>
              </c:numCache>
            </c:numRef>
          </c:val>
        </c:ser>
        <c:dLbls>
          <c:showVal val="1"/>
        </c:dLbls>
        <c:gapWidth val="75"/>
        <c:shape val="cylinder"/>
        <c:axId val="101052416"/>
        <c:axId val="101053952"/>
        <c:axId val="0"/>
      </c:bar3DChart>
      <c:catAx>
        <c:axId val="10105241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197" b="1"/>
            </a:pPr>
            <a:endParaRPr lang="ru-RU"/>
          </a:p>
        </c:txPr>
        <c:crossAx val="101053952"/>
        <c:crosses val="autoZero"/>
        <c:auto val="1"/>
        <c:lblAlgn val="ctr"/>
        <c:lblOffset val="100"/>
      </c:catAx>
      <c:valAx>
        <c:axId val="101053952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197"/>
            </a:pPr>
            <a:endParaRPr lang="ru-RU"/>
          </a:p>
        </c:txPr>
        <c:crossAx val="101052416"/>
        <c:crosses val="autoZero"/>
        <c:crossBetween val="between"/>
      </c:valAx>
      <c:spPr>
        <a:noFill/>
        <a:ln w="25398">
          <a:noFill/>
        </a:ln>
      </c:spPr>
    </c:plotArea>
    <c:legend>
      <c:legendPos val="b"/>
      <c:layout/>
    </c:legend>
    <c:plotVisOnly val="1"/>
    <c:dispBlanksAs val="gap"/>
  </c:chart>
  <c:txPr>
    <a:bodyPr/>
    <a:lstStyle/>
    <a:p>
      <a:pPr>
        <a:defRPr sz="1793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Pt>
            <c:idx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rgbClr val="FF660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3333F7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Лист1!$A$2:$A$4</c:f>
              <c:strCache>
                <c:ptCount val="3"/>
                <c:pt idx="0">
                  <c:v>Средства населения и спонсоров</c:v>
                </c:pt>
                <c:pt idx="1">
                  <c:v>Средства муниципального бюджета</c:v>
                </c:pt>
                <c:pt idx="2">
                  <c:v>Средства бюджета Тульской области 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0.1</c:v>
                </c:pt>
                <c:pt idx="1">
                  <c:v>0.254</c:v>
                </c:pt>
                <c:pt idx="2">
                  <c:v>0.64600000000000035</c:v>
                </c:pt>
              </c:numCache>
            </c:numRef>
          </c:val>
        </c:ser>
      </c:pie3DChart>
      <c:spPr>
        <a:noFill/>
        <a:ln w="25412">
          <a:noFill/>
        </a:ln>
      </c:spPr>
    </c:plotArea>
    <c:legend>
      <c:legendPos val="b"/>
      <c:layout/>
      <c:txPr>
        <a:bodyPr/>
        <a:lstStyle/>
        <a:p>
          <a:pPr>
            <a:defRPr sz="1000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7"/>
      </a:pPr>
      <a:endParaRPr lang="ru-RU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Pt>
            <c:idx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rgbClr val="3333F7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F5750B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 образование  655,9 млн. руб.</c:v>
                </c:pt>
                <c:pt idx="1">
                  <c:v>Общее образование 841,3 млн. руб.</c:v>
                </c:pt>
                <c:pt idx="2">
                  <c:v>Молодежная политика  30,5 млн. руб.</c:v>
                </c:pt>
                <c:pt idx="3">
                  <c:v>Другие вопросы в области образования 76,1 млн. руб.</c:v>
                </c:pt>
                <c:pt idx="4">
                  <c:v>Дополнительное образование  детей 236,6 млн. руб.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655.9</c:v>
                </c:pt>
                <c:pt idx="1">
                  <c:v>841.3</c:v>
                </c:pt>
                <c:pt idx="2">
                  <c:v>30.5</c:v>
                </c:pt>
                <c:pt idx="3">
                  <c:v>76.099999999999994</c:v>
                </c:pt>
                <c:pt idx="4">
                  <c:v>236.6</c:v>
                </c:pt>
              </c:numCache>
            </c:numRef>
          </c:val>
        </c:ser>
      </c:pie3DChart>
      <c:spPr>
        <a:noFill/>
        <a:ln w="25384">
          <a:noFill/>
        </a:ln>
      </c:spPr>
    </c:plotArea>
    <c:legend>
      <c:legendPos val="r"/>
      <c:layout>
        <c:manualLayout>
          <c:xMode val="edge"/>
          <c:yMode val="edge"/>
          <c:x val="0.65333333333333365"/>
          <c:y val="7.1901682264902997E-2"/>
          <c:w val="0.32265852723465782"/>
          <c:h val="0.90840741681483361"/>
        </c:manualLayout>
      </c:layout>
      <c:txPr>
        <a:bodyPr/>
        <a:lstStyle/>
        <a:p>
          <a:pPr>
            <a:defRPr sz="1378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77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plotArea>
      <c:layout>
        <c:manualLayout>
          <c:layoutTarget val="inner"/>
          <c:xMode val="edge"/>
          <c:yMode val="edge"/>
          <c:x val="9.700370235177555E-2"/>
          <c:y val="6.0473933649289102E-2"/>
          <c:w val="0.883570249083103"/>
          <c:h val="0.75168414374743442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3333F7"/>
            </a:solidFill>
          </c:spPr>
          <c:dLbls>
            <c:dLbl>
              <c:idx val="0"/>
              <c:layout>
                <c:manualLayout>
                  <c:x val="1.2362030905077263E-2"/>
                  <c:y val="-6.9509465583127477E-17"/>
                </c:manualLayout>
              </c:layout>
              <c:showVal val="1"/>
            </c:dLbl>
            <c:dLbl>
              <c:idx val="1"/>
              <c:layout>
                <c:manualLayout>
                  <c:x val="1.5894039735099341E-2"/>
                  <c:y val="7.5829383886255926E-3"/>
                </c:manualLayout>
              </c:layout>
              <c:showVal val="1"/>
            </c:dLbl>
            <c:dLbl>
              <c:idx val="2"/>
              <c:layout>
                <c:manualLayout>
                  <c:x val="1.0596026490066225E-2"/>
                  <c:y val="1.5165876777251185E-2"/>
                </c:manualLayout>
              </c:layout>
              <c:showVal val="1"/>
            </c:dLbl>
            <c:dLbl>
              <c:idx val="3"/>
              <c:layout>
                <c:manualLayout>
                  <c:x val="1.2362030905077263E-2"/>
                  <c:y val="3.7914691943128657E-3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(оценка)</c:v>
                </c:pt>
                <c:pt idx="1">
                  <c:v>2025 год (проект)</c:v>
                </c:pt>
                <c:pt idx="2">
                  <c:v>2026 год (проект)</c:v>
                </c:pt>
                <c:pt idx="3">
                  <c:v>2027 год (проект)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214.3</c:v>
                </c:pt>
                <c:pt idx="1">
                  <c:v>324.5</c:v>
                </c:pt>
                <c:pt idx="2">
                  <c:v>304.89999999999986</c:v>
                </c:pt>
                <c:pt idx="3">
                  <c:v>268.7</c:v>
                </c:pt>
              </c:numCache>
            </c:numRef>
          </c:val>
        </c:ser>
        <c:shape val="cylinder"/>
        <c:axId val="148843136"/>
        <c:axId val="148861312"/>
        <c:axId val="0"/>
      </c:bar3DChart>
      <c:catAx>
        <c:axId val="1488431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9" b="1"/>
            </a:pPr>
            <a:endParaRPr lang="ru-RU"/>
          </a:p>
        </c:txPr>
        <c:crossAx val="148861312"/>
        <c:crosses val="autoZero"/>
        <c:auto val="1"/>
        <c:lblAlgn val="ctr"/>
        <c:lblOffset val="100"/>
      </c:catAx>
      <c:valAx>
        <c:axId val="1488613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199"/>
            </a:pPr>
            <a:endParaRPr lang="ru-RU"/>
          </a:p>
        </c:txPr>
        <c:crossAx val="14884313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</c:chart>
  <c:txPr>
    <a:bodyPr/>
    <a:lstStyle/>
    <a:p>
      <a:pPr>
        <a:defRPr sz="1792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3333F7"/>
            </a:solidFill>
          </c:spPr>
          <c:dLbls>
            <c:dLbl>
              <c:idx val="0"/>
              <c:layout>
                <c:manualLayout>
                  <c:x val="1.3559203404659159E-2"/>
                  <c:y val="-7.5757575757575924E-3"/>
                </c:manualLayout>
              </c:layout>
              <c:showVal val="1"/>
            </c:dLbl>
            <c:dLbl>
              <c:idx val="1"/>
              <c:layout>
                <c:manualLayout>
                  <c:x val="1.3559322033898358E-2"/>
                  <c:y val="7.5757575757577104E-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446,7</a:t>
                    </a:r>
                    <a:endParaRPr lang="en-US" b="1" dirty="0"/>
                  </a:p>
                </c:rich>
              </c:tx>
            </c:dLbl>
            <c:dLbl>
              <c:idx val="2"/>
              <c:layout>
                <c:manualLayout>
                  <c:x val="1.6572504708098183E-2"/>
                  <c:y val="-3.7878787878788409E-3"/>
                </c:manualLayout>
              </c:layout>
              <c:showVal val="1"/>
            </c:dLbl>
            <c:dLbl>
              <c:idx val="3"/>
              <c:layout>
                <c:manualLayout>
                  <c:x val="1.8079096045197852E-2"/>
                  <c:y val="-7.5757575757575924E-3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(оценка)</c:v>
                </c:pt>
                <c:pt idx="1">
                  <c:v>2025 год (проект)</c:v>
                </c:pt>
                <c:pt idx="2">
                  <c:v>2026 год (проект)</c:v>
                </c:pt>
                <c:pt idx="3">
                  <c:v>2027 год (проект)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339.9</c:v>
                </c:pt>
                <c:pt idx="1">
                  <c:v>446.7</c:v>
                </c:pt>
                <c:pt idx="2">
                  <c:v>419.4</c:v>
                </c:pt>
                <c:pt idx="3">
                  <c:v>424.4</c:v>
                </c:pt>
              </c:numCache>
            </c:numRef>
          </c:val>
        </c:ser>
        <c:shape val="cylinder"/>
        <c:axId val="148966784"/>
        <c:axId val="148976768"/>
        <c:axId val="0"/>
      </c:bar3DChart>
      <c:catAx>
        <c:axId val="1489667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48976768"/>
        <c:crosses val="autoZero"/>
        <c:auto val="1"/>
        <c:lblAlgn val="ctr"/>
        <c:lblOffset val="100"/>
      </c:catAx>
      <c:valAx>
        <c:axId val="14897676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48966784"/>
        <c:crosses val="autoZero"/>
        <c:crossBetween val="between"/>
      </c:valAx>
      <c:spPr>
        <a:noFill/>
        <a:ln w="25394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1E1EFA"/>
            </a:solidFill>
          </c:spPr>
          <c:cat>
            <c:strRef>
              <c:f>Лист1!$A$2:$A$4</c:f>
              <c:strCache>
                <c:ptCount val="3"/>
                <c:pt idx="0">
                  <c:v>2025 год (12,8%)</c:v>
                </c:pt>
                <c:pt idx="1">
                  <c:v>2026 год (16,3%)</c:v>
                </c:pt>
                <c:pt idx="2">
                  <c:v>2027 год (21,7%)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1562.1</c:v>
                </c:pt>
                <c:pt idx="1">
                  <c:v>1698.2</c:v>
                </c:pt>
                <c:pt idx="2">
                  <c:v>1775.3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Муниципальный долг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Лист1!$A$2:$A$4</c:f>
              <c:strCache>
                <c:ptCount val="3"/>
                <c:pt idx="0">
                  <c:v>2025 год (12,8%)</c:v>
                </c:pt>
                <c:pt idx="1">
                  <c:v>2026 год (16,3%)</c:v>
                </c:pt>
                <c:pt idx="2">
                  <c:v>2027 год (21,7%)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200</c:v>
                </c:pt>
                <c:pt idx="1">
                  <c:v>276.10000000000002</c:v>
                </c:pt>
                <c:pt idx="2">
                  <c:v>386.1</c:v>
                </c:pt>
              </c:numCache>
            </c:numRef>
          </c:val>
        </c:ser>
        <c:shape val="cylinder"/>
        <c:axId val="148922368"/>
        <c:axId val="148923904"/>
        <c:axId val="0"/>
      </c:bar3DChart>
      <c:catAx>
        <c:axId val="148922368"/>
        <c:scaling>
          <c:orientation val="minMax"/>
        </c:scaling>
        <c:axPos val="b"/>
        <c:tickLblPos val="nextTo"/>
        <c:crossAx val="148923904"/>
        <c:crosses val="autoZero"/>
        <c:auto val="1"/>
        <c:lblAlgn val="ctr"/>
        <c:lblOffset val="100"/>
      </c:catAx>
      <c:valAx>
        <c:axId val="148923904"/>
        <c:scaling>
          <c:orientation val="minMax"/>
        </c:scaling>
        <c:axPos val="l"/>
        <c:majorGridlines/>
        <c:numFmt formatCode="General" sourceLinked="1"/>
        <c:tickLblPos val="nextTo"/>
        <c:crossAx val="148922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228360718770452"/>
          <c:y val="7.86062906363027E-2"/>
          <c:w val="0.31793052858307108"/>
          <c:h val="0.3658948129957958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 2024-64,9%; 2025-68,0%; 2026-69,0%; 2027-71,1%</c:v>
                </c:pt>
              </c:strCache>
            </c:strRef>
          </c:tx>
          <c:spPr>
            <a:solidFill>
              <a:srgbClr val="3333F7"/>
            </a:solidFill>
          </c:spPr>
          <c:dLbls>
            <c:txPr>
              <a:bodyPr/>
              <a:lstStyle/>
              <a:p>
                <a:pPr>
                  <a:defRPr sz="1187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(оценка)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957</c:v>
                </c:pt>
                <c:pt idx="1">
                  <c:v>1062.2</c:v>
                </c:pt>
                <c:pt idx="2">
                  <c:v>1172.2</c:v>
                </c:pt>
                <c:pt idx="3">
                  <c:v>1261.9000000000001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Акцизы 2024-7,7%; 2025-7,4%; 2026-7,2%; 2027-4,9%</c:v>
                </c:pt>
              </c:strCache>
            </c:strRef>
          </c:tx>
          <c:spPr>
            <a:solidFill>
              <a:srgbClr val="45EF29"/>
            </a:solidFill>
          </c:spPr>
          <c:dLbls>
            <c:txPr>
              <a:bodyPr/>
              <a:lstStyle/>
              <a:p>
                <a:pPr>
                  <a:defRPr sz="1187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(оценка)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112.8</c:v>
                </c:pt>
                <c:pt idx="1">
                  <c:v>116.4</c:v>
                </c:pt>
                <c:pt idx="2">
                  <c:v>122.5</c:v>
                </c:pt>
                <c:pt idx="3">
                  <c:v>86.3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 на совокупный доход 2024-8,4%; 2025-9,3%; 2026-9,5%; 2027-10,2%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sz="1187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(оценка)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124</c:v>
                </c:pt>
                <c:pt idx="1">
                  <c:v>144.9</c:v>
                </c:pt>
                <c:pt idx="2">
                  <c:v>161.19999999999999</c:v>
                </c:pt>
                <c:pt idx="3">
                  <c:v>180.9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Налоги на имущество 2024-11%; 2025-10,6%; 2026-10,0%; 2027-9,7% 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sz="1187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(оценка)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162.6</c:v>
                </c:pt>
                <c:pt idx="1">
                  <c:v>165.8</c:v>
                </c:pt>
                <c:pt idx="2">
                  <c:v>169.2</c:v>
                </c:pt>
                <c:pt idx="3">
                  <c:v>172.7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Доходы от использования муниципального имущества 2023-6,6%; 2024-5,1%; 2025-4,7%; 2026-4,3%</c:v>
                </c:pt>
              </c:strCache>
            </c:strRef>
          </c:tx>
          <c:spPr>
            <a:solidFill>
              <a:schemeClr val="accent5"/>
            </a:solidFill>
          </c:spPr>
          <c:dLbls>
            <c:txPr>
              <a:bodyPr/>
              <a:lstStyle/>
              <a:p>
                <a:pPr>
                  <a:defRPr sz="1187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(оценка)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49.7</c:v>
                </c:pt>
                <c:pt idx="1">
                  <c:v>39</c:v>
                </c:pt>
                <c:pt idx="2">
                  <c:v>38.6</c:v>
                </c:pt>
                <c:pt idx="3">
                  <c:v>38.200000000000003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Прочие доходы </c:v>
                </c:pt>
              </c:strCache>
            </c:strRef>
          </c:tx>
          <c:spPr>
            <a:solidFill>
              <a:srgbClr val="FF6600"/>
            </a:solidFill>
          </c:spPr>
          <c:dPt>
            <c:idx val="0"/>
            <c:spPr>
              <a:solidFill>
                <a:srgbClr val="F5750B"/>
              </a:solidFill>
            </c:spPr>
          </c:dPt>
          <c:dLbls>
            <c:dLbl>
              <c:idx val="0"/>
              <c:layout>
                <c:manualLayout>
                  <c:x val="2.4570913773960673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3.4688348857355812E-2"/>
                  <c:y val="3.2921810699588802E-3"/>
                </c:manualLayout>
              </c:layout>
              <c:showVal val="1"/>
            </c:dLbl>
            <c:dLbl>
              <c:idx val="2"/>
              <c:layout>
                <c:manualLayout>
                  <c:x val="2.8906957381129812E-2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3.0352305250186302E-2"/>
                  <c:y val="-1.3168724279835573E-2"/>
                </c:manualLayout>
              </c:layout>
              <c:showVal val="1"/>
            </c:dLbl>
            <c:txPr>
              <a:bodyPr/>
              <a:lstStyle/>
              <a:p>
                <a:pPr>
                  <a:defRPr sz="1187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 (оценка)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35.200000000000003</c:v>
                </c:pt>
                <c:pt idx="1">
                  <c:v>17.399999999999999</c:v>
                </c:pt>
                <c:pt idx="2">
                  <c:v>17.600000000000001</c:v>
                </c:pt>
                <c:pt idx="3">
                  <c:v>18.100000000000001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Доходы от продажи материальных и нематериальных активов 2024-2,2%; 2025-1,0%; 2026-1,0%; 2027-1,0%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2024 год (оценка)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Лист1!$H$2:$H$5</c:f>
              <c:numCache>
                <c:formatCode>General</c:formatCode>
                <c:ptCount val="4"/>
                <c:pt idx="0">
                  <c:v>33</c:v>
                </c:pt>
                <c:pt idx="1">
                  <c:v>16.399999999999999</c:v>
                </c:pt>
                <c:pt idx="2">
                  <c:v>16.899999999999999</c:v>
                </c:pt>
                <c:pt idx="3">
                  <c:v>17.2</c:v>
                </c:pt>
              </c:numCache>
            </c:numRef>
          </c:val>
        </c:ser>
        <c:shape val="box"/>
        <c:axId val="117778688"/>
        <c:axId val="126758912"/>
        <c:axId val="0"/>
      </c:bar3DChart>
      <c:catAx>
        <c:axId val="1177786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88" b="1"/>
            </a:pPr>
            <a:endParaRPr lang="ru-RU"/>
          </a:p>
        </c:txPr>
        <c:crossAx val="126758912"/>
        <c:crosses val="autoZero"/>
        <c:auto val="1"/>
        <c:lblAlgn val="ctr"/>
        <c:lblOffset val="100"/>
      </c:catAx>
      <c:valAx>
        <c:axId val="1267589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190"/>
            </a:pPr>
            <a:endParaRPr lang="ru-RU"/>
          </a:p>
        </c:txPr>
        <c:crossAx val="117778688"/>
        <c:crosses val="autoZero"/>
        <c:crossBetween val="between"/>
      </c:valAx>
      <c:spPr>
        <a:noFill/>
        <a:ln w="25409">
          <a:noFill/>
        </a:ln>
      </c:spPr>
    </c:plotArea>
    <c:legend>
      <c:legendPos val="r"/>
      <c:layout>
        <c:manualLayout>
          <c:xMode val="edge"/>
          <c:yMode val="edge"/>
          <c:x val="0.6816680480729379"/>
          <c:y val="3.2174103237095374E-3"/>
          <c:w val="0.31833195192706204"/>
          <c:h val="0.86190483134052742"/>
        </c:manualLayout>
      </c:layout>
      <c:txPr>
        <a:bodyPr/>
        <a:lstStyle/>
        <a:p>
          <a:pPr>
            <a:defRPr sz="1000"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787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10"/>
      <c:rotY val="10"/>
      <c:depthPercent val="100"/>
      <c:rAngAx val="1"/>
    </c:view3D>
    <c:plotArea>
      <c:layout>
        <c:manualLayout>
          <c:layoutTarget val="inner"/>
          <c:xMode val="edge"/>
          <c:yMode val="edge"/>
          <c:x val="0.10575475684587117"/>
          <c:y val="2.8270156385179292E-2"/>
          <c:w val="0.88366326774112258"/>
          <c:h val="0.70581520330952385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3333F7"/>
            </a:solidFill>
          </c:spPr>
          <c:dLbls>
            <c:dLbl>
              <c:idx val="2"/>
              <c:layout>
                <c:manualLayout>
                  <c:x val="7.5585789871504194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7.5585789871504194E-3"/>
                  <c:y val="-1.0457517775035462E-2"/>
                </c:manualLayout>
              </c:layout>
              <c:showVal val="1"/>
            </c:dLbl>
            <c:txPr>
              <a:bodyPr/>
              <a:lstStyle/>
              <a:p>
                <a:pPr>
                  <a:defRPr sz="1201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2023 год  (факт)</c:v>
                </c:pt>
                <c:pt idx="1">
                  <c:v>2024 год  (оценка)</c:v>
                </c:pt>
                <c:pt idx="2">
                  <c:v>2025 год (проект)</c:v>
                </c:pt>
                <c:pt idx="3">
                  <c:v>2026 год (проект)</c:v>
                </c:pt>
                <c:pt idx="4">
                  <c:v>2027 год (проект)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1078.8</c:v>
                </c:pt>
                <c:pt idx="1">
                  <c:v>1368.3</c:v>
                </c:pt>
                <c:pt idx="2">
                  <c:v>1501.2</c:v>
                </c:pt>
                <c:pt idx="3">
                  <c:v>1636.9</c:v>
                </c:pt>
                <c:pt idx="4">
                  <c:v>1713.7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2"/>
              <c:layout>
                <c:manualLayout>
                  <c:x val="6.4872149880941445E-3"/>
                  <c:y val="-7.1031522965916988E-3"/>
                </c:manualLayout>
              </c:layout>
              <c:showVal val="1"/>
            </c:dLbl>
            <c:dLbl>
              <c:idx val="3"/>
              <c:layout>
                <c:manualLayout>
                  <c:x val="1.3605442176870748E-2"/>
                  <c:y val="3.3542742169354821E-3"/>
                </c:manualLayout>
              </c:layout>
              <c:showVal val="1"/>
            </c:dLbl>
            <c:txPr>
              <a:bodyPr/>
              <a:lstStyle/>
              <a:p>
                <a:pPr>
                  <a:defRPr sz="1201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2023 год  (факт)</c:v>
                </c:pt>
                <c:pt idx="1">
                  <c:v>2024 год  (оценка)</c:v>
                </c:pt>
                <c:pt idx="2">
                  <c:v>2025 год (проект)</c:v>
                </c:pt>
                <c:pt idx="3">
                  <c:v>2026 год (проект)</c:v>
                </c:pt>
                <c:pt idx="4">
                  <c:v>2027 год (проект)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69.900000000000006</c:v>
                </c:pt>
                <c:pt idx="1">
                  <c:v>106.1</c:v>
                </c:pt>
                <c:pt idx="2">
                  <c:v>60.9</c:v>
                </c:pt>
                <c:pt idx="3">
                  <c:v>61.3</c:v>
                </c:pt>
                <c:pt idx="4">
                  <c:v>61.7</c:v>
                </c:pt>
              </c:numCache>
            </c:numRef>
          </c:val>
        </c:ser>
        <c:dLbls>
          <c:showVal val="1"/>
        </c:dLbls>
        <c:gapWidth val="75"/>
        <c:shape val="cylinder"/>
        <c:axId val="126799872"/>
        <c:axId val="126801408"/>
        <c:axId val="0"/>
      </c:bar3DChart>
      <c:catAx>
        <c:axId val="12679987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187" b="1"/>
            </a:pPr>
            <a:endParaRPr lang="ru-RU"/>
          </a:p>
        </c:txPr>
        <c:crossAx val="126801408"/>
        <c:crosses val="autoZero"/>
        <c:auto val="1"/>
        <c:lblAlgn val="ctr"/>
        <c:lblOffset val="100"/>
      </c:catAx>
      <c:valAx>
        <c:axId val="126801408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187"/>
            </a:pPr>
            <a:endParaRPr lang="ru-RU"/>
          </a:p>
        </c:txPr>
        <c:crossAx val="126799872"/>
        <c:crosses val="autoZero"/>
        <c:crossBetween val="between"/>
      </c:valAx>
      <c:spPr>
        <a:noFill/>
        <a:ln w="25388">
          <a:noFill/>
        </a:ln>
      </c:spPr>
    </c:plotArea>
    <c:legend>
      <c:legendPos val="b"/>
      <c:layout/>
      <c:txPr>
        <a:bodyPr/>
        <a:lstStyle/>
        <a:p>
          <a:pPr>
            <a:defRPr sz="1587"/>
          </a:pPr>
          <a:endParaRPr lang="ru-RU"/>
        </a:p>
      </c:txPr>
    </c:legend>
    <c:plotVisOnly val="1"/>
    <c:dispBlanksAs val="gap"/>
  </c:chart>
  <c:txPr>
    <a:bodyPr/>
    <a:lstStyle/>
    <a:p>
      <a:pPr>
        <a:defRPr sz="1807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Y val="15"/>
      <c:depthPercent val="100"/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Условно-утвержденные расходы </c:v>
                </c:pt>
              </c:strCache>
            </c:strRef>
          </c:tx>
          <c:spPr>
            <a:solidFill>
              <a:srgbClr val="DE04AF"/>
            </a:solidFill>
          </c:spPr>
          <c:cat>
            <c:strRef>
              <c:f>Лист1!$A$2:$A$5</c:f>
              <c:strCache>
                <c:ptCount val="4"/>
                <c:pt idx="0">
                  <c:v>2024 год-(оценка)</c:v>
                </c:pt>
                <c:pt idx="1">
                  <c:v>2025 год (проект)-</c:v>
                </c:pt>
                <c:pt idx="2">
                  <c:v>2026 год(проект)-</c:v>
                </c:pt>
                <c:pt idx="3">
                  <c:v>2027 год(проект)-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2">
                  <c:v>50</c:v>
                </c:pt>
                <c:pt idx="3">
                  <c:v>110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1300 Обслуживание муниципального долга 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Лист1!$A$2:$A$5</c:f>
              <c:strCache>
                <c:ptCount val="4"/>
                <c:pt idx="0">
                  <c:v>2024 год-(оценка)</c:v>
                </c:pt>
                <c:pt idx="1">
                  <c:v>2025 год (проект)-</c:v>
                </c:pt>
                <c:pt idx="2">
                  <c:v>2026 год(проект)-</c:v>
                </c:pt>
                <c:pt idx="3">
                  <c:v>2027 год(проект)-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7.3</c:v>
                </c:pt>
                <c:pt idx="1">
                  <c:v>13.6</c:v>
                </c:pt>
                <c:pt idx="2">
                  <c:v>38.4</c:v>
                </c:pt>
                <c:pt idx="3">
                  <c:v>61.1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1100 Физкультура и спорт </c:v>
                </c:pt>
              </c:strCache>
            </c:strRef>
          </c:tx>
          <c:spPr>
            <a:solidFill>
              <a:srgbClr val="6666FF"/>
            </a:solidFill>
          </c:spPr>
          <c:cat>
            <c:strRef>
              <c:f>Лист1!$A$2:$A$5</c:f>
              <c:strCache>
                <c:ptCount val="4"/>
                <c:pt idx="0">
                  <c:v>2024 год-(оценка)</c:v>
                </c:pt>
                <c:pt idx="1">
                  <c:v>2025 год (проект)-</c:v>
                </c:pt>
                <c:pt idx="2">
                  <c:v>2026 год(проект)-</c:v>
                </c:pt>
                <c:pt idx="3">
                  <c:v>2027 год(проект)-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51.2</c:v>
                </c:pt>
                <c:pt idx="1">
                  <c:v>63</c:v>
                </c:pt>
                <c:pt idx="2">
                  <c:v>131.30000000000001</c:v>
                </c:pt>
                <c:pt idx="3">
                  <c:v>53.8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1000 Социальная политика </c:v>
                </c:pt>
              </c:strCache>
            </c:strRef>
          </c:tx>
          <c:spPr>
            <a:solidFill>
              <a:srgbClr val="6666FF"/>
            </a:solidFill>
          </c:spPr>
          <c:dLbls>
            <c:txPr>
              <a:bodyPr/>
              <a:lstStyle/>
              <a:p>
                <a:pPr>
                  <a:defRPr sz="77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год-(оценка)</c:v>
                </c:pt>
                <c:pt idx="1">
                  <c:v>2025 год (проект)-</c:v>
                </c:pt>
                <c:pt idx="2">
                  <c:v>2026 год(проект)-</c:v>
                </c:pt>
                <c:pt idx="3">
                  <c:v>2027 год(проект)-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17.5</c:v>
                </c:pt>
                <c:pt idx="1">
                  <c:v>12.5</c:v>
                </c:pt>
                <c:pt idx="2">
                  <c:v>12.5</c:v>
                </c:pt>
                <c:pt idx="3">
                  <c:v>12.7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0800 Культура, кинематография </c:v>
                </c:pt>
              </c:strCache>
            </c:strRef>
          </c:tx>
          <c:spPr>
            <a:solidFill>
              <a:srgbClr val="45EF29"/>
            </a:solidFill>
          </c:spPr>
          <c:dLbls>
            <c:txPr>
              <a:bodyPr/>
              <a:lstStyle/>
              <a:p>
                <a:pPr>
                  <a:defRPr sz="969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год-(оценка)</c:v>
                </c:pt>
                <c:pt idx="1">
                  <c:v>2025 год (проект)-</c:v>
                </c:pt>
                <c:pt idx="2">
                  <c:v>2026 год(проект)-</c:v>
                </c:pt>
                <c:pt idx="3">
                  <c:v>2027 год(проект)-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186.9</c:v>
                </c:pt>
                <c:pt idx="1">
                  <c:v>222</c:v>
                </c:pt>
                <c:pt idx="2">
                  <c:v>210.9</c:v>
                </c:pt>
                <c:pt idx="3">
                  <c:v>222.7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0700 Образование </c:v>
                </c:pt>
              </c:strCache>
            </c:strRef>
          </c:tx>
          <c:spPr>
            <a:solidFill>
              <a:srgbClr val="3333F7"/>
            </a:solidFill>
          </c:spPr>
          <c:dLbls>
            <c:txPr>
              <a:bodyPr/>
              <a:lstStyle/>
              <a:p>
                <a:pPr>
                  <a:defRPr sz="1169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год-(оценка)</c:v>
                </c:pt>
                <c:pt idx="1">
                  <c:v>2025 год (проект)-</c:v>
                </c:pt>
                <c:pt idx="2">
                  <c:v>2026 год(проект)-</c:v>
                </c:pt>
                <c:pt idx="3">
                  <c:v>2027 год(проект)-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1798.7</c:v>
                </c:pt>
                <c:pt idx="1">
                  <c:v>1840.4</c:v>
                </c:pt>
                <c:pt idx="2">
                  <c:v>1955.2</c:v>
                </c:pt>
                <c:pt idx="3">
                  <c:v>2150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0600 Охрана окружающей среды </c:v>
                </c:pt>
              </c:strCache>
            </c:strRef>
          </c:tx>
          <c:spPr>
            <a:solidFill>
              <a:srgbClr val="1C1C94"/>
            </a:solidFill>
          </c:spPr>
          <c:cat>
            <c:strRef>
              <c:f>Лист1!$A$2:$A$5</c:f>
              <c:strCache>
                <c:ptCount val="4"/>
                <c:pt idx="0">
                  <c:v>2024 год-(оценка)</c:v>
                </c:pt>
                <c:pt idx="1">
                  <c:v>2025 год (проект)-</c:v>
                </c:pt>
                <c:pt idx="2">
                  <c:v>2026 год(проект)-</c:v>
                </c:pt>
                <c:pt idx="3">
                  <c:v>2027 год(проект)-</c:v>
                </c:pt>
              </c:strCache>
            </c:strRef>
          </c:cat>
          <c:val>
            <c:numRef>
              <c:f>Лист1!$H$2:$H$5</c:f>
              <c:numCache>
                <c:formatCode>General</c:formatCode>
                <c:ptCount val="4"/>
                <c:pt idx="0">
                  <c:v>2</c:v>
                </c:pt>
                <c:pt idx="1">
                  <c:v>9.8000000000000007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0500 Жилищно-коммунальное хозяйство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 sz="969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год-(оценка)</c:v>
                </c:pt>
                <c:pt idx="1">
                  <c:v>2025 год (проект)-</c:v>
                </c:pt>
                <c:pt idx="2">
                  <c:v>2026 год(проект)-</c:v>
                </c:pt>
                <c:pt idx="3">
                  <c:v>2027 год(проект)-</c:v>
                </c:pt>
              </c:strCache>
            </c:strRef>
          </c:cat>
          <c:val>
            <c:numRef>
              <c:f>Лист1!$I$2:$I$5</c:f>
              <c:numCache>
                <c:formatCode>General</c:formatCode>
                <c:ptCount val="4"/>
                <c:pt idx="0">
                  <c:v>248.9</c:v>
                </c:pt>
                <c:pt idx="1">
                  <c:v>141.1</c:v>
                </c:pt>
                <c:pt idx="2">
                  <c:v>152.4</c:v>
                </c:pt>
                <c:pt idx="3">
                  <c:v>142.19999999999999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0400 Национальная экономика 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1169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год-(оценка)</c:v>
                </c:pt>
                <c:pt idx="1">
                  <c:v>2025 год (проект)-</c:v>
                </c:pt>
                <c:pt idx="2">
                  <c:v>2026 год(проект)-</c:v>
                </c:pt>
                <c:pt idx="3">
                  <c:v>2027 год(проект)-</c:v>
                </c:pt>
              </c:strCache>
            </c:strRef>
          </c:cat>
          <c:val>
            <c:numRef>
              <c:f>Лист1!$J$2:$J$5</c:f>
              <c:numCache>
                <c:formatCode>General</c:formatCode>
                <c:ptCount val="4"/>
                <c:pt idx="0">
                  <c:v>314.7</c:v>
                </c:pt>
                <c:pt idx="1">
                  <c:v>324.5</c:v>
                </c:pt>
                <c:pt idx="2">
                  <c:v>304.89999999999986</c:v>
                </c:pt>
                <c:pt idx="3">
                  <c:v>268.7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0300 Национальная безопасность и правоохранительная деятельность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Лист1!$A$2:$A$5</c:f>
              <c:strCache>
                <c:ptCount val="4"/>
                <c:pt idx="0">
                  <c:v>2024 год-(оценка)</c:v>
                </c:pt>
                <c:pt idx="1">
                  <c:v>2025 год (проект)-</c:v>
                </c:pt>
                <c:pt idx="2">
                  <c:v>2026 год(проект)-</c:v>
                </c:pt>
                <c:pt idx="3">
                  <c:v>2027 год(проект)-</c:v>
                </c:pt>
              </c:strCache>
            </c:strRef>
          </c:cat>
          <c:val>
            <c:numRef>
              <c:f>Лист1!$K$2:$K$5</c:f>
              <c:numCache>
                <c:formatCode>General</c:formatCode>
                <c:ptCount val="4"/>
                <c:pt idx="0">
                  <c:v>24.1</c:v>
                </c:pt>
                <c:pt idx="1">
                  <c:v>67.8</c:v>
                </c:pt>
                <c:pt idx="2">
                  <c:v>49.9</c:v>
                </c:pt>
                <c:pt idx="3">
                  <c:v>50.9</c:v>
                </c:pt>
              </c:numCache>
            </c:numRef>
          </c:val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0200 Национальная оборона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2024 год-(оценка)</c:v>
                </c:pt>
                <c:pt idx="1">
                  <c:v>2025 год (проект)-</c:v>
                </c:pt>
                <c:pt idx="2">
                  <c:v>2026 год(проект)-</c:v>
                </c:pt>
                <c:pt idx="3">
                  <c:v>2027 год(проект)-</c:v>
                </c:pt>
              </c:strCache>
            </c:strRef>
          </c:cat>
          <c:val>
            <c:numRef>
              <c:f>Лист1!$L$2:$L$5</c:f>
              <c:numCache>
                <c:formatCode>General</c:formatCode>
                <c:ptCount val="4"/>
                <c:pt idx="0">
                  <c:v>0.5</c:v>
                </c:pt>
                <c:pt idx="1">
                  <c:v>0.3000000000000001</c:v>
                </c:pt>
                <c:pt idx="2">
                  <c:v>0.3000000000000001</c:v>
                </c:pt>
                <c:pt idx="3">
                  <c:v>0.3000000000000001</c:v>
                </c:pt>
              </c:numCache>
            </c:numRef>
          </c:val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0100 Общегосударственные вопросы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sz="1169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2024 год-(оценка)</c:v>
                </c:pt>
                <c:pt idx="1">
                  <c:v>2025 год (проект)-</c:v>
                </c:pt>
                <c:pt idx="2">
                  <c:v>2026 год(проект)-</c:v>
                </c:pt>
                <c:pt idx="3">
                  <c:v>2027 год(проект)-</c:v>
                </c:pt>
              </c:strCache>
            </c:strRef>
          </c:cat>
          <c:val>
            <c:numRef>
              <c:f>Лист1!$M$2:$M$5</c:f>
              <c:numCache>
                <c:formatCode>General</c:formatCode>
                <c:ptCount val="4"/>
                <c:pt idx="0">
                  <c:v>315.3</c:v>
                </c:pt>
                <c:pt idx="1">
                  <c:v>378.6</c:v>
                </c:pt>
                <c:pt idx="2">
                  <c:v>369.3</c:v>
                </c:pt>
                <c:pt idx="3">
                  <c:v>373.3</c:v>
                </c:pt>
              </c:numCache>
            </c:numRef>
          </c:val>
        </c:ser>
        <c:shape val="box"/>
        <c:axId val="128008192"/>
        <c:axId val="128009728"/>
        <c:axId val="0"/>
      </c:bar3DChart>
      <c:catAx>
        <c:axId val="128008192"/>
        <c:scaling>
          <c:orientation val="minMax"/>
        </c:scaling>
        <c:delete val="1"/>
        <c:axPos val="b"/>
        <c:tickLblPos val="nextTo"/>
        <c:crossAx val="128009728"/>
        <c:crosses val="autoZero"/>
        <c:lblAlgn val="ctr"/>
        <c:lblOffset val="100"/>
      </c:catAx>
      <c:valAx>
        <c:axId val="12800972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75"/>
            </a:pPr>
            <a:endParaRPr lang="ru-RU"/>
          </a:p>
        </c:txPr>
        <c:crossAx val="128008192"/>
        <c:crosses val="autoZero"/>
        <c:crossBetween val="between"/>
      </c:valAx>
      <c:spPr>
        <a:noFill/>
        <a:ln w="25396">
          <a:noFill/>
        </a:ln>
      </c:spPr>
    </c:plotArea>
    <c:legend>
      <c:legendPos val="r"/>
      <c:legendEntry>
        <c:idx val="11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10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9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8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0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770" b="1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770" b="1"/>
            </a:pPr>
            <a:endParaRPr lang="ru-RU"/>
          </a:p>
        </c:txPr>
      </c:legendEntry>
      <c:layout>
        <c:manualLayout>
          <c:xMode val="edge"/>
          <c:yMode val="edge"/>
          <c:x val="0.65346532323801065"/>
          <c:y val="0"/>
          <c:w val="0.33773381849147177"/>
          <c:h val="0.997056260387989"/>
        </c:manualLayout>
      </c:layout>
      <c:txPr>
        <a:bodyPr/>
        <a:lstStyle/>
        <a:p>
          <a:pPr>
            <a:defRPr sz="770"/>
          </a:pPr>
          <a:endParaRPr lang="ru-RU"/>
        </a:p>
      </c:txPr>
    </c:legend>
    <c:plotVisOnly val="1"/>
    <c:dispBlanksAs val="gap"/>
  </c:chart>
  <c:txPr>
    <a:bodyPr/>
    <a:lstStyle/>
    <a:p>
      <a:pPr>
        <a:defRPr sz="174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1632950256611541E-3"/>
          <c:y val="9.3058652581688478E-4"/>
          <c:w val="0.64065944948160181"/>
          <c:h val="0.96118390150277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explosion val="25"/>
          <c:dPt>
            <c:idx val="0"/>
            <c:spPr>
              <a:solidFill>
                <a:srgbClr val="3333F7"/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Pt>
            <c:idx val="2"/>
            <c:spPr>
              <a:solidFill>
                <a:srgbClr val="00B050"/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Pt>
            <c:idx val="4"/>
            <c:spPr>
              <a:solidFill>
                <a:srgbClr val="FF0000"/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Pt>
            <c:idx val="5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Pt>
            <c:idx val="6"/>
            <c:spPr>
              <a:solidFill>
                <a:srgbClr val="FFFF00"/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Pt>
            <c:idx val="7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-0.1687552346336057"/>
                  <c:y val="-0.15559380077490553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1.5661069885091701E-2"/>
                  <c:y val="-7.762354705661792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Образование 1 840,4 млн. руб. (59,9%)</c:v>
                </c:pt>
                <c:pt idx="1">
                  <c:v>Физическая культура и спорт 63,0 млн. руб. (2,1%)</c:v>
                </c:pt>
                <c:pt idx="2">
                  <c:v>Национальная экономика 324,5 млн. руб. (10,6%)</c:v>
                </c:pt>
                <c:pt idx="3">
                  <c:v>Жилищно-коммунальное хозяйство  141,1млн. руб. (4,6%)</c:v>
                </c:pt>
                <c:pt idx="4">
                  <c:v>Обслуживание муниципального  долга 13,6 млн. руб (0,4%)</c:v>
                </c:pt>
                <c:pt idx="5">
                  <c:v>Культура, кинематография 222,0млн. руб. (7,2%)</c:v>
                </c:pt>
                <c:pt idx="6">
                  <c:v>Общегосударственные расходы 378,6 млн. руб (12,3%)</c:v>
                </c:pt>
                <c:pt idx="7">
                  <c:v>Прочие расходы  90,4 млн. руб (2,9%)</c:v>
                </c:pt>
              </c:strCache>
            </c:strRef>
          </c:cat>
          <c:val>
            <c:numRef>
              <c:f>Лист1!$B$2:$B$9</c:f>
              <c:numCache>
                <c:formatCode>0.00%</c:formatCode>
                <c:ptCount val="8"/>
                <c:pt idx="0">
                  <c:v>0.59899999999999998</c:v>
                </c:pt>
                <c:pt idx="1">
                  <c:v>2.1000000000000012E-2</c:v>
                </c:pt>
                <c:pt idx="2">
                  <c:v>0.10600000000000002</c:v>
                </c:pt>
                <c:pt idx="3">
                  <c:v>4.5999999999999999E-2</c:v>
                </c:pt>
                <c:pt idx="4">
                  <c:v>4.0000000000000027E-3</c:v>
                </c:pt>
                <c:pt idx="5">
                  <c:v>7.1999999999999995E-2</c:v>
                </c:pt>
                <c:pt idx="6">
                  <c:v>0.12300000000000004</c:v>
                </c:pt>
                <c:pt idx="7">
                  <c:v>2.9000000000000001E-2</c:v>
                </c:pt>
              </c:numCache>
            </c:numRef>
          </c:val>
        </c:ser>
      </c:pie3DChart>
      <c:spPr>
        <a:noFill/>
        <a:ln w="25397">
          <a:noFill/>
        </a:ln>
      </c:spPr>
    </c:plotArea>
    <c:legend>
      <c:legendPos val="r"/>
      <c:layout>
        <c:manualLayout>
          <c:xMode val="edge"/>
          <c:yMode val="edge"/>
          <c:x val="0.65996377543108142"/>
          <c:y val="0"/>
          <c:w val="0.33204703927059281"/>
          <c:h val="0.91182723678527566"/>
        </c:manualLayout>
      </c:layout>
      <c:txPr>
        <a:bodyPr/>
        <a:lstStyle/>
        <a:p>
          <a:pPr>
            <a:defRPr sz="1184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56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ru-RU" dirty="0" smtClean="0"/>
              <a:t>2024 </a:t>
            </a:r>
            <a:r>
              <a:rPr lang="ru-RU" dirty="0"/>
              <a:t>год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explosion val="25"/>
          <c:dPt>
            <c:idx val="0"/>
            <c:spPr>
              <a:solidFill>
                <a:srgbClr val="3333F7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1371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0.88</c:v>
                </c:pt>
                <c:pt idx="1">
                  <c:v>0.12000000000000002</c:v>
                </c:pt>
              </c:numCache>
            </c:numRef>
          </c:val>
        </c:ser>
      </c:pie3DChart>
      <c:spPr>
        <a:noFill/>
        <a:ln w="25379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174" b="1"/>
            </a:pPr>
            <a:endParaRPr lang="ru-RU"/>
          </a:p>
        </c:txPr>
      </c:legendEntry>
      <c:layout/>
      <c:txPr>
        <a:bodyPr/>
        <a:lstStyle/>
        <a:p>
          <a:pPr>
            <a:defRPr sz="1174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63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ru-RU" dirty="0" smtClean="0"/>
              <a:t>2025 год (проект)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 (проект)</c:v>
                </c:pt>
              </c:strCache>
            </c:strRef>
          </c:tx>
          <c:explosion val="25"/>
          <c:dPt>
            <c:idx val="0"/>
            <c:spPr>
              <a:solidFill>
                <a:srgbClr val="3333F7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1379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0.88</c:v>
                </c:pt>
                <c:pt idx="1">
                  <c:v>0.12000000000000002</c:v>
                </c:pt>
              </c:numCache>
            </c:numRef>
          </c:val>
        </c:ser>
      </c:pie3DChart>
      <c:spPr>
        <a:noFill/>
        <a:ln w="25379">
          <a:noFill/>
        </a:ln>
      </c:spPr>
    </c:plotArea>
    <c:legend>
      <c:legendPos val="r"/>
      <c:layout/>
      <c:txPr>
        <a:bodyPr/>
        <a:lstStyle/>
        <a:p>
          <a:pPr>
            <a:defRPr sz="1179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7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ru-RU" dirty="0" smtClean="0"/>
              <a:t>2026 год (проект)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explosion val="25"/>
          <c:dPt>
            <c:idx val="0"/>
            <c:spPr>
              <a:solidFill>
                <a:srgbClr val="3333F7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1352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0.87000000000000033</c:v>
                </c:pt>
                <c:pt idx="1">
                  <c:v>0.13</c:v>
                </c:pt>
              </c:numCache>
            </c:numRef>
          </c:val>
        </c:ser>
      </c:pie3DChart>
      <c:spPr>
        <a:noFill/>
        <a:ln w="25379">
          <a:noFill/>
        </a:ln>
      </c:spPr>
    </c:plotArea>
    <c:legend>
      <c:legendPos val="r"/>
      <c:layout/>
      <c:txPr>
        <a:bodyPr/>
        <a:lstStyle/>
        <a:p>
          <a:pPr>
            <a:defRPr sz="1161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4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ru-RU" dirty="0" smtClean="0"/>
              <a:t>2027 год (проект)</a:t>
            </a:r>
            <a:endParaRPr lang="ru-RU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8253607157137963E-2"/>
          <c:y val="0.30722425544412885"/>
          <c:w val="0.5165442481679261"/>
          <c:h val="0.544806764642496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 год</c:v>
                </c:pt>
              </c:strCache>
            </c:strRef>
          </c:tx>
          <c:explosion val="25"/>
          <c:dPt>
            <c:idx val="0"/>
            <c:spPr>
              <a:solidFill>
                <a:srgbClr val="3333F7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1421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0.85000000000000031</c:v>
                </c:pt>
                <c:pt idx="1">
                  <c:v>0.15000000000000008</c:v>
                </c:pt>
              </c:numCache>
            </c:numRef>
          </c:val>
        </c:ser>
      </c:pie3DChart>
      <c:spPr>
        <a:noFill/>
        <a:ln w="25410">
          <a:noFill/>
        </a:ln>
      </c:spPr>
    </c:plotArea>
    <c:legend>
      <c:legendPos val="r"/>
      <c:layout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21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0.26016</cdr:x>
      <cdr:y>0.10961</cdr:y>
    </cdr:from>
    <cdr:to>
      <cdr:x>0.33333</cdr:x>
      <cdr:y>0.18393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5977" y="428618"/>
          <a:ext cx="642931" cy="285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1 562,1</a:t>
          </a:r>
          <a:endParaRPr lang="ru-RU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0.39024</cdr:x>
      <cdr:y>0.06407</cdr:y>
    </cdr:from>
    <cdr:to>
      <cdr:x>0.45528</cdr:x>
      <cdr:y>0.18393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428966" y="285742"/>
          <a:ext cx="571494" cy="5212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1 698,2</a:t>
          </a:r>
          <a:endParaRPr lang="ru-RU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0.46341</cdr:x>
      <cdr:y>0.05405</cdr:y>
    </cdr:from>
    <cdr:to>
      <cdr:x>0.64878</cdr:x>
      <cdr:y>0.3474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071935" y="214304"/>
          <a:ext cx="1628780" cy="1128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0.53659</cdr:x>
      <cdr:y>0.01564</cdr:y>
    </cdr:from>
    <cdr:to>
      <cdr:x>0.5935</cdr:x>
      <cdr:y>0.08622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4915" y="71429"/>
          <a:ext cx="500058" cy="3108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1 775,3</a:t>
          </a:r>
        </a:p>
        <a:p xmlns:a="http://schemas.openxmlformats.org/drawingml/2006/main">
          <a:endParaRPr lang="ru-RU" sz="1400" b="1" dirty="0"/>
        </a:p>
      </cdr:txBody>
    </cdr:sp>
  </cdr:relSizeAnchor>
  <cdr:relSizeAnchor xmlns:cdr="http://schemas.openxmlformats.org/drawingml/2006/chartDrawing">
    <cdr:from>
      <cdr:x>0.27642</cdr:x>
      <cdr:y>0.01564</cdr:y>
    </cdr:from>
    <cdr:to>
      <cdr:x>0.4065</cdr:x>
      <cdr:y>0.11628</cdr:y>
    </cdr:to>
    <cdr:sp macro="" textlink="">
      <cdr:nvSpPr>
        <cdr:cNvPr id="6" name="Выгнутая вверх стрелка 5"/>
        <cdr:cNvSpPr/>
      </cdr:nvSpPr>
      <cdr:spPr>
        <a:xfrm xmlns:a="http://schemas.openxmlformats.org/drawingml/2006/main">
          <a:off x="2428863" y="71438"/>
          <a:ext cx="1143008" cy="440736"/>
        </a:xfrm>
        <a:prstGeom xmlns:a="http://schemas.openxmlformats.org/drawingml/2006/main" prst="curved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0.42276</cdr:x>
      <cdr:y>0</cdr:y>
    </cdr:from>
    <cdr:to>
      <cdr:x>0.54472</cdr:x>
      <cdr:y>0.08072</cdr:y>
    </cdr:to>
    <cdr:sp macro="" textlink="">
      <cdr:nvSpPr>
        <cdr:cNvPr id="7" name="Выгнутая вверх стрелка 6"/>
        <cdr:cNvSpPr/>
      </cdr:nvSpPr>
      <cdr:spPr>
        <a:xfrm xmlns:a="http://schemas.openxmlformats.org/drawingml/2006/main">
          <a:off x="3712699" y="0"/>
          <a:ext cx="1071059" cy="453114"/>
        </a:xfrm>
        <a:prstGeom xmlns:a="http://schemas.openxmlformats.org/drawingml/2006/main" prst="curved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0.30894</cdr:x>
      <cdr:y>0.01777</cdr:y>
    </cdr:from>
    <cdr:to>
      <cdr:x>0.38211</cdr:x>
      <cdr:y>0.12838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714614" y="80705"/>
          <a:ext cx="642915" cy="4841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+8,7%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0.44715</cdr:x>
      <cdr:y>0.00386</cdr:y>
    </cdr:from>
    <cdr:to>
      <cdr:x>0.52033</cdr:x>
      <cdr:y>0.09134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926894" y="21683"/>
          <a:ext cx="642670" cy="4910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+4,5%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0.13008</cdr:x>
      <cdr:y>0.06407</cdr:y>
    </cdr:from>
    <cdr:to>
      <cdr:x>0.26829</cdr:x>
      <cdr:y>0.17543</cdr:y>
    </cdr:to>
    <cdr:sp macro="" textlink="">
      <cdr:nvSpPr>
        <cdr:cNvPr id="10" name="Выгнутая вверх стрелка 9"/>
        <cdr:cNvSpPr/>
      </cdr:nvSpPr>
      <cdr:spPr>
        <a:xfrm xmlns:a="http://schemas.openxmlformats.org/drawingml/2006/main">
          <a:off x="1142978" y="285752"/>
          <a:ext cx="1214406" cy="484186"/>
        </a:xfrm>
        <a:prstGeom xmlns:a="http://schemas.openxmlformats.org/drawingml/2006/main" prst="curved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0.17073</cdr:x>
      <cdr:y>0.03578</cdr:y>
    </cdr:from>
    <cdr:to>
      <cdr:x>0.21138</cdr:x>
      <cdr:y>0.12813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500167" y="142866"/>
          <a:ext cx="35719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0.1626</cdr:x>
      <cdr:y>0.08072</cdr:y>
    </cdr:from>
    <cdr:to>
      <cdr:x>0.2439</cdr:x>
      <cdr:y>0.12838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1428736" y="357190"/>
          <a:ext cx="714367" cy="2077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+6,0%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0.12195</cdr:x>
      <cdr:y>0.14629</cdr:y>
    </cdr:from>
    <cdr:to>
      <cdr:x>0.2504</cdr:x>
      <cdr:y>0.22851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071541" y="642933"/>
          <a:ext cx="112867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1 474,3</a:t>
          </a:r>
          <a:endParaRPr lang="ru-RU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0.26016</cdr:x>
      <cdr:y>0.70492</cdr:y>
    </cdr:from>
    <cdr:to>
      <cdr:x>0.38049</cdr:x>
      <cdr:y>0.82963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285977" y="3071824"/>
          <a:ext cx="1057317" cy="5434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b="1" dirty="0">
              <a:solidFill>
                <a:srgbClr val="FF0000"/>
              </a:solidFill>
            </a:rPr>
            <a:t>6</a:t>
          </a:r>
          <a:r>
            <a:rPr lang="ru-RU" sz="1100" b="1" dirty="0" smtClean="0">
              <a:solidFill>
                <a:srgbClr val="FF0000"/>
              </a:solidFill>
            </a:rPr>
            <a:t>8,0% </a:t>
          </a:r>
          <a:endParaRPr lang="ru-RU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0.39024</cdr:x>
      <cdr:y>0.70492</cdr:y>
    </cdr:from>
    <cdr:to>
      <cdr:x>0.5187</cdr:x>
      <cdr:y>1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3428966" y="3071824"/>
          <a:ext cx="1128753" cy="12858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solidFill>
                <a:srgbClr val="FF0000"/>
              </a:solidFill>
            </a:rPr>
            <a:t>69,0%</a:t>
          </a:r>
          <a:endParaRPr lang="ru-RU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0.52033</cdr:x>
      <cdr:y>0.70492</cdr:y>
    </cdr:from>
    <cdr:to>
      <cdr:x>0.65691</cdr:x>
      <cdr:y>0.9963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572042" y="3071824"/>
          <a:ext cx="1200103" cy="12697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solidFill>
                <a:srgbClr val="FF0000"/>
              </a:solidFill>
            </a:rPr>
            <a:t>71,1 %</a:t>
          </a:r>
          <a:endParaRPr lang="ru-RU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0.12183</cdr:x>
      <cdr:y>0.70381</cdr:y>
    </cdr:from>
    <cdr:to>
      <cdr:x>0.18699</cdr:x>
      <cdr:y>1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1069953" y="3950773"/>
          <a:ext cx="572203" cy="16626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solidFill>
                <a:srgbClr val="FF0000"/>
              </a:solidFill>
            </a:rPr>
            <a:t>64,9%</a:t>
          </a:r>
          <a:endParaRPr lang="ru-RU" sz="1100" b="1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0.38835</cdr:x>
      <cdr:y>0</cdr:y>
    </cdr:from>
    <cdr:to>
      <cdr:x>0.55016</cdr:x>
      <cdr:y>0.09804</cdr:y>
    </cdr:to>
    <cdr:sp macro="" textlink="">
      <cdr:nvSpPr>
        <cdr:cNvPr id="2" name="Выгнутая вверх стрелка 1"/>
        <cdr:cNvSpPr/>
      </cdr:nvSpPr>
      <cdr:spPr>
        <a:xfrm xmlns:a="http://schemas.openxmlformats.org/drawingml/2006/main">
          <a:off x="3428992" y="0"/>
          <a:ext cx="1428760" cy="476241"/>
        </a:xfrm>
        <a:prstGeom xmlns:a="http://schemas.openxmlformats.org/drawingml/2006/main" prst="curvedDownArrow">
          <a:avLst/>
        </a:prstGeom>
        <a:solidFill xmlns:a="http://schemas.openxmlformats.org/drawingml/2006/main">
          <a:srgbClr val="3333F7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0.55017</cdr:x>
      <cdr:y>0</cdr:y>
    </cdr:from>
    <cdr:to>
      <cdr:x>0.71198</cdr:x>
      <cdr:y>0.08333</cdr:y>
    </cdr:to>
    <cdr:sp macro="" textlink="">
      <cdr:nvSpPr>
        <cdr:cNvPr id="3" name="Выгнутая вверх стрелка 2"/>
        <cdr:cNvSpPr/>
      </cdr:nvSpPr>
      <cdr:spPr>
        <a:xfrm xmlns:a="http://schemas.openxmlformats.org/drawingml/2006/main">
          <a:off x="4857784" y="0"/>
          <a:ext cx="1428728" cy="404803"/>
        </a:xfrm>
        <a:prstGeom xmlns:a="http://schemas.openxmlformats.org/drawingml/2006/main" prst="curvedDownArrow">
          <a:avLst/>
        </a:prstGeom>
        <a:solidFill xmlns:a="http://schemas.openxmlformats.org/drawingml/2006/main">
          <a:srgbClr val="3333F7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0.71198</cdr:x>
      <cdr:y>0</cdr:y>
    </cdr:from>
    <cdr:to>
      <cdr:x>0.88188</cdr:x>
      <cdr:y>0.08333</cdr:y>
    </cdr:to>
    <cdr:sp macro="" textlink="">
      <cdr:nvSpPr>
        <cdr:cNvPr id="4" name="Выгнутая вверх стрелка 3"/>
        <cdr:cNvSpPr/>
      </cdr:nvSpPr>
      <cdr:spPr>
        <a:xfrm xmlns:a="http://schemas.openxmlformats.org/drawingml/2006/main">
          <a:off x="6286512" y="0"/>
          <a:ext cx="1500198" cy="404803"/>
        </a:xfrm>
        <a:prstGeom xmlns:a="http://schemas.openxmlformats.org/drawingml/2006/main" prst="curvedDownArrow">
          <a:avLst>
            <a:gd name="adj1" fmla="val 25000"/>
            <a:gd name="adj2" fmla="val 51706"/>
            <a:gd name="adj3" fmla="val 25000"/>
          </a:avLst>
        </a:prstGeom>
        <a:solidFill xmlns:a="http://schemas.openxmlformats.org/drawingml/2006/main">
          <a:srgbClr val="3333F7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0.4288</cdr:x>
      <cdr:y>0</cdr:y>
    </cdr:from>
    <cdr:to>
      <cdr:x>0.50162</cdr:x>
      <cdr:y>0.09804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786182" y="0"/>
          <a:ext cx="642942" cy="4762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+6,0%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0.57443</cdr:x>
      <cdr:y>0</cdr:y>
    </cdr:from>
    <cdr:to>
      <cdr:x>0.63916</cdr:x>
      <cdr:y>0.09804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072066" y="0"/>
          <a:ext cx="571504" cy="4762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+8,7%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0.75243</cdr:x>
      <cdr:y>0</cdr:y>
    </cdr:from>
    <cdr:to>
      <cdr:x>0.79551</cdr:x>
      <cdr:y>0.07277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643701" y="0"/>
          <a:ext cx="380393" cy="3534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+4,5%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0.19417</cdr:x>
      <cdr:y>0.0098</cdr:y>
    </cdr:from>
    <cdr:to>
      <cdr:x>0.38835</cdr:x>
      <cdr:y>0.11274</cdr:y>
    </cdr:to>
    <cdr:sp macro="" textlink="">
      <cdr:nvSpPr>
        <cdr:cNvPr id="8" name="Выгнутая вверх стрелка 7"/>
        <cdr:cNvSpPr/>
      </cdr:nvSpPr>
      <cdr:spPr>
        <a:xfrm xmlns:a="http://schemas.openxmlformats.org/drawingml/2006/main">
          <a:off x="1714480" y="47613"/>
          <a:ext cx="1714512" cy="500066"/>
        </a:xfrm>
        <a:prstGeom xmlns:a="http://schemas.openxmlformats.org/drawingml/2006/main" prst="curvedDownArrow">
          <a:avLst/>
        </a:prstGeom>
        <a:solidFill xmlns:a="http://schemas.openxmlformats.org/drawingml/2006/main">
          <a:srgbClr val="1E1EFA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0.24272</cdr:x>
      <cdr:y>0.0098</cdr:y>
    </cdr:from>
    <cdr:to>
      <cdr:x>0.3479</cdr:x>
      <cdr:y>0.11274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143108" y="47613"/>
          <a:ext cx="928694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+28,3%</a:t>
          </a:r>
          <a:endParaRPr lang="ru-RU" sz="16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0.07131</cdr:x>
      <cdr:y>0.95203</cdr:y>
    </cdr:from>
    <cdr:to>
      <cdr:x>0.61276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2910" y="5072099"/>
          <a:ext cx="4881374" cy="255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         2024г</a:t>
          </a:r>
          <a:r>
            <a:rPr lang="ru-RU" sz="800" dirty="0" smtClean="0"/>
            <a:t>.(оценка</a:t>
          </a:r>
          <a:r>
            <a:rPr lang="ru-RU" sz="1100" b="1" dirty="0" smtClean="0"/>
            <a:t>)                            2025г.                              2026г.                                 2027г.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0.72607</cdr:x>
      <cdr:y>0.03575</cdr:y>
    </cdr:from>
    <cdr:to>
      <cdr:x>0.83168</cdr:x>
      <cdr:y>0.2646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286514" y="1428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0.75083</cdr:x>
      <cdr:y>0.05363</cdr:y>
    </cdr:from>
    <cdr:to>
      <cdr:x>0.85644</cdr:x>
      <cdr:y>0.28248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500828" y="21430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0.23287</cdr:x>
      <cdr:y>0.20588</cdr:y>
    </cdr:from>
    <cdr:to>
      <cdr:x>0.52055</cdr:x>
      <cdr:y>0.61765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14414" y="500066"/>
          <a:ext cx="1500213" cy="10001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1600" b="1" dirty="0" smtClean="0">
            <a:solidFill>
              <a:schemeClr val="tx2"/>
            </a:solidFill>
          </a:endParaRPr>
        </a:p>
        <a:p xmlns:a="http://schemas.openxmlformats.org/drawingml/2006/main">
          <a:pPr algn="ctr"/>
          <a:endParaRPr lang="ru-RU" sz="3000" b="1" dirty="0">
            <a:solidFill>
              <a:schemeClr val="tx2"/>
            </a:solidFill>
          </a:endParaRPr>
        </a:p>
      </cdr:txBody>
    </cdr:sp>
  </cdr:relSizeAnchor>
  <cdr:relSizeAnchor xmlns:cdr="http://schemas.openxmlformats.org/drawingml/2006/chartDrawing">
    <cdr:from>
      <cdr:x>0.28767</cdr:x>
      <cdr:y>0.08824</cdr:y>
    </cdr:from>
    <cdr:to>
      <cdr:x>0.36986</cdr:x>
      <cdr:y>0.26471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500166" y="214314"/>
          <a:ext cx="4286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0.28767</cdr:x>
      <cdr:y>0.11765</cdr:y>
    </cdr:from>
    <cdr:to>
      <cdr:x>0.35616</cdr:x>
      <cdr:y>0.2353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500166" y="285752"/>
          <a:ext cx="35719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0.45205</cdr:x>
      <cdr:y>0.17647</cdr:y>
    </cdr:from>
    <cdr:to>
      <cdr:x>0.52055</cdr:x>
      <cdr:y>0.32353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357413" y="428624"/>
          <a:ext cx="35722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0.10959</cdr:x>
      <cdr:y>0.32653</cdr:y>
    </cdr:from>
    <cdr:to>
      <cdr:x>0.41096</cdr:x>
      <cdr:y>0.71021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71504" y="1143008"/>
          <a:ext cx="1571636" cy="1343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24,5 млн. руб.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0.47761</cdr:x>
      <cdr:y>0.06122</cdr:y>
    </cdr:from>
    <cdr:to>
      <cdr:x>0.67164</cdr:x>
      <cdr:y>0.16327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286016" y="214314"/>
          <a:ext cx="92869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3,5 млн. руб.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0.64384</cdr:x>
      <cdr:y>0.2449</cdr:y>
    </cdr:from>
    <cdr:to>
      <cdr:x>0.90411</cdr:x>
      <cdr:y>0.4898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57586" y="857256"/>
          <a:ext cx="1357321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9,3 млн. руб.</a:t>
          </a:r>
          <a:endParaRPr lang="ru-RU" sz="16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0.15596</cdr:x>
      <cdr:y>0.06349</cdr:y>
    </cdr:from>
    <cdr:to>
      <cdr:x>0.22936</cdr:x>
      <cdr:y>0.14286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14446" y="285752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1562,1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0.31193</cdr:x>
      <cdr:y>0.03175</cdr:y>
    </cdr:from>
    <cdr:to>
      <cdr:x>0.40367</cdr:x>
      <cdr:y>0.11111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428892" y="142876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1698,2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0.48624</cdr:x>
      <cdr:y>0</cdr:y>
    </cdr:from>
    <cdr:to>
      <cdr:x>0.64037</cdr:x>
      <cdr:y>0.09524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6214" y="0"/>
          <a:ext cx="120015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1775,3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0.21101</cdr:x>
      <cdr:y>0.61905</cdr:y>
    </cdr:from>
    <cdr:to>
      <cdr:x>0.35596</cdr:x>
      <cdr:y>0.74603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643074" y="2786082"/>
          <a:ext cx="112871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200,0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0.36697</cdr:x>
      <cdr:y>0.57143</cdr:y>
    </cdr:from>
    <cdr:to>
      <cdr:x>0.53027</cdr:x>
      <cdr:y>0.73016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857520" y="2571768"/>
          <a:ext cx="1271590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276,1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0.54128</cdr:x>
      <cdr:y>0.52381</cdr:y>
    </cdr:from>
    <cdr:to>
      <cdr:x>0.63303</cdr:x>
      <cdr:y>0.65079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214842" y="2357454"/>
          <a:ext cx="71438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386,1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0.6789</cdr:x>
      <cdr:y>0.60317</cdr:y>
    </cdr:from>
    <cdr:to>
      <cdr:x>1</cdr:x>
      <cdr:y>0.80635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286412" y="2714644"/>
          <a:ext cx="250033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just"/>
          <a:r>
            <a:rPr lang="ru-RU" sz="1100" b="1" i="1" dirty="0" smtClean="0">
              <a:solidFill>
                <a:srgbClr val="0F13B1"/>
              </a:solidFill>
            </a:rPr>
            <a:t>Долговая нагрузка  в соответствии</a:t>
          </a:r>
        </a:p>
        <a:p xmlns:a="http://schemas.openxmlformats.org/drawingml/2006/main">
          <a:pPr algn="just"/>
          <a:r>
            <a:rPr lang="ru-RU" b="1" i="1" dirty="0" smtClean="0">
              <a:solidFill>
                <a:srgbClr val="0F13B1"/>
              </a:solidFill>
            </a:rPr>
            <a:t>С п.5 ст.107 Бюджетного кодекса РФ </a:t>
          </a:r>
        </a:p>
        <a:p xmlns:a="http://schemas.openxmlformats.org/drawingml/2006/main">
          <a:pPr algn="just"/>
          <a:r>
            <a:rPr lang="ru-RU" b="1" i="1" dirty="0" smtClean="0">
              <a:solidFill>
                <a:srgbClr val="0F13B1"/>
              </a:solidFill>
            </a:rPr>
            <a:t>не должна превышать 100 % налоговых</a:t>
          </a:r>
        </a:p>
        <a:p xmlns:a="http://schemas.openxmlformats.org/drawingml/2006/main">
          <a:pPr algn="just"/>
          <a:r>
            <a:rPr lang="ru-RU" b="1" i="1" dirty="0" smtClean="0">
              <a:solidFill>
                <a:srgbClr val="0F13B1"/>
              </a:solidFill>
            </a:rPr>
            <a:t> и неналоговых доходов бюджета</a:t>
          </a:r>
        </a:p>
        <a:p xmlns:a="http://schemas.openxmlformats.org/drawingml/2006/main">
          <a:pPr algn="just"/>
          <a:r>
            <a:rPr lang="ru-RU" b="1" i="1" dirty="0" smtClean="0">
              <a:solidFill>
                <a:srgbClr val="0F13B1"/>
              </a:solidFill>
            </a:rPr>
            <a:t> муниципального образования</a:t>
          </a:r>
          <a:endParaRPr lang="ru-RU" sz="1100" b="1" i="1" dirty="0">
            <a:solidFill>
              <a:srgbClr val="0F13B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DF40E4-E2F1-4F4C-A338-436F02C27400}" type="datetimeFigureOut">
              <a:rPr lang="ru-RU"/>
              <a:pPr>
                <a:defRPr/>
              </a:pPr>
              <a:t>29.11.2024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D7A675-AF0E-4BE2-B5CC-E5B212754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DB623B-CD5B-4E98-A333-7C6D55D66BDB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D4C5F4-D571-4598-9E02-AE5CBF4230AC}" type="slidenum">
              <a:rPr lang="ru-RU" smtClean="0"/>
              <a:pPr/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CA3361-EBE2-4B95-BA1E-C42B799C0141}" type="slidenum">
              <a:rPr lang="ru-RU" smtClean="0"/>
              <a:pPr/>
              <a:t>28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F0A872-1A56-49C9-AB46-A22D413A3B9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7443A1-6BB2-4DE4-994D-001BE6A5213D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69AEFD-96D5-4632-AB41-5FC7285AF329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DEA1A-CB69-496D-9440-6401EA211C3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1D266-CCA9-4B4B-AA99-5072E58655B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48912-6CE3-41ED-BAD7-6411C76B5EB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3_Пусто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282A26-921B-438A-9087-DFECD0BAF3CA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F84859-8139-40ED-B6C9-B3C4DC161AAD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2277B2D-FC59-4DF8-A7CC-8B6095CD6C8F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7A5F2A5-7CD4-4A01-9C98-5194189D2291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9234938-BC93-4151-B5D4-FB207A2298E0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CDBFE03-6038-4260-BF2F-2F4E2B2453AF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A0C2127-A955-4D76-A944-90B003A11AA4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4B679AE-C132-448B-A583-0B97A9BC80B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45BF945B-A53F-4B46-BD61-C65E37BB3352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7" r:id="rId14"/>
    <p:sldLayoutId id="2147483768" r:id="rId15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jpeg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chart" Target="../charts/chart10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jpe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jpe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66"/>
          <p:cNvSpPr>
            <a:spLocks noGrp="1" noChangeArrowheads="1"/>
          </p:cNvSpPr>
          <p:nvPr>
            <p:ph type="subTitle" idx="1"/>
          </p:nvPr>
        </p:nvSpPr>
        <p:spPr>
          <a:xfrm>
            <a:off x="2071688" y="2420938"/>
            <a:ext cx="6856412" cy="4103687"/>
          </a:xfrm>
        </p:spPr>
        <p:txBody>
          <a:bodyPr/>
          <a:lstStyle/>
          <a:p>
            <a:pPr algn="ctr">
              <a:defRPr/>
            </a:pPr>
            <a:r>
              <a:rPr lang="ru-RU" sz="4800" b="1" dirty="0" smtClean="0">
                <a:solidFill>
                  <a:srgbClr val="0F13B1"/>
                </a:solidFill>
              </a:rPr>
              <a:t>Бюджет для граждан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F13B1"/>
                </a:solidFill>
              </a:rPr>
              <a:t>по проекту бюджета муниципального образования город Алексин на 2025 год и на плановый период 2026-2027 годов</a:t>
            </a:r>
            <a:r>
              <a:rPr lang="es-ES" b="1" dirty="0" smtClean="0">
                <a:solidFill>
                  <a:srgbClr val="0F13B1"/>
                </a:solidFill>
              </a:rPr>
              <a:t> </a:t>
            </a:r>
            <a:endParaRPr lang="ru-RU" b="1" dirty="0" smtClean="0">
              <a:solidFill>
                <a:srgbClr val="0F13B1"/>
              </a:solidFill>
            </a:endParaRPr>
          </a:p>
        </p:txBody>
      </p:sp>
      <p:sp>
        <p:nvSpPr>
          <p:cNvPr id="2051" name="Rectangle 171"/>
          <p:cNvSpPr>
            <a:spLocks noChangeArrowheads="1"/>
          </p:cNvSpPr>
          <p:nvPr/>
        </p:nvSpPr>
        <p:spPr bwMode="auto">
          <a:xfrm>
            <a:off x="4427538" y="5805488"/>
            <a:ext cx="46450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endParaRPr lang="ru-RU" sz="2000" b="1"/>
          </a:p>
        </p:txBody>
      </p:sp>
      <p:pic>
        <p:nvPicPr>
          <p:cNvPr id="2052" name="Picture 10" descr="09124682-e826-4b2f-b339-1cf3c170f8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571480"/>
            <a:ext cx="29527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 descr="1454103047_strahovanie_vklado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786322"/>
            <a:ext cx="1928813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274638"/>
            <a:ext cx="6707187" cy="1066800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0F13B1"/>
                </a:solidFill>
              </a:rPr>
              <a:t>Основные направления налоговой политики. (Часть 2)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700213"/>
            <a:ext cx="7858180" cy="4681537"/>
          </a:xfrm>
        </p:spPr>
        <p:txBody>
          <a:bodyPr>
            <a:normAutofit lnSpcReduction="10000"/>
          </a:bodyPr>
          <a:lstStyle/>
          <a:p>
            <a:pPr algn="just">
              <a:buNone/>
              <a:defRPr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1400" b="1" dirty="0" smtClean="0">
                <a:solidFill>
                  <a:srgbClr val="1E1EFA"/>
                </a:solidFill>
              </a:rPr>
              <a:t>снижения задолженности по выплате заработной платы;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-легализации трудовых отношений.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5. Актуализация перечня объектов недвижимого имущества (административно-деловых и торговых центров), налоговой базой в отношении которых признается их кадастровая стоимость.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6. Выявление незарегистрированных и неиспользуемых земельных и имущественных объектов, фактов несоответствия в сведениях о земельных участках между категорией земельного участка и видом разрешенного использования  с целью увеличения доходной части бюджета муниципального образования за счет поступлений имущественных налогов. 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При осуществлении процедуры рассмотрения вопросов по предоставлению налоговых льгот проведение оценки экономического и социального эффекта применения льгот.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7. Создание  территории опережающего социально-экономического развития «Алексин» на территории муниципального образования город Алексин  для достижения стабильного социально-экономического развития муниципального образования путем привлечения инвестиций и создания новых рабочих мест.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8. Утверждение порядка формирования перечня и оценки налоговых расходов. </a:t>
            </a:r>
          </a:p>
          <a:p>
            <a:pPr algn="just">
              <a:buNone/>
              <a:defRPr/>
            </a:pPr>
            <a:r>
              <a:rPr lang="ru-RU" sz="1400" b="1" dirty="0" smtClean="0">
                <a:solidFill>
                  <a:srgbClr val="1E1EFA"/>
                </a:solidFill>
              </a:rPr>
              <a:t>9. Использование в соответствии с действующим законодательством порядка проведения публичной независимой экспертизы налоговых муниципальных правовых актов и размещать ее результаты в средствах массовой информации и на официальном сайте органов местного самоуправления.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sz="14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274638"/>
            <a:ext cx="6923087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F13B1"/>
                </a:solidFill>
              </a:rPr>
              <a:t>Основные направления бюджетной политики муниципального образования город Алексин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2357438" y="1500188"/>
            <a:ext cx="6329362" cy="5357812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200" dirty="0" smtClean="0"/>
              <a:t>	</a:t>
            </a:r>
            <a:r>
              <a:rPr lang="ru-RU" sz="1800" dirty="0" smtClean="0">
                <a:solidFill>
                  <a:srgbClr val="1E1EFA"/>
                </a:solidFill>
              </a:rPr>
              <a:t>Основными целями </a:t>
            </a:r>
            <a:r>
              <a:rPr lang="ru-RU" sz="1800" b="1" dirty="0" smtClean="0">
                <a:solidFill>
                  <a:srgbClr val="1E1EFA"/>
                </a:solidFill>
              </a:rPr>
              <a:t>бюджетной политики </a:t>
            </a:r>
            <a:r>
              <a:rPr lang="ru-RU" sz="1800" dirty="0" smtClean="0">
                <a:solidFill>
                  <a:srgbClr val="1E1EFA"/>
                </a:solidFill>
              </a:rPr>
              <a:t>муниципального образования является благополучие населения, качество и комфортность жизни людей, обеспечение сбалансированности бюджета на долгосрочный период.</a:t>
            </a:r>
          </a:p>
          <a:p>
            <a:pPr marL="0" indent="0" algn="just">
              <a:buFontTx/>
              <a:buNone/>
              <a:defRPr/>
            </a:pPr>
            <a:r>
              <a:rPr lang="en-US" sz="1800" dirty="0" smtClean="0">
                <a:solidFill>
                  <a:srgbClr val="1E1EFA"/>
                </a:solidFill>
              </a:rPr>
              <a:t>	</a:t>
            </a:r>
            <a:r>
              <a:rPr lang="ru-RU" sz="1800" dirty="0" smtClean="0">
                <a:solidFill>
                  <a:srgbClr val="1E1EFA"/>
                </a:solidFill>
              </a:rPr>
              <a:t>Достижение целей бюджетной политики в 2025 году и плановом периоде 2026 и 2027 годов будет обеспечено в результате решения следующих задач</a:t>
            </a:r>
            <a:r>
              <a:rPr lang="en-US" sz="1800" dirty="0" smtClean="0">
                <a:solidFill>
                  <a:srgbClr val="1E1EFA"/>
                </a:solidFill>
              </a:rPr>
              <a:t>:</a:t>
            </a:r>
            <a:endParaRPr lang="ru-RU" sz="1800" dirty="0" smtClean="0">
              <a:solidFill>
                <a:srgbClr val="1E1EFA"/>
              </a:solidFill>
            </a:endParaRPr>
          </a:p>
          <a:p>
            <a:pPr marL="0" indent="0" algn="just">
              <a:buNone/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1. Обеспечение структурной сбалансированности и устойчивости бюджетной системы на долгосрочной основе.</a:t>
            </a:r>
          </a:p>
          <a:p>
            <a:pPr marL="0" indent="0" algn="just">
              <a:buNone/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2. Повышение качества муниципальных программ и расширения их использования в бюджетном планировании.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3. Повышение прозрачности бюджетного процесса. Развитие автоматизированной системы управления общественными финансами </a:t>
            </a:r>
            <a:r>
              <a:rPr lang="en-US" sz="1800" dirty="0" smtClean="0">
                <a:solidFill>
                  <a:srgbClr val="1E1EFA"/>
                </a:solidFill>
              </a:rPr>
              <a:t> </a:t>
            </a:r>
            <a:r>
              <a:rPr lang="ru-RU" sz="1800" dirty="0" smtClean="0">
                <a:solidFill>
                  <a:srgbClr val="1E1EFA"/>
                </a:solidFill>
              </a:rPr>
              <a:t>Электронный бюджет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4. Совершенствование системы внутреннего муниципального финансового контроля.</a:t>
            </a:r>
          </a:p>
          <a:p>
            <a:pPr marL="0" indent="0">
              <a:lnSpc>
                <a:spcPct val="80000"/>
              </a:lnSpc>
              <a:buFontTx/>
              <a:buAutoNum type="arabicPeriod"/>
              <a:defRPr/>
            </a:pPr>
            <a:endParaRPr lang="ru-RU" sz="1600" b="1" dirty="0" smtClean="0">
              <a:solidFill>
                <a:schemeClr val="accent2"/>
              </a:solidFill>
            </a:endParaRPr>
          </a:p>
          <a:p>
            <a:pPr marL="609600" indent="-609600">
              <a:lnSpc>
                <a:spcPct val="80000"/>
              </a:lnSpc>
              <a:defRPr/>
            </a:pPr>
            <a:endParaRPr lang="ru-RU" sz="1600" dirty="0" smtClean="0">
              <a:solidFill>
                <a:schemeClr val="accent2"/>
              </a:solidFill>
            </a:endParaRPr>
          </a:p>
        </p:txBody>
      </p:sp>
      <p:pic>
        <p:nvPicPr>
          <p:cNvPr id="12292" name="Picture 7" descr="197d9ccc19_567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2844" y="3691922"/>
            <a:ext cx="2214564" cy="252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95251"/>
            <a:ext cx="7829550" cy="1322916"/>
          </a:xfrm>
        </p:spPr>
        <p:txBody>
          <a:bodyPr/>
          <a:lstStyle/>
          <a:p>
            <a:pPr algn="l"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  <a:r>
              <a:rPr lang="ru-RU" sz="10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ru-RU" sz="10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</a:br>
            <a:r>
              <a:rPr lang="ru-RU" sz="10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ru-RU" sz="10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/>
                </a:solidFill>
              </a:rPr>
              <a:t>Основные параметры бюджета муниципального образования город Алексин на 2024, 2025 год и плановый период 2026-2027 годов (млн. руб.)</a:t>
            </a:r>
            <a:endParaRPr lang="ru-RU" sz="1800" dirty="0">
              <a:solidFill>
                <a:schemeClr val="tx2"/>
              </a:solidFill>
            </a:endParaRPr>
          </a:p>
        </p:txBody>
      </p:sp>
      <p:graphicFrame>
        <p:nvGraphicFramePr>
          <p:cNvPr id="5" name="Диаграмма 3"/>
          <p:cNvGraphicFramePr>
            <a:graphicFrameLocks noGrp="1"/>
          </p:cNvGraphicFramePr>
          <p:nvPr>
            <p:ph type="chart" idx="1"/>
          </p:nvPr>
        </p:nvGraphicFramePr>
        <p:xfrm>
          <a:off x="285750" y="1530351"/>
          <a:ext cx="8229600" cy="5327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124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88385"/>
            <a:ext cx="528638" cy="859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333375"/>
            <a:ext cx="8229600" cy="511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F13B1"/>
                </a:solidFill>
              </a:rPr>
              <a:t>Доходы городского округа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>
          <a:xfrm>
            <a:off x="1211263" y="857232"/>
            <a:ext cx="7932737" cy="5343525"/>
          </a:xfrm>
        </p:spPr>
        <p:txBody>
          <a:bodyPr/>
          <a:lstStyle/>
          <a:p>
            <a:pPr marL="228600" indent="-228600" eaLnBrk="1" hangingPunct="1">
              <a:buFontTx/>
              <a:buNone/>
            </a:pPr>
            <a:endParaRPr lang="ru-RU" dirty="0" smtClean="0"/>
          </a:p>
          <a:p>
            <a:pPr marL="228600" indent="-228600" eaLnBrk="1" hangingPunct="1">
              <a:buFontTx/>
              <a:buNone/>
            </a:pPr>
            <a:endParaRPr lang="ru-RU" dirty="0" smtClean="0"/>
          </a:p>
        </p:txBody>
      </p:sp>
      <p:sp>
        <p:nvSpPr>
          <p:cNvPr id="30724" name="Скругленный прямоугольник 3"/>
          <p:cNvSpPr>
            <a:spLocks noChangeArrowheads="1"/>
          </p:cNvSpPr>
          <p:nvPr/>
        </p:nvSpPr>
        <p:spPr bwMode="auto">
          <a:xfrm>
            <a:off x="2617788" y="985838"/>
            <a:ext cx="4579937" cy="45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F13B1"/>
                </a:solidFill>
                <a:latin typeface="Calibri" pitchFamily="34" charset="0"/>
              </a:rPr>
              <a:t>Доходы бюджета</a:t>
            </a:r>
          </a:p>
        </p:txBody>
      </p:sp>
      <p:sp>
        <p:nvSpPr>
          <p:cNvPr id="30725" name="Скругленный прямоугольник 4"/>
          <p:cNvSpPr>
            <a:spLocks noChangeArrowheads="1"/>
          </p:cNvSpPr>
          <p:nvPr/>
        </p:nvSpPr>
        <p:spPr bwMode="auto">
          <a:xfrm>
            <a:off x="717550" y="1631950"/>
            <a:ext cx="2455863" cy="5651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F13B1"/>
                </a:solidFill>
                <a:latin typeface="Calibri" pitchFamily="34" charset="0"/>
              </a:rPr>
              <a:t>Налоговые доходы</a:t>
            </a:r>
          </a:p>
        </p:txBody>
      </p:sp>
      <p:sp>
        <p:nvSpPr>
          <p:cNvPr id="30726" name="Скругленный прямоугольник 5"/>
          <p:cNvSpPr>
            <a:spLocks noChangeArrowheads="1"/>
          </p:cNvSpPr>
          <p:nvPr/>
        </p:nvSpPr>
        <p:spPr bwMode="auto">
          <a:xfrm>
            <a:off x="611188" y="2546350"/>
            <a:ext cx="2643187" cy="12430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rgbClr val="0F13B1"/>
                </a:solidFill>
                <a:latin typeface="Calibri" pitchFamily="34" charset="0"/>
              </a:rPr>
              <a:t>Поступления от уплаты налогов и сборов, предусмотренных Налоговым Кодексом РФ, законодательством Тульской области и Решениями Собрания депутатов городского округа</a:t>
            </a:r>
          </a:p>
          <a:p>
            <a:pPr algn="ctr">
              <a:defRPr/>
            </a:pPr>
            <a:endParaRPr lang="ru-RU" sz="12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27" name="Скругленный прямоугольник 6"/>
          <p:cNvSpPr>
            <a:spLocks noChangeArrowheads="1"/>
          </p:cNvSpPr>
          <p:nvPr/>
        </p:nvSpPr>
        <p:spPr bwMode="auto">
          <a:xfrm>
            <a:off x="6211888" y="1612900"/>
            <a:ext cx="2393950" cy="663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F13B1"/>
                </a:solidFill>
                <a:latin typeface="Calibri" pitchFamily="34" charset="0"/>
              </a:rPr>
              <a:t>Безвозмездные поступления</a:t>
            </a:r>
          </a:p>
        </p:txBody>
      </p:sp>
      <p:sp>
        <p:nvSpPr>
          <p:cNvPr id="30728" name="Скругленный прямоугольник 8"/>
          <p:cNvSpPr>
            <a:spLocks noChangeArrowheads="1"/>
          </p:cNvSpPr>
          <p:nvPr/>
        </p:nvSpPr>
        <p:spPr bwMode="auto">
          <a:xfrm>
            <a:off x="3563938" y="4076700"/>
            <a:ext cx="3600450" cy="23764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1400" dirty="0">
              <a:solidFill>
                <a:srgbClr val="000000"/>
              </a:solidFill>
              <a:latin typeface="Calibri" pitchFamily="34" charset="0"/>
            </a:endParaRP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Доходы от использования имущества, находящегося в муниципальной собственности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Платежи за пользование природными ресурсами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Доходы от оказания платных услуг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Доходы от продажи материальных и нематериальных активов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Штрафы, санкции, возмещение ущерба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Прочие неналоговые доходы</a:t>
            </a:r>
          </a:p>
          <a:p>
            <a:pPr algn="ctr">
              <a:defRPr/>
            </a:pPr>
            <a:endParaRPr lang="ru-RU" sz="14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29" name="Скругленный прямоугольник 9"/>
          <p:cNvSpPr>
            <a:spLocks noChangeArrowheads="1"/>
          </p:cNvSpPr>
          <p:nvPr/>
        </p:nvSpPr>
        <p:spPr bwMode="auto">
          <a:xfrm>
            <a:off x="7235825" y="3933825"/>
            <a:ext cx="1728788" cy="22669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Дотации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Субсидии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Субвенции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Иные межбюджетные трансферты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Прочие безвозмездные поступления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1720850" y="2214554"/>
            <a:ext cx="485775" cy="376238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195513" y="3789363"/>
            <a:ext cx="485775" cy="503237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4491038" y="3586163"/>
            <a:ext cx="484187" cy="45720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733" name="Скругленный прямоугольник 16"/>
          <p:cNvSpPr>
            <a:spLocks noChangeArrowheads="1"/>
          </p:cNvSpPr>
          <p:nvPr/>
        </p:nvSpPr>
        <p:spPr bwMode="auto">
          <a:xfrm>
            <a:off x="3630613" y="1666875"/>
            <a:ext cx="2366962" cy="5207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F13B1"/>
                </a:solidFill>
                <a:latin typeface="Calibri" pitchFamily="34" charset="0"/>
              </a:rPr>
              <a:t>Неналоговые доходы</a:t>
            </a:r>
          </a:p>
        </p:txBody>
      </p:sp>
      <p:sp>
        <p:nvSpPr>
          <p:cNvPr id="30734" name="Скругленный прямоугольник 18"/>
          <p:cNvSpPr>
            <a:spLocks noChangeArrowheads="1"/>
          </p:cNvSpPr>
          <p:nvPr/>
        </p:nvSpPr>
        <p:spPr bwMode="auto">
          <a:xfrm>
            <a:off x="3495675" y="2519363"/>
            <a:ext cx="2528888" cy="11477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F13B1"/>
                </a:solidFill>
                <a:latin typeface="Calibri" pitchFamily="34" charset="0"/>
              </a:rPr>
              <a:t>Поступления от уплаты других пошлин и сборов, установленных законодательством РФ, а также штрафов за нарушение законодательства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4429125" y="2205038"/>
            <a:ext cx="555625" cy="322262"/>
          </a:xfrm>
          <a:prstGeom prst="downArrow">
            <a:avLst>
              <a:gd name="adj1" fmla="val 50000"/>
              <a:gd name="adj2" fmla="val 39189"/>
            </a:avLst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7046913" y="1362075"/>
            <a:ext cx="501650" cy="2063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 flipV="1">
            <a:off x="2097088" y="1362075"/>
            <a:ext cx="690562" cy="2428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4589463" y="1541462"/>
            <a:ext cx="260350" cy="95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9" name="Скругленный прямоугольник 38"/>
          <p:cNvSpPr>
            <a:spLocks noChangeArrowheads="1"/>
          </p:cNvSpPr>
          <p:nvPr/>
        </p:nvSpPr>
        <p:spPr bwMode="auto">
          <a:xfrm>
            <a:off x="6302375" y="2465388"/>
            <a:ext cx="2393950" cy="11557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F13B1"/>
                </a:solidFill>
                <a:latin typeface="Calibri" pitchFamily="34" charset="0"/>
              </a:rPr>
              <a:t>Средства, поступающие в бюджет из бюджетов других уровне, а также от физических и юридических лиц на безвозмездной основе</a:t>
            </a:r>
          </a:p>
        </p:txBody>
      </p:sp>
      <p:sp>
        <p:nvSpPr>
          <p:cNvPr id="40" name="Стрелка вниз 39"/>
          <p:cNvSpPr/>
          <p:nvPr/>
        </p:nvSpPr>
        <p:spPr>
          <a:xfrm>
            <a:off x="7199313" y="2286000"/>
            <a:ext cx="484187" cy="277813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41" name="Скругленный прямоугольник 40"/>
          <p:cNvSpPr>
            <a:spLocks noChangeArrowheads="1"/>
          </p:cNvSpPr>
          <p:nvPr/>
        </p:nvSpPr>
        <p:spPr bwMode="auto">
          <a:xfrm>
            <a:off x="1412867" y="4292624"/>
            <a:ext cx="2016125" cy="256537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Налог на доходы физических лиц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Акцизы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Налоги на совокупный доход </a:t>
            </a:r>
          </a:p>
          <a:p>
            <a:pPr>
              <a:defRPr/>
            </a:pPr>
            <a:r>
              <a:rPr lang="ru-RU" sz="1400" dirty="0">
                <a:solidFill>
                  <a:srgbClr val="0F13B1"/>
                </a:solidFill>
              </a:rPr>
              <a:t>- </a:t>
            </a: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Налог на  имущество</a:t>
            </a:r>
          </a:p>
          <a:p>
            <a:pPr>
              <a:buFontTx/>
              <a:buChar char="-"/>
              <a:defRPr/>
            </a:pP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Государственная пошлина</a:t>
            </a:r>
          </a:p>
          <a:p>
            <a:pPr>
              <a:buFontTx/>
              <a:buChar char="-"/>
              <a:defRPr/>
            </a:pPr>
            <a:r>
              <a:rPr lang="ru-RU" sz="1400" dirty="0">
                <a:solidFill>
                  <a:srgbClr val="0F13B1"/>
                </a:solidFill>
                <a:latin typeface="Calibri" pitchFamily="34" charset="0"/>
              </a:rPr>
              <a:t>Налог на профессиональный доход</a:t>
            </a:r>
          </a:p>
        </p:txBody>
      </p:sp>
      <p:sp>
        <p:nvSpPr>
          <p:cNvPr id="42" name="Стрелка вниз 41"/>
          <p:cNvSpPr/>
          <p:nvPr/>
        </p:nvSpPr>
        <p:spPr>
          <a:xfrm>
            <a:off x="7288213" y="3648075"/>
            <a:ext cx="484187" cy="280988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64" y="381000"/>
            <a:ext cx="7858125" cy="1143000"/>
          </a:xfrm>
        </p:spPr>
        <p:txBody>
          <a:bodyPr/>
          <a:lstStyle/>
          <a:p>
            <a:pPr algn="ctr" eaLnBrk="1" hangingPunct="1"/>
            <a:r>
              <a:rPr lang="ru-RU" sz="1800" b="1" dirty="0" smtClean="0">
                <a:solidFill>
                  <a:srgbClr val="0F13B1"/>
                </a:solidFill>
              </a:rPr>
              <a:t>Структура налоговых и неналоговых доходов бюджета муниципального образования город Алексин на 2024 год, 2025 год  и на плановый период</a:t>
            </a:r>
            <a:br>
              <a:rPr lang="ru-RU" sz="1800" b="1" dirty="0" smtClean="0">
                <a:solidFill>
                  <a:srgbClr val="0F13B1"/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 2026 и 2027 годов (млн.руб.)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755650" y="1773767"/>
            <a:ext cx="7416800" cy="435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/>
              <a:t> </a:t>
            </a:r>
          </a:p>
        </p:txBody>
      </p:sp>
      <p:pic>
        <p:nvPicPr>
          <p:cNvPr id="7172" name="Рисунок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90500"/>
            <a:ext cx="571500" cy="85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Прямоугольник 5"/>
          <p:cNvSpPr>
            <a:spLocks noChangeArrowheads="1"/>
          </p:cNvSpPr>
          <p:nvPr/>
        </p:nvSpPr>
        <p:spPr bwMode="auto">
          <a:xfrm>
            <a:off x="1187450" y="97367"/>
            <a:ext cx="70564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7" name="Диаграмма 7"/>
          <p:cNvGraphicFramePr>
            <a:graphicFrameLocks/>
          </p:cNvGraphicFramePr>
          <p:nvPr/>
        </p:nvGraphicFramePr>
        <p:xfrm>
          <a:off x="358775" y="1621367"/>
          <a:ext cx="8782050" cy="561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00042"/>
            <a:ext cx="7186634" cy="941916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Динамика  поступления налоговых и неналоговых доходов в бюджет муниципального образования город Алексин  </a:t>
            </a:r>
            <a:br>
              <a:rPr lang="ru-RU" sz="1800" b="1" dirty="0" smtClean="0">
                <a:solidFill>
                  <a:srgbClr val="0F13B1"/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(оценка  исполнения в 2024 г., проект на  2025 год и на плановый период 2026 и 2027 годов)                                                                                         </a:t>
            </a:r>
            <a:br>
              <a:rPr lang="ru-RU" sz="1800" b="1" dirty="0" smtClean="0">
                <a:solidFill>
                  <a:srgbClr val="0F13B1"/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 </a:t>
            </a:r>
            <a:r>
              <a:rPr lang="ru-RU" sz="1800" b="1" dirty="0" smtClean="0">
                <a:solidFill>
                  <a:schemeClr val="tx2"/>
                </a:solidFill>
              </a:rPr>
              <a:t>(</a:t>
            </a:r>
            <a:r>
              <a:rPr lang="ru-RU" sz="1800" b="1" dirty="0" smtClean="0">
                <a:solidFill>
                  <a:srgbClr val="0F13B1"/>
                </a:solidFill>
              </a:rPr>
              <a:t>млн. руб.)</a:t>
            </a:r>
            <a:endParaRPr lang="ru-RU" sz="1800" b="1" dirty="0">
              <a:solidFill>
                <a:srgbClr val="0F13B1"/>
              </a:solidFill>
            </a:endParaRPr>
          </a:p>
        </p:txBody>
      </p:sp>
      <p:graphicFrame>
        <p:nvGraphicFramePr>
          <p:cNvPr id="9" name="Диаграмма 3"/>
          <p:cNvGraphicFramePr>
            <a:graphicFrameLocks noGrp="1"/>
          </p:cNvGraphicFramePr>
          <p:nvPr>
            <p:ph type="chart" idx="1"/>
          </p:nvPr>
        </p:nvGraphicFramePr>
        <p:xfrm>
          <a:off x="214282" y="1785926"/>
          <a:ext cx="8829675" cy="4857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148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88385"/>
            <a:ext cx="528638" cy="859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3357554" y="2381252"/>
            <a:ext cx="8572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1 474,3</a:t>
            </a:r>
          </a:p>
        </p:txBody>
      </p: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4643438" y="2285992"/>
            <a:ext cx="928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1 562,1</a:t>
            </a:r>
          </a:p>
        </p:txBody>
      </p:sp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6072198" y="2000252"/>
            <a:ext cx="7858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1 698,2</a:t>
            </a:r>
          </a:p>
        </p:txBody>
      </p:sp>
      <p:sp>
        <p:nvSpPr>
          <p:cNvPr id="6152" name="TextBox 11"/>
          <p:cNvSpPr txBox="1">
            <a:spLocks noChangeArrowheads="1"/>
          </p:cNvSpPr>
          <p:nvPr/>
        </p:nvSpPr>
        <p:spPr bwMode="auto">
          <a:xfrm>
            <a:off x="7358082" y="1905001"/>
            <a:ext cx="10001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1 775,3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57356" y="2857496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1 148,7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274638"/>
            <a:ext cx="6994525" cy="796908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0F13B1"/>
                </a:solidFill>
              </a:rPr>
              <a:t>Расходы местного бюджета.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071538" y="1071546"/>
            <a:ext cx="7615262" cy="5597542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None/>
              <a:defRPr/>
            </a:pPr>
            <a:r>
              <a:rPr lang="ru-RU" sz="1600" b="1" i="1" dirty="0" smtClean="0">
                <a:solidFill>
                  <a:srgbClr val="1E1EFA"/>
                </a:solidFill>
              </a:rPr>
              <a:t>Расходы местного бюджета </a:t>
            </a:r>
            <a:r>
              <a:rPr lang="ru-RU" sz="1600" dirty="0" smtClean="0">
                <a:solidFill>
                  <a:srgbClr val="1E1EFA"/>
                </a:solidFill>
              </a:rPr>
              <a:t>- это денежные средства, направляемые из бюджета на финансовое обеспечение задач и функций органов местного самоуправления или расходных обязательств.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b="1" i="1" dirty="0" smtClean="0">
                <a:solidFill>
                  <a:srgbClr val="1E1EFA"/>
                </a:solidFill>
              </a:rPr>
              <a:t>На какие цели расходуются средства местного бюджета:</a:t>
            </a:r>
            <a:endParaRPr lang="ru-RU" sz="1600" dirty="0" smtClean="0">
              <a:solidFill>
                <a:srgbClr val="1E1EFA"/>
              </a:solidFill>
            </a:endParaRP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На содержание сети учреждений в сфере дошкольного и общего образования, дополнительного образования, культуры и других бюджетных отраслях;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На обеспечение безопасности и жизнеобеспечение территории муниципального образования;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На проведение ежегодной оздоровительной кампании детей;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На организацию и проведение мероприятий в сферах образования, культуры, физической культуры и спорта, молодежной политики;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На социальное обеспечение населения (в том числе выплату социальных выплат, субсидий, пособий и иных выплат, установленных федеральным и областным законодательством, муниципальными правовыми актами);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На содержание и ремонт автомобильных дорог, благоустройство города;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-  На другие нужды, связанные с решением вопросов местного значения муниципального образования.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 </a:t>
            </a:r>
            <a:r>
              <a:rPr lang="ru-RU" sz="1600" b="1" i="1" dirty="0" smtClean="0">
                <a:solidFill>
                  <a:srgbClr val="1E1EFA"/>
                </a:solidFill>
              </a:rPr>
              <a:t>Расходное обязательство </a:t>
            </a:r>
            <a:r>
              <a:rPr lang="ru-RU" sz="1600" i="1" dirty="0" smtClean="0">
                <a:solidFill>
                  <a:srgbClr val="1E1EFA"/>
                </a:solidFill>
              </a:rPr>
              <a:t>- </a:t>
            </a:r>
            <a:r>
              <a:rPr lang="ru-RU" sz="1600" dirty="0" smtClean="0">
                <a:solidFill>
                  <a:srgbClr val="1E1EFA"/>
                </a:solidFill>
              </a:rPr>
              <a:t>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учреждения предоставить физическому или юридическому лицу денежные средства из соответствующего бюджета.  </a:t>
            </a:r>
          </a:p>
          <a:p>
            <a:pPr>
              <a:lnSpc>
                <a:spcPct val="80000"/>
              </a:lnSpc>
              <a:defRPr/>
            </a:pPr>
            <a:endParaRPr lang="ru-RU" sz="16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title"/>
          </p:nvPr>
        </p:nvSpPr>
        <p:spPr>
          <a:xfrm>
            <a:off x="928688" y="190500"/>
            <a:ext cx="8215312" cy="1238251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chemeClr val="tx2"/>
                </a:solidFill>
              </a:rPr>
              <a:t>Структура расходов бюджета муниципального образования город Алексин на  2024, 2025год  и плановый период 2026 и 2027 годов (млн.руб.)</a:t>
            </a:r>
          </a:p>
        </p:txBody>
      </p:sp>
      <p:pic>
        <p:nvPicPr>
          <p:cNvPr id="9219" name="Рисунок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385"/>
            <a:ext cx="490538" cy="76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Прямоугольник 5"/>
          <p:cNvSpPr>
            <a:spLocks noChangeArrowheads="1"/>
          </p:cNvSpPr>
          <p:nvPr/>
        </p:nvSpPr>
        <p:spPr bwMode="auto">
          <a:xfrm>
            <a:off x="1258889" y="188385"/>
            <a:ext cx="70580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16" name="Диаграмма 6"/>
          <p:cNvGraphicFramePr>
            <a:graphicFrameLocks/>
          </p:cNvGraphicFramePr>
          <p:nvPr/>
        </p:nvGraphicFramePr>
        <p:xfrm>
          <a:off x="0" y="1285860"/>
          <a:ext cx="9015413" cy="5327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1143000" y="1714501"/>
            <a:ext cx="1214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2 967,0</a:t>
            </a:r>
          </a:p>
        </p:txBody>
      </p:sp>
      <p:sp>
        <p:nvSpPr>
          <p:cNvPr id="9223" name="TextBox 6"/>
          <p:cNvSpPr txBox="1">
            <a:spLocks noChangeArrowheads="1"/>
          </p:cNvSpPr>
          <p:nvPr/>
        </p:nvSpPr>
        <p:spPr bwMode="auto">
          <a:xfrm rot="10800000" flipV="1">
            <a:off x="2357439" y="1677029"/>
            <a:ext cx="10001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3 073,6</a:t>
            </a:r>
          </a:p>
        </p:txBody>
      </p:sp>
      <p:sp>
        <p:nvSpPr>
          <p:cNvPr id="9224" name="TextBox 8"/>
          <p:cNvSpPr txBox="1">
            <a:spLocks noChangeArrowheads="1"/>
          </p:cNvSpPr>
          <p:nvPr/>
        </p:nvSpPr>
        <p:spPr bwMode="auto">
          <a:xfrm>
            <a:off x="3643313" y="1524001"/>
            <a:ext cx="857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3 275</a:t>
            </a:r>
          </a:p>
        </p:txBody>
      </p:sp>
      <p:sp>
        <p:nvSpPr>
          <p:cNvPr id="9225" name="TextBox 10"/>
          <p:cNvSpPr txBox="1">
            <a:spLocks noChangeArrowheads="1"/>
          </p:cNvSpPr>
          <p:nvPr/>
        </p:nvSpPr>
        <p:spPr bwMode="auto">
          <a:xfrm>
            <a:off x="4857750" y="1524001"/>
            <a:ext cx="1214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3 445,6</a:t>
            </a:r>
          </a:p>
        </p:txBody>
      </p:sp>
      <p:sp>
        <p:nvSpPr>
          <p:cNvPr id="12" name="Выгнутая вверх стрелка 11"/>
          <p:cNvSpPr/>
          <p:nvPr/>
        </p:nvSpPr>
        <p:spPr>
          <a:xfrm>
            <a:off x="1428751" y="1143001"/>
            <a:ext cx="1357313" cy="5715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верх стрелка 13"/>
          <p:cNvSpPr/>
          <p:nvPr/>
        </p:nvSpPr>
        <p:spPr>
          <a:xfrm>
            <a:off x="2857500" y="1143000"/>
            <a:ext cx="1214438" cy="4762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4214813" y="1143000"/>
            <a:ext cx="1143000" cy="4762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205" name="TextBox 15"/>
          <p:cNvSpPr txBox="1">
            <a:spLocks noChangeArrowheads="1"/>
          </p:cNvSpPr>
          <p:nvPr/>
        </p:nvSpPr>
        <p:spPr bwMode="auto">
          <a:xfrm>
            <a:off x="1928814" y="1238251"/>
            <a:ext cx="714375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050" b="1" dirty="0">
                <a:latin typeface="Arial" charset="0"/>
                <a:cs typeface="Arial" charset="0"/>
              </a:rPr>
              <a:t>+3,6</a:t>
            </a:r>
            <a:r>
              <a:rPr lang="ru-RU" sz="1000" b="1" dirty="0">
                <a:latin typeface="Arial" charset="0"/>
                <a:cs typeface="Arial" charset="0"/>
              </a:rPr>
              <a:t>%</a:t>
            </a:r>
          </a:p>
        </p:txBody>
      </p:sp>
      <p:sp>
        <p:nvSpPr>
          <p:cNvPr id="9230" name="TextBox 16"/>
          <p:cNvSpPr txBox="1">
            <a:spLocks noChangeArrowheads="1"/>
          </p:cNvSpPr>
          <p:nvPr/>
        </p:nvSpPr>
        <p:spPr bwMode="auto">
          <a:xfrm>
            <a:off x="3143251" y="1238251"/>
            <a:ext cx="7143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/>
              <a:t>+6,6</a:t>
            </a:r>
            <a:r>
              <a:rPr lang="ru-RU" sz="1000" b="1"/>
              <a:t>%</a:t>
            </a:r>
          </a:p>
        </p:txBody>
      </p:sp>
      <p:sp>
        <p:nvSpPr>
          <p:cNvPr id="9231" name="TextBox 17"/>
          <p:cNvSpPr txBox="1">
            <a:spLocks noChangeArrowheads="1"/>
          </p:cNvSpPr>
          <p:nvPr/>
        </p:nvSpPr>
        <p:spPr bwMode="auto">
          <a:xfrm>
            <a:off x="4572001" y="1238251"/>
            <a:ext cx="78581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 b="1"/>
              <a:t>+5,2%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4" y="666751"/>
            <a:ext cx="6562725" cy="952500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chemeClr val="tx2"/>
                </a:solidFill>
              </a:rPr>
              <a:t>Структура расходов бюджета муниципального образования город Алексин на 2025 год</a:t>
            </a:r>
            <a:r>
              <a:rPr lang="ru-RU" sz="2000" b="1" smtClean="0">
                <a:solidFill>
                  <a:srgbClr val="660066"/>
                </a:solidFill>
              </a:rPr>
              <a:t/>
            </a:r>
            <a:br>
              <a:rPr lang="ru-RU" sz="2000" b="1" smtClean="0">
                <a:solidFill>
                  <a:srgbClr val="660066"/>
                </a:solidFill>
              </a:rPr>
            </a:br>
            <a:endParaRPr lang="ru-RU" sz="2000" b="1" smtClean="0">
              <a:solidFill>
                <a:srgbClr val="660066"/>
              </a:solidFill>
            </a:endParaRPr>
          </a:p>
        </p:txBody>
      </p:sp>
      <p:sp>
        <p:nvSpPr>
          <p:cNvPr id="13315" name="TextBox 11"/>
          <p:cNvSpPr txBox="1">
            <a:spLocks noChangeArrowheads="1"/>
          </p:cNvSpPr>
          <p:nvPr/>
        </p:nvSpPr>
        <p:spPr bwMode="auto">
          <a:xfrm>
            <a:off x="357188" y="1"/>
            <a:ext cx="87868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tx2"/>
              </a:solidFill>
            </a:endParaRPr>
          </a:p>
          <a:p>
            <a:endParaRPr lang="ru-RU">
              <a:solidFill>
                <a:schemeClr val="tx2"/>
              </a:solidFill>
            </a:endParaRPr>
          </a:p>
        </p:txBody>
      </p:sp>
      <p:pic>
        <p:nvPicPr>
          <p:cNvPr id="13316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9" y="165100"/>
            <a:ext cx="542925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Прямоугольник 6"/>
          <p:cNvSpPr>
            <a:spLocks noChangeArrowheads="1"/>
          </p:cNvSpPr>
          <p:nvPr/>
        </p:nvSpPr>
        <p:spPr bwMode="auto">
          <a:xfrm>
            <a:off x="1116014" y="26035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7" name="Диаграмма 13"/>
          <p:cNvGraphicFramePr>
            <a:graphicFrameLocks/>
          </p:cNvGraphicFramePr>
          <p:nvPr/>
        </p:nvGraphicFramePr>
        <p:xfrm>
          <a:off x="785786" y="1333500"/>
          <a:ext cx="8215340" cy="5310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274638"/>
            <a:ext cx="68516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F13B1"/>
                </a:solidFill>
              </a:rPr>
              <a:t>Условно- утвержденные расходы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3276600" y="1600200"/>
            <a:ext cx="5410200" cy="504348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В структуре расходов бюджета на плановый период 2026 -2027 годов предусматриваются </a:t>
            </a:r>
            <a:r>
              <a:rPr lang="ru-RU" sz="1800" b="1" dirty="0" smtClean="0">
                <a:solidFill>
                  <a:srgbClr val="1E1EFA"/>
                </a:solidFill>
              </a:rPr>
              <a:t>условно- утвержденные расходы</a:t>
            </a:r>
            <a:r>
              <a:rPr lang="ru-RU" sz="1800" dirty="0" smtClean="0">
                <a:solidFill>
                  <a:srgbClr val="1E1EFA"/>
                </a:solidFill>
              </a:rPr>
              <a:t>. 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ru-RU" sz="1800" dirty="0" smtClean="0">
              <a:solidFill>
                <a:srgbClr val="1E1EFA"/>
              </a:solidFill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Это средства, которые предусмотрены в расходной части бюджета, но не распределены в плановом периоде по разделам, подразделам, целевым статьям и видам расходов в ведомственной структуре расходов бюджета.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ru-RU" sz="1800" dirty="0" smtClean="0">
              <a:solidFill>
                <a:srgbClr val="1E1EFA"/>
              </a:solidFill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Это позволит создать определенный резерв денежных средств, в случае непредвиденного финансирования расходов, который может быть использован для принятия новых обязательств в очередном плановом периоде.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ru-RU" sz="1800" dirty="0" smtClean="0">
              <a:solidFill>
                <a:srgbClr val="1E1EFA"/>
              </a:solidFill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В </a:t>
            </a:r>
            <a:r>
              <a:rPr lang="ru-RU" sz="1800" b="1" dirty="0" smtClean="0">
                <a:solidFill>
                  <a:srgbClr val="1E1EFA"/>
                </a:solidFill>
              </a:rPr>
              <a:t>2026 году</a:t>
            </a:r>
            <a:r>
              <a:rPr lang="ru-RU" sz="1800" dirty="0" smtClean="0">
                <a:solidFill>
                  <a:srgbClr val="1E1EFA"/>
                </a:solidFill>
              </a:rPr>
              <a:t> объем условно-утвержденных расходов составит 50,0 млн.руб., в </a:t>
            </a:r>
            <a:r>
              <a:rPr lang="ru-RU" sz="1800" b="1" dirty="0" smtClean="0">
                <a:solidFill>
                  <a:srgbClr val="1E1EFA"/>
                </a:solidFill>
              </a:rPr>
              <a:t>2027 году</a:t>
            </a:r>
            <a:r>
              <a:rPr lang="ru-RU" sz="1800" dirty="0" smtClean="0">
                <a:solidFill>
                  <a:srgbClr val="1E1EFA"/>
                </a:solidFill>
              </a:rPr>
              <a:t>  - 110,0 млн.руб.</a:t>
            </a:r>
          </a:p>
        </p:txBody>
      </p:sp>
      <p:pic>
        <p:nvPicPr>
          <p:cNvPr id="25604" name="Picture 4" descr="1440712022_investicii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57224" y="4214818"/>
            <a:ext cx="2560637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0"/>
            <a:ext cx="7499350" cy="1125538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0F13B1"/>
                </a:solidFill>
              </a:rPr>
              <a:t>Контактная информа</a:t>
            </a:r>
            <a:r>
              <a:rPr lang="ru-RU" sz="4000" b="1" dirty="0" smtClean="0">
                <a:solidFill>
                  <a:srgbClr val="1E1EFA"/>
                </a:solidFill>
              </a:rPr>
              <a:t>ция</a:t>
            </a:r>
          </a:p>
        </p:txBody>
      </p:sp>
      <p:graphicFrame>
        <p:nvGraphicFramePr>
          <p:cNvPr id="187446" name="Group 5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5040186"/>
        </p:xfrm>
        <a:graphic>
          <a:graphicData uri="http://schemas.openxmlformats.org/drawingml/2006/table">
            <a:tbl>
              <a:tblPr/>
              <a:tblGrid>
                <a:gridCol w="3356190"/>
                <a:gridCol w="4143160"/>
              </a:tblGrid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Начальник управления по бюджету и финансам</a:t>
                      </a:r>
                    </a:p>
                  </a:txBody>
                  <a:tcPr marL="83326" marR="833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Горшкова Ольга Александровна</a:t>
                      </a: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0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Адрес</a:t>
                      </a:r>
                    </a:p>
                  </a:txBody>
                  <a:tcPr marL="83326" marR="833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301361, г.Алексин, ул.Героев Алексинцев, д. 10</a:t>
                      </a: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Телефон</a:t>
                      </a:r>
                    </a:p>
                  </a:txBody>
                  <a:tcPr marL="83326" marR="833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(48753)4-03-56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Адрес электронной почты</a:t>
                      </a:r>
                    </a:p>
                  </a:txBody>
                  <a:tcPr marL="83326" marR="833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aleksin.fo@tularegion.ru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Режим работы</a:t>
                      </a:r>
                    </a:p>
                  </a:txBody>
                  <a:tcPr marL="83326" marR="833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пн.-пт. С 09.00 до 18.00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пт.с 9.00 до 17.00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Выходные  дни- суббота, воскресенье</a:t>
                      </a: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70300" y="1600200"/>
            <a:ext cx="5473700" cy="4525963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  <a:defRPr/>
            </a:pPr>
            <a:r>
              <a:rPr lang="ru-RU" sz="2000" b="1" dirty="0" smtClean="0">
                <a:solidFill>
                  <a:srgbClr val="0F13B1"/>
                </a:solidFill>
              </a:rPr>
              <a:t>Муниципальная программа </a:t>
            </a:r>
            <a:r>
              <a:rPr lang="ru-RU" sz="2000" dirty="0" smtClean="0">
                <a:solidFill>
                  <a:srgbClr val="0F13B1"/>
                </a:solidFill>
              </a:rPr>
              <a:t>– это документ, определяющий: </a:t>
            </a:r>
          </a:p>
          <a:p>
            <a:pPr algn="just">
              <a:lnSpc>
                <a:spcPct val="80000"/>
              </a:lnSpc>
              <a:buNone/>
              <a:defRPr/>
            </a:pPr>
            <a:endParaRPr lang="ru-RU" sz="2000" dirty="0" smtClean="0">
              <a:solidFill>
                <a:srgbClr val="0F13B1"/>
              </a:solidFill>
            </a:endParaRP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2000" dirty="0" smtClean="0">
                <a:solidFill>
                  <a:srgbClr val="0F13B1"/>
                </a:solidFill>
              </a:rPr>
              <a:t>• цели и задачи государственной политики в определенной сфере;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2000" dirty="0" smtClean="0">
                <a:solidFill>
                  <a:srgbClr val="0F13B1"/>
                </a:solidFill>
              </a:rPr>
              <a:t>• способы их достижения;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2000" dirty="0" smtClean="0">
                <a:solidFill>
                  <a:srgbClr val="0F13B1"/>
                </a:solidFill>
              </a:rPr>
              <a:t>• объемы используемых финансовых ресурсов;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2000" dirty="0" smtClean="0">
                <a:solidFill>
                  <a:srgbClr val="0F13B1"/>
                </a:solidFill>
              </a:rPr>
              <a:t>• основные ожидаемые результаты в ходе ее реализации. </a:t>
            </a:r>
          </a:p>
          <a:p>
            <a:pPr algn="just">
              <a:lnSpc>
                <a:spcPct val="80000"/>
              </a:lnSpc>
              <a:buNone/>
              <a:defRPr/>
            </a:pPr>
            <a:endParaRPr lang="ru-RU" sz="2000" dirty="0" smtClean="0">
              <a:solidFill>
                <a:srgbClr val="0F13B1"/>
              </a:solidFill>
            </a:endParaRP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2000" dirty="0" smtClean="0">
                <a:solidFill>
                  <a:srgbClr val="0F13B1"/>
                </a:solidFill>
              </a:rPr>
              <a:t>В бюджете муниципального образования город Алексин на 2025-2027 годы предусмотрены расходы на реализацию </a:t>
            </a:r>
            <a:r>
              <a:rPr lang="ru-RU" sz="2000" b="1" dirty="0" smtClean="0">
                <a:solidFill>
                  <a:srgbClr val="0F13B1"/>
                </a:solidFill>
              </a:rPr>
              <a:t>13 муниципальных программ. </a:t>
            </a:r>
            <a:endParaRPr lang="ru-RU" sz="2000" dirty="0" smtClean="0">
              <a:solidFill>
                <a:srgbClr val="0F13B1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6627" name="Picture 5" descr="1474546707_municipalnye-programm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"/>
            <a:ext cx="2631151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42939" y="476251"/>
            <a:ext cx="8429625" cy="1047749"/>
          </a:xfrm>
        </p:spPr>
        <p:txBody>
          <a:bodyPr/>
          <a:lstStyle/>
          <a:p>
            <a:pPr algn="l"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Century" pitchFamily="18" charset="0"/>
                <a:cs typeface="Times New Roman" pitchFamily="18" charset="0"/>
              </a:rPr>
              <a:t>Р</a:t>
            </a:r>
            <a:r>
              <a:rPr lang="ru-RU" sz="1600" b="1" dirty="0" smtClean="0">
                <a:solidFill>
                  <a:schemeClr val="tx2"/>
                </a:solidFill>
              </a:rPr>
              <a:t>асходы бюджета муниципального образования город Алексин на 2024 год, 2025 год и на плановый период 2026- 2027 годов в разрезе программных мероприятий и </a:t>
            </a:r>
            <a:r>
              <a:rPr lang="ru-RU" sz="1600" b="1" dirty="0" err="1" smtClean="0">
                <a:solidFill>
                  <a:schemeClr val="tx2"/>
                </a:solidFill>
              </a:rPr>
              <a:t>непрограммных</a:t>
            </a:r>
            <a:r>
              <a:rPr lang="ru-RU" sz="1600" b="1" dirty="0" smtClean="0">
                <a:solidFill>
                  <a:schemeClr val="tx2"/>
                </a:solidFill>
              </a:rPr>
              <a:t> расходов</a:t>
            </a:r>
            <a:endParaRPr lang="ru-RU" sz="1600" dirty="0">
              <a:solidFill>
                <a:schemeClr val="tx2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457200" y="1619251"/>
          <a:ext cx="4038600" cy="2571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quarter" idx="2"/>
          </p:nvPr>
        </p:nvGraphicFramePr>
        <p:xfrm>
          <a:off x="4786313" y="1428752"/>
          <a:ext cx="4038600" cy="2686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Содержимое 9"/>
          <p:cNvGraphicFramePr>
            <a:graphicFrameLocks noGrp="1"/>
          </p:cNvGraphicFramePr>
          <p:nvPr>
            <p:ph sz="quarter" idx="3"/>
          </p:nvPr>
        </p:nvGraphicFramePr>
        <p:xfrm>
          <a:off x="500063" y="4034367"/>
          <a:ext cx="4038600" cy="2823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Содержимое 10"/>
          <p:cNvGraphicFramePr>
            <a:graphicFrameLocks noGrp="1"/>
          </p:cNvGraphicFramePr>
          <p:nvPr>
            <p:ph sz="quarter" idx="4"/>
          </p:nvPr>
        </p:nvGraphicFramePr>
        <p:xfrm>
          <a:off x="4648200" y="3939118"/>
          <a:ext cx="4281488" cy="2728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247" name="Рисунок 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165101"/>
            <a:ext cx="500062" cy="69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609600" y="406400"/>
            <a:ext cx="7658100" cy="507104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45000" tIns="22500" rIns="45000" bIns="22500">
            <a:spAutoFit/>
          </a:bodyPr>
          <a:lstStyle/>
          <a:p>
            <a:pPr>
              <a:defRPr/>
            </a:pPr>
            <a:r>
              <a:rPr lang="ru-RU" sz="1000" b="1" spc="-1" dirty="0">
                <a:latin typeface="Arial"/>
              </a:rPr>
              <a:t>Объем бюджетных ассигнований бюджета муниципального образования на реализацию  муниципальных программ муниципального образования на 20</a:t>
            </a:r>
            <a:r>
              <a:rPr lang="en-US" sz="1000" b="1" spc="-1" dirty="0">
                <a:latin typeface="Arial"/>
              </a:rPr>
              <a:t>2</a:t>
            </a:r>
            <a:r>
              <a:rPr lang="ru-RU" sz="1000" b="1" spc="-1" dirty="0">
                <a:latin typeface="Arial"/>
              </a:rPr>
              <a:t>5 год и плановый период 2026 и 2027 годов       (млн. руб.)</a:t>
            </a:r>
            <a:endParaRPr lang="ru-RU" sz="1000" spc="-1" dirty="0">
              <a:latin typeface="XO Oriel"/>
            </a:endParaRPr>
          </a:p>
          <a:p>
            <a:pPr>
              <a:defRPr/>
            </a:pPr>
            <a:endParaRPr lang="ru-RU" sz="1000" spc="-1" dirty="0">
              <a:latin typeface="XO Oriel"/>
            </a:endParaRPr>
          </a:p>
        </p:txBody>
      </p:sp>
      <p:graphicFrame>
        <p:nvGraphicFramePr>
          <p:cNvPr id="5" name="Таблица 3"/>
          <p:cNvGraphicFramePr>
            <a:graphicFrameLocks noGrp="1"/>
          </p:cNvGraphicFramePr>
          <p:nvPr/>
        </p:nvGraphicFramePr>
        <p:xfrm>
          <a:off x="304800" y="999067"/>
          <a:ext cx="8572500" cy="5785839"/>
        </p:xfrm>
        <a:graphic>
          <a:graphicData uri="http://schemas.openxmlformats.org/drawingml/2006/table">
            <a:tbl>
              <a:tblPr firstRow="1" bandRow="1"/>
              <a:tblGrid>
                <a:gridCol w="4552952"/>
                <a:gridCol w="750099"/>
                <a:gridCol w="678661"/>
                <a:gridCol w="678661"/>
                <a:gridCol w="535785"/>
                <a:gridCol w="678661"/>
                <a:gridCol w="697681"/>
              </a:tblGrid>
              <a:tr h="50814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200" dirty="0"/>
                    </a:p>
                  </a:txBody>
                  <a:tcPr marL="45720" marR="45720" marT="30480" marB="30480" anchor="b">
                    <a:solidFill>
                      <a:srgbClr val="4012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1200"/>
                    </a:p>
                  </a:txBody>
                  <a:tcPr marL="45720" marR="45720" marT="30480" marB="30480">
                    <a:solidFill>
                      <a:srgbClr val="4012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1200" dirty="0"/>
                    </a:p>
                  </a:txBody>
                  <a:tcPr marL="45720" marR="45720" marT="30480" marB="30480">
                    <a:solidFill>
                      <a:srgbClr val="4012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1200"/>
                    </a:p>
                  </a:txBody>
                  <a:tcPr marL="45720" marR="45720" marT="30480" marB="30480">
                    <a:solidFill>
                      <a:srgbClr val="4012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1200"/>
                    </a:p>
                  </a:txBody>
                  <a:tcPr marL="45720" marR="45720" marT="30480" marB="30480">
                    <a:solidFill>
                      <a:srgbClr val="4012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1200" dirty="0"/>
                    </a:p>
                  </a:txBody>
                  <a:tcPr marL="45720" marR="45720" marT="30480" marB="30480">
                    <a:solidFill>
                      <a:srgbClr val="4012D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1200"/>
                    </a:p>
                  </a:txBody>
                  <a:tcPr marL="45720" marR="45720" marT="30480" marB="30480">
                    <a:solidFill>
                      <a:srgbClr val="4012D1"/>
                    </a:solidFill>
                  </a:tcPr>
                </a:tc>
              </a:tr>
              <a:tr h="30148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"Образование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1 699,7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1 745,8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46,1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1 857,6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2 045,7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243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"Культура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233,0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274,0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17,6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266,4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282,1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"Физическая культура, спорт и дополнительные меры социальной поддержки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75,9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68,6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-7,3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-9,6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137,1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59,7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"Обеспечение услугами ЖКХ населения муниципального образования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109,2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62,5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-46,7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-42,8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96,1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86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"Благоустройство, создание комфортных и безопасных условий для проживания и отдыха населения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471,4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451,7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-19,7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-4,2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387,9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352,7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</a:t>
                      </a:r>
                      <a:r>
                        <a:rPr lang="ru-RU" sz="1100" b="1" dirty="0" err="1" smtClean="0"/>
                        <a:t>Энергоэффективность</a:t>
                      </a:r>
                      <a:r>
                        <a:rPr lang="ru-RU" sz="1100" b="1" dirty="0" smtClean="0"/>
                        <a:t>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-0,3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-30,0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0,5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"Управление муниципальным имуществом и земельными ресурсами муниципального образования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44,0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34,9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-9,1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-20,7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41,3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41,3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"Развитие местного самоуправления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10,8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15,0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4,2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38,9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11,3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11,4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4991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"Повышение общественной безопасности населения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145,0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2,4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"Обеспечение качественным жильем населения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14,4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-10,6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-73,6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4,0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"Экономическое развитие и формирование инвестиционной привлекательности муниципального образования город Алексин 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0,8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14,3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31019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"Доступная среда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0,2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-0,1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-50,0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0,1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  <a:tr h="44991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 b="1" dirty="0" smtClean="0"/>
                        <a:t>МП "Реализация молодежной политики в муниципальном образовании город Алексин"</a:t>
                      </a:r>
                      <a:endParaRPr lang="ru-RU" sz="1100" b="1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32,2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30,5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-1,7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-5,3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31,7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smtClean="0"/>
                        <a:t>33,7</a:t>
                      </a:r>
                      <a:endParaRPr lang="ru-RU" sz="1200" dirty="0"/>
                    </a:p>
                  </a:txBody>
                  <a:tcPr marL="45720" marR="45720" marT="30480" marB="30480"/>
                </a:tc>
              </a:tr>
            </a:tbl>
          </a:graphicData>
        </a:graphic>
      </p:graphicFrame>
      <p:sp>
        <p:nvSpPr>
          <p:cNvPr id="6" name="Прямоугольник 4"/>
          <p:cNvSpPr/>
          <p:nvPr/>
        </p:nvSpPr>
        <p:spPr bwMode="auto">
          <a:xfrm>
            <a:off x="5643564" y="1047751"/>
            <a:ext cx="642937" cy="323165"/>
          </a:xfrm>
          <a:prstGeom prst="rect">
            <a:avLst/>
          </a:prstGeom>
        </p:spPr>
        <p:txBody>
          <a:bodyPr lIns="45720" tIns="22860" rIns="45720" bIns="22860">
            <a:spAutoFit/>
          </a:bodyPr>
          <a:lstStyle/>
          <a:p>
            <a:pPr algn="ctr">
              <a:defRPr/>
            </a:pPr>
            <a:r>
              <a:rPr lang="ru-RU" sz="1050" b="1" spc="-1" dirty="0">
                <a:solidFill>
                  <a:schemeClr val="bg1"/>
                </a:solidFill>
              </a:rPr>
              <a:t>2025</a:t>
            </a:r>
            <a:r>
              <a:rPr lang="ru-RU" b="1" spc="-1" dirty="0">
                <a:solidFill>
                  <a:schemeClr val="bg1"/>
                </a:solidFill>
              </a:rPr>
              <a:t> </a:t>
            </a:r>
            <a:endParaRPr lang="ru-RU" sz="900" b="1" spc="-1" dirty="0">
              <a:solidFill>
                <a:schemeClr val="bg1"/>
              </a:solidFill>
              <a:latin typeface="XO Oriel"/>
            </a:endParaRPr>
          </a:p>
        </p:txBody>
      </p:sp>
      <p:sp>
        <p:nvSpPr>
          <p:cNvPr id="7" name="Прямоугольник 5"/>
          <p:cNvSpPr/>
          <p:nvPr/>
        </p:nvSpPr>
        <p:spPr bwMode="auto">
          <a:xfrm>
            <a:off x="6357938" y="999067"/>
            <a:ext cx="571500" cy="323165"/>
          </a:xfrm>
          <a:prstGeom prst="rect">
            <a:avLst/>
          </a:prstGeom>
        </p:spPr>
        <p:txBody>
          <a:bodyPr lIns="45720" tIns="22860" rIns="45720" bIns="22860">
            <a:spAutoFit/>
          </a:bodyPr>
          <a:lstStyle/>
          <a:p>
            <a:pPr algn="ctr">
              <a:defRPr/>
            </a:pPr>
            <a:r>
              <a:rPr lang="ru-RU" sz="1000" b="1" spc="-1" dirty="0">
                <a:solidFill>
                  <a:schemeClr val="bg1"/>
                </a:solidFill>
              </a:rPr>
              <a:t>"+"</a:t>
            </a:r>
            <a:r>
              <a:rPr lang="ru-RU" b="1" spc="-1" dirty="0">
                <a:solidFill>
                  <a:schemeClr val="bg1"/>
                </a:solidFill>
              </a:rPr>
              <a:t> </a:t>
            </a:r>
            <a:r>
              <a:rPr lang="ru-RU" sz="1000" b="1" spc="-1" dirty="0">
                <a:solidFill>
                  <a:schemeClr val="bg1"/>
                </a:solidFill>
              </a:rPr>
              <a:t>"-»</a:t>
            </a:r>
            <a:endParaRPr lang="ru-RU" b="1" spc="-1" dirty="0">
              <a:solidFill>
                <a:schemeClr val="bg1"/>
              </a:solidFill>
              <a:latin typeface="XO Oriel"/>
            </a:endParaRPr>
          </a:p>
        </p:txBody>
      </p:sp>
      <p:sp>
        <p:nvSpPr>
          <p:cNvPr id="8" name="Прямоугольник 6"/>
          <p:cNvSpPr/>
          <p:nvPr/>
        </p:nvSpPr>
        <p:spPr bwMode="auto">
          <a:xfrm>
            <a:off x="6965951" y="952500"/>
            <a:ext cx="606425" cy="323165"/>
          </a:xfrm>
          <a:prstGeom prst="rect">
            <a:avLst/>
          </a:prstGeom>
        </p:spPr>
        <p:txBody>
          <a:bodyPr lIns="45720" tIns="22860" rIns="45720" bIns="22860">
            <a:spAutoFit/>
          </a:bodyPr>
          <a:lstStyle/>
          <a:p>
            <a:pPr algn="ctr">
              <a:defRPr/>
            </a:pPr>
            <a:r>
              <a:rPr lang="ru-RU" b="1" spc="-1" dirty="0">
                <a:solidFill>
                  <a:schemeClr val="bg1"/>
                </a:solidFill>
              </a:rPr>
              <a:t> </a:t>
            </a:r>
            <a:r>
              <a:rPr lang="ru-RU" sz="1000" b="1" spc="-1" dirty="0">
                <a:solidFill>
                  <a:schemeClr val="bg1"/>
                </a:solidFill>
              </a:rPr>
              <a:t>%</a:t>
            </a:r>
            <a:endParaRPr lang="ru-RU" b="1" spc="-1" dirty="0">
              <a:solidFill>
                <a:schemeClr val="bg1"/>
              </a:solidFill>
              <a:latin typeface="XO Oriel"/>
            </a:endParaRPr>
          </a:p>
        </p:txBody>
      </p:sp>
      <p:sp>
        <p:nvSpPr>
          <p:cNvPr id="9" name="Прямоугольник 7"/>
          <p:cNvSpPr/>
          <p:nvPr/>
        </p:nvSpPr>
        <p:spPr bwMode="auto">
          <a:xfrm>
            <a:off x="7572376" y="1047751"/>
            <a:ext cx="536575" cy="200055"/>
          </a:xfrm>
          <a:prstGeom prst="rect">
            <a:avLst/>
          </a:prstGeom>
        </p:spPr>
        <p:txBody>
          <a:bodyPr lIns="45720" tIns="22860" rIns="45720" bIns="22860">
            <a:spAutoFit/>
          </a:bodyPr>
          <a:lstStyle/>
          <a:p>
            <a:pPr algn="ctr">
              <a:defRPr/>
            </a:pPr>
            <a:r>
              <a:rPr lang="ru-RU" sz="1000" b="1" spc="-1" dirty="0">
                <a:solidFill>
                  <a:schemeClr val="bg1"/>
                </a:solidFill>
              </a:rPr>
              <a:t>2026</a:t>
            </a:r>
            <a:endParaRPr lang="ru-RU" b="1" spc="-1" dirty="0">
              <a:solidFill>
                <a:schemeClr val="bg1"/>
              </a:solidFill>
              <a:latin typeface="XO Oriel"/>
            </a:endParaRPr>
          </a:p>
        </p:txBody>
      </p:sp>
      <p:sp>
        <p:nvSpPr>
          <p:cNvPr id="10" name="Прямоугольник 8"/>
          <p:cNvSpPr/>
          <p:nvPr/>
        </p:nvSpPr>
        <p:spPr bwMode="auto">
          <a:xfrm>
            <a:off x="8215313" y="1047751"/>
            <a:ext cx="571500" cy="200055"/>
          </a:xfrm>
          <a:prstGeom prst="rect">
            <a:avLst/>
          </a:prstGeom>
        </p:spPr>
        <p:txBody>
          <a:bodyPr lIns="45720" tIns="22860" rIns="45720" bIns="22860">
            <a:spAutoFit/>
          </a:bodyPr>
          <a:lstStyle/>
          <a:p>
            <a:pPr algn="ctr">
              <a:defRPr/>
            </a:pPr>
            <a:r>
              <a:rPr lang="ru-RU" sz="1000" b="1" spc="-1" dirty="0">
                <a:solidFill>
                  <a:schemeClr val="bg1"/>
                </a:solidFill>
              </a:rPr>
              <a:t>2027 </a:t>
            </a:r>
            <a:endParaRPr lang="ru-RU" sz="1000" b="1" spc="-1" dirty="0">
              <a:solidFill>
                <a:schemeClr val="bg1"/>
              </a:solidFill>
              <a:latin typeface="XO Oriel"/>
            </a:endParaRPr>
          </a:p>
        </p:txBody>
      </p:sp>
      <p:sp>
        <p:nvSpPr>
          <p:cNvPr id="11" name="Прямоугольник 9"/>
          <p:cNvSpPr/>
          <p:nvPr/>
        </p:nvSpPr>
        <p:spPr bwMode="auto">
          <a:xfrm>
            <a:off x="4786313" y="999067"/>
            <a:ext cx="857250" cy="415498"/>
          </a:xfrm>
          <a:prstGeom prst="rect">
            <a:avLst/>
          </a:prstGeom>
        </p:spPr>
        <p:txBody>
          <a:bodyPr lIns="45720" tIns="22860" rIns="45720" bIns="22860">
            <a:spAutoFit/>
          </a:bodyPr>
          <a:lstStyle/>
          <a:p>
            <a:pPr algn="ctr">
              <a:defRPr/>
            </a:pPr>
            <a:r>
              <a:rPr lang="ru-RU" sz="600" b="1" spc="-1" dirty="0">
                <a:solidFill>
                  <a:schemeClr val="bg1"/>
                </a:solidFill>
              </a:rPr>
              <a:t>по сводной бюджетной росписи на 01.11.2024</a:t>
            </a:r>
            <a:endParaRPr lang="ru-RU" sz="600" b="1" spc="-1" dirty="0">
              <a:solidFill>
                <a:schemeClr val="bg1"/>
              </a:solidFill>
              <a:latin typeface="XO Oriel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sz="quarter"/>
          </p:nvPr>
        </p:nvSpPr>
        <p:spPr>
          <a:xfrm>
            <a:off x="785814" y="275167"/>
            <a:ext cx="7900987" cy="582084"/>
          </a:xfrm>
        </p:spPr>
        <p:txBody>
          <a:bodyPr/>
          <a:lstStyle/>
          <a:p>
            <a:pPr algn="l"/>
            <a:r>
              <a:rPr lang="ru-RU" sz="1200" b="1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             МУНИЦИПАЛЬНОЕ ОБРАЗОВАНИЕ</a:t>
            </a:r>
            <a:r>
              <a:rPr lang="en-US" sz="1200" b="1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  <a:r>
              <a:rPr lang="ru-RU" sz="1600" b="1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ru-RU" sz="1600" b="1" smtClean="0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</a:br>
            <a:r>
              <a:rPr lang="ru-RU" sz="1600" b="1" smtClean="0">
                <a:solidFill>
                  <a:schemeClr val="tx2"/>
                </a:solidFill>
              </a:rPr>
              <a:t> Участие в реализации национальных (региональных)  проектов в 2025-2027 годах </a:t>
            </a:r>
            <a:endParaRPr lang="ru-RU" sz="1600" smtClean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1" y="952500"/>
          <a:ext cx="8858311" cy="760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0017"/>
                <a:gridCol w="674002"/>
                <a:gridCol w="729913"/>
                <a:gridCol w="714379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Региональные</a:t>
                      </a:r>
                      <a:r>
                        <a:rPr lang="ru-RU" sz="1600" baseline="0" dirty="0" smtClean="0"/>
                        <a:t> проекты</a:t>
                      </a:r>
                      <a:endParaRPr lang="ru-R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2024 </a:t>
                      </a:r>
                    </a:p>
                    <a:p>
                      <a:pPr algn="ctr"/>
                      <a:r>
                        <a:rPr lang="ru-RU" sz="1100" dirty="0" smtClean="0"/>
                        <a:t>(млн. руб.)</a:t>
                      </a:r>
                      <a:endParaRPr lang="ru-RU" sz="11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2025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(млн. руб.)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2026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(млн. руб.)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«Народный бюджет»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37,3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«Региональная и местная дорожная сеть»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36,1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«Развитие отраслей и техническая модернизация агропромышленного комплекса»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1,6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1,6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1,6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«Строительство и капитальный ремонт объектов коммунальной инфраструктуры Тульской области»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«Комплексная борьба с борщевиком Сосновского»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4,5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4,5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4,5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«Формирование комфортной городской среды»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«Создание устойчивой системы обращения с твердыми коммунальными отходами» 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9,8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«Современная школа»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«Цифровая образовательная среда»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«Патриотическое воспитание граждан Российской Федерации»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«Государственная поддержка региональных  и муниципальных учреждений</a:t>
                      </a:r>
                      <a:r>
                        <a:rPr lang="ru-RU" sz="1500" b="1" baseline="0" dirty="0" smtClean="0"/>
                        <a:t> культуры»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19,2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«Обеспечение качественного нового уровня развития инфраструктуры культуры («Культурная среда»)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«Создание условий для реализации творческого</a:t>
                      </a:r>
                      <a:r>
                        <a:rPr lang="ru-RU" sz="1500" b="1" baseline="0" dirty="0" smtClean="0"/>
                        <a:t> потенциала нации («Творческие люди»)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«Обеспечение жильем молодых семей»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-</a:t>
                      </a:r>
                      <a:endParaRPr lang="ru-RU" sz="1600" b="1" dirty="0"/>
                    </a:p>
                  </a:txBody>
                  <a:tcPr marT="60960" marB="60960"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ВСЕГО:</a:t>
                      </a:r>
                      <a:endParaRPr lang="ru-RU" sz="15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/>
                        <a:t>1</a:t>
                      </a:r>
                      <a:r>
                        <a:rPr lang="ru-RU" sz="1400" b="1" dirty="0" smtClean="0"/>
                        <a:t>08,5</a:t>
                      </a:r>
                      <a:endParaRPr lang="ru-RU" sz="14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/>
                        <a:t>6,1</a:t>
                      </a:r>
                      <a:endParaRPr lang="ru-RU" sz="1900" b="1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/>
                        <a:t>6,1</a:t>
                      </a:r>
                      <a:endParaRPr lang="ru-RU" sz="1900" b="1" dirty="0"/>
                    </a:p>
                  </a:txBody>
                  <a:tcPr marT="60960" marB="60960"/>
                </a:tc>
              </a:tr>
            </a:tbl>
          </a:graphicData>
        </a:graphic>
      </p:graphicFrame>
      <p:pic>
        <p:nvPicPr>
          <p:cNvPr id="14426" name="Рисунок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385"/>
            <a:ext cx="490538" cy="76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14290"/>
            <a:ext cx="7210425" cy="57150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F13B1"/>
                </a:solidFill>
              </a:rPr>
              <a:t>Что такое Дорожный фонд?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1285852" y="928670"/>
            <a:ext cx="7715304" cy="5197493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None/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Дорожный фонд</a:t>
            </a:r>
            <a:r>
              <a:rPr lang="ru-RU" sz="1600" dirty="0" smtClean="0">
                <a:solidFill>
                  <a:srgbClr val="1E1EFA"/>
                </a:solidFill>
              </a:rPr>
              <a:t> - часть средств бюджета, подлежащая использованию в целях финансового обеспечения дорожной деятельности в отношении автомобильных дорог общего пользования, а также капитального ремонта и ремонта дворовых территорий многоквартирных домов, проездов к дворовым территориям многоквартирных домов населенных пунктов.</a:t>
            </a:r>
            <a:br>
              <a:rPr lang="ru-RU" sz="1600" dirty="0" smtClean="0">
                <a:solidFill>
                  <a:srgbClr val="1E1EFA"/>
                </a:solidFill>
              </a:rPr>
            </a:br>
            <a:r>
              <a:rPr lang="ru-RU" sz="1600" dirty="0" smtClean="0">
                <a:solidFill>
                  <a:srgbClr val="1E1EFA"/>
                </a:solidFill>
              </a:rPr>
              <a:t>(Бюджетный кодекс РФ ст.179)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Муниципальный дорожный фонд</a:t>
            </a:r>
            <a:r>
              <a:rPr lang="ru-RU" sz="1600" dirty="0" smtClean="0">
                <a:solidFill>
                  <a:srgbClr val="1E1EFA"/>
                </a:solidFill>
              </a:rPr>
              <a:t> создается решением представительного органа муниципального образования.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Объем бюджетных ассигнований муниципального дорожного фонда утверждается решением о местном бюджете на очередной финансовый год (очередной финансовый год и плановый период).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Размер дорожного фонда</a:t>
            </a:r>
            <a:r>
              <a:rPr lang="ru-RU" sz="1600" dirty="0" smtClean="0">
                <a:solidFill>
                  <a:srgbClr val="1E1EFA"/>
                </a:solidFill>
              </a:rPr>
              <a:t> зависит от  акцизов на автомобильный бензин, прямогонный бензин, дизельное топливо, моторные масла для дизельных и (или) карбюраторных (</a:t>
            </a:r>
            <a:r>
              <a:rPr lang="ru-RU" sz="1600" dirty="0" err="1" smtClean="0">
                <a:solidFill>
                  <a:srgbClr val="1E1EFA"/>
                </a:solidFill>
              </a:rPr>
              <a:t>инжекторных</a:t>
            </a:r>
            <a:r>
              <a:rPr lang="ru-RU" sz="1600" dirty="0" smtClean="0">
                <a:solidFill>
                  <a:srgbClr val="1E1EFA"/>
                </a:solidFill>
              </a:rPr>
              <a:t>) двигателей, производимые на территории Российской Федерации, подлежащих зачислению в местный бюджет; иных поступлений в местный бюджет, утвержденных решением представительного органа муниципального образования, предусматривающим создание муниципального дорожного фонда.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dirty="0" smtClean="0">
                <a:solidFill>
                  <a:srgbClr val="1E1EFA"/>
                </a:solidFill>
              </a:rPr>
              <a:t> Порядок формирования и использования бюджетных ассигнований муниципального дорожного фонда устанавливается решением представительного органа муниципального образования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30724" name="Picture 5" descr="1428492363_article846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5214950"/>
            <a:ext cx="187325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857250" y="476251"/>
            <a:ext cx="80724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F13B1"/>
                </a:solidFill>
              </a:rPr>
              <a:t>Направления использования Дорожного фонда в бюджете муниципального образования город Алексин </a:t>
            </a:r>
            <a:br>
              <a:rPr lang="ru-RU" b="1" dirty="0">
                <a:solidFill>
                  <a:srgbClr val="0F13B1"/>
                </a:solidFill>
              </a:rPr>
            </a:br>
            <a:r>
              <a:rPr lang="ru-RU" b="1" dirty="0">
                <a:solidFill>
                  <a:srgbClr val="0F13B1"/>
                </a:solidFill>
              </a:rPr>
              <a:t>на 2025-2027 годы</a:t>
            </a:r>
            <a:endParaRPr lang="ru-RU" dirty="0">
              <a:solidFill>
                <a:srgbClr val="0F13B1"/>
              </a:solidFill>
            </a:endParaRP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1357313" y="1557867"/>
            <a:ext cx="70723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F13B1"/>
                </a:solidFill>
              </a:rPr>
              <a:t>Дорожный фонд на 2025 г. – 152,5 млн. руб.</a:t>
            </a:r>
          </a:p>
          <a:p>
            <a:pPr algn="ctr"/>
            <a:r>
              <a:rPr lang="ru-RU" b="1" dirty="0">
                <a:solidFill>
                  <a:srgbClr val="0F13B1"/>
                </a:solidFill>
              </a:rPr>
              <a:t> на 2026 год -122,5 млн. руб. и  на 2027 год – 86,3 млн. руб.</a:t>
            </a:r>
          </a:p>
        </p:txBody>
      </p:sp>
      <p:sp>
        <p:nvSpPr>
          <p:cNvPr id="5" name="Стрелка вниз 4"/>
          <p:cNvSpPr/>
          <p:nvPr/>
        </p:nvSpPr>
        <p:spPr>
          <a:xfrm rot="1244409">
            <a:off x="588963" y="2713567"/>
            <a:ext cx="360362" cy="1007533"/>
          </a:xfrm>
          <a:prstGeom prst="downArrow">
            <a:avLst/>
          </a:prstGeom>
          <a:solidFill>
            <a:srgbClr val="1E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F13B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268538" y="2755900"/>
            <a:ext cx="360362" cy="1007533"/>
          </a:xfrm>
          <a:prstGeom prst="downArrow">
            <a:avLst/>
          </a:prstGeom>
          <a:solidFill>
            <a:srgbClr val="1E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076826" y="2565400"/>
            <a:ext cx="358775" cy="1007533"/>
          </a:xfrm>
          <a:prstGeom prst="downArrow">
            <a:avLst/>
          </a:prstGeom>
          <a:solidFill>
            <a:srgbClr val="1E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0674982">
            <a:off x="7834313" y="2514600"/>
            <a:ext cx="360362" cy="1007533"/>
          </a:xfrm>
          <a:prstGeom prst="downArrow">
            <a:avLst/>
          </a:prstGeom>
          <a:solidFill>
            <a:srgbClr val="1E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3635376" y="2660651"/>
            <a:ext cx="360363" cy="1007533"/>
          </a:xfrm>
          <a:prstGeom prst="downArrow">
            <a:avLst/>
          </a:prstGeom>
          <a:solidFill>
            <a:srgbClr val="1E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13" name="TextBox 10"/>
          <p:cNvSpPr txBox="1">
            <a:spLocks noChangeArrowheads="1"/>
          </p:cNvSpPr>
          <p:nvPr/>
        </p:nvSpPr>
        <p:spPr bwMode="auto">
          <a:xfrm>
            <a:off x="0" y="4004733"/>
            <a:ext cx="1944688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/>
              <a:t>Ремонт дорог</a:t>
            </a:r>
          </a:p>
        </p:txBody>
      </p:sp>
      <p:sp>
        <p:nvSpPr>
          <p:cNvPr id="21514" name="TextBox 11"/>
          <p:cNvSpPr txBox="1">
            <a:spLocks noChangeArrowheads="1"/>
          </p:cNvSpPr>
          <p:nvPr/>
        </p:nvSpPr>
        <p:spPr bwMode="auto">
          <a:xfrm>
            <a:off x="1403351" y="3909485"/>
            <a:ext cx="180022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/>
              <a:t>Ремонт дворовых территорий</a:t>
            </a:r>
          </a:p>
        </p:txBody>
      </p:sp>
      <p:sp>
        <p:nvSpPr>
          <p:cNvPr id="21515" name="TextBox 12"/>
          <p:cNvSpPr txBox="1">
            <a:spLocks noChangeArrowheads="1"/>
          </p:cNvSpPr>
          <p:nvPr/>
        </p:nvSpPr>
        <p:spPr bwMode="auto">
          <a:xfrm>
            <a:off x="3059114" y="3909485"/>
            <a:ext cx="151288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/>
              <a:t>Ремонт тротуаров</a:t>
            </a:r>
          </a:p>
        </p:txBody>
      </p:sp>
      <p:sp>
        <p:nvSpPr>
          <p:cNvPr id="21516" name="TextBox 13"/>
          <p:cNvSpPr txBox="1">
            <a:spLocks noChangeArrowheads="1"/>
          </p:cNvSpPr>
          <p:nvPr/>
        </p:nvSpPr>
        <p:spPr bwMode="auto">
          <a:xfrm>
            <a:off x="4356101" y="3909485"/>
            <a:ext cx="165576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/>
              <a:t>Содержание дорог </a:t>
            </a:r>
          </a:p>
        </p:txBody>
      </p:sp>
      <p:sp>
        <p:nvSpPr>
          <p:cNvPr id="21517" name="TextBox 14"/>
          <p:cNvSpPr txBox="1">
            <a:spLocks noChangeArrowheads="1"/>
          </p:cNvSpPr>
          <p:nvPr/>
        </p:nvSpPr>
        <p:spPr bwMode="auto">
          <a:xfrm>
            <a:off x="7489825" y="4004734"/>
            <a:ext cx="16906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/>
              <a:t>Современная городская среда</a:t>
            </a:r>
          </a:p>
        </p:txBody>
      </p:sp>
      <p:pic>
        <p:nvPicPr>
          <p:cNvPr id="21518" name="Рисунок 15" descr="no-translate-detected_318-7823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1" y="5253568"/>
            <a:ext cx="790575" cy="791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5060952"/>
            <a:ext cx="1360488" cy="1223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1" y="5446184"/>
            <a:ext cx="582613" cy="52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1" name="Рисунок 18" descr="street-lamp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16238" y="5156201"/>
            <a:ext cx="811212" cy="80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2" name="Рисунок 19" descr="illu-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9" y="5253567"/>
            <a:ext cx="2160587" cy="7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3" name="Рисунок 20" descr="Безымянный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99351" y="5446184"/>
            <a:ext cx="1609725" cy="666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4" name="Рисунок 1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8" y="165100"/>
            <a:ext cx="500062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5" name="Прямоугольник 6"/>
          <p:cNvSpPr>
            <a:spLocks noChangeArrowheads="1"/>
          </p:cNvSpPr>
          <p:nvPr/>
        </p:nvSpPr>
        <p:spPr bwMode="auto">
          <a:xfrm>
            <a:off x="900113" y="16510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sp>
        <p:nvSpPr>
          <p:cNvPr id="22" name="Стрелка вниз 21"/>
          <p:cNvSpPr/>
          <p:nvPr/>
        </p:nvSpPr>
        <p:spPr>
          <a:xfrm>
            <a:off x="6443663" y="2614084"/>
            <a:ext cx="360362" cy="1007533"/>
          </a:xfrm>
          <a:prstGeom prst="downArrow">
            <a:avLst/>
          </a:prstGeom>
          <a:solidFill>
            <a:srgbClr val="1E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27" name="TextBox 13"/>
          <p:cNvSpPr txBox="1">
            <a:spLocks noChangeArrowheads="1"/>
          </p:cNvSpPr>
          <p:nvPr/>
        </p:nvSpPr>
        <p:spPr bwMode="auto">
          <a:xfrm>
            <a:off x="5867401" y="3909485"/>
            <a:ext cx="1655763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/>
              <a:t>Безопасные и качественные дороги</a:t>
            </a:r>
          </a:p>
          <a:p>
            <a:pPr algn="ctr"/>
            <a:endParaRPr lang="ru-RU"/>
          </a:p>
        </p:txBody>
      </p:sp>
      <p:pic>
        <p:nvPicPr>
          <p:cNvPr id="21528" name="Рисунок 23" descr="023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11864" y="5253567"/>
            <a:ext cx="1450975" cy="131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28" y="95251"/>
            <a:ext cx="750096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16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  <a:t>Перечень публичных нормативных обязательств, подлежащих исполнению за счет средств бюджета муниципального образования город Алексин </a:t>
            </a:r>
            <a:br>
              <a:rPr lang="ru-RU" sz="16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  <a:t>на 2025-2027 годы</a:t>
            </a:r>
          </a:p>
        </p:txBody>
      </p:sp>
      <p:graphicFrame>
        <p:nvGraphicFramePr>
          <p:cNvPr id="326731" name="Group 75"/>
          <p:cNvGraphicFramePr>
            <a:graphicFrameLocks noGrp="1"/>
          </p:cNvGraphicFramePr>
          <p:nvPr>
            <p:ph idx="1"/>
          </p:nvPr>
        </p:nvGraphicFramePr>
        <p:xfrm>
          <a:off x="71438" y="1047751"/>
          <a:ext cx="9072594" cy="6468877"/>
        </p:xfrm>
        <a:graphic>
          <a:graphicData uri="http://schemas.openxmlformats.org/drawingml/2006/table">
            <a:tbl>
              <a:tblPr/>
              <a:tblGrid>
                <a:gridCol w="4902129"/>
                <a:gridCol w="1463321"/>
                <a:gridCol w="1390155"/>
                <a:gridCol w="1316989"/>
              </a:tblGrid>
              <a:tr h="5540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2025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2026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2027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Компенсация родителям, дети которых  посещают образовательные организации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5 637,0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5 554,5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5 554,5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3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Предоставление меры социальной поддержки родителям (законным представителям) детей, обучающихся по основным общеобразовательным программам в форме семейного образования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Предоставление меры социальной поддержки родителям (законным представителям) детей -инвалидов, обучающихся по основным общеобразовательным программам на дому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918,9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157,0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976,0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166,7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1029,6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13B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175,9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Единовременная материальной помощи семьям при рождении третьего или последующих детей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1 350,0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1 350,0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1 350,0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Ежемесячная денежная выплата почетным гражданам города и района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495,0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495,0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615,0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Ежемесячная доплата к  пенсии лицам, замещавшим муниципальные должности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1 625,0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1 623,5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1 623,6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Пенсия за выслугу лет муниципальным служащим органов местного самоуправления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1 980,0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1 980,0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1 980,0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поддержка инвалидов (отдельные категории) в виде оплаты доступа в сеть Интернет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поддержка граждан, оказавшихся в трудной жизненной ситуации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Единовременная денежная выплата при рождении первого ребенка у женщин, не достигших 25 лет на день рождения ребенка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3B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70,0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3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Итого: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12 383,4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12 385,7</a:t>
                      </a: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12 568,6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353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6" y="188384"/>
            <a:ext cx="428625" cy="668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643438" y="1143000"/>
            <a:ext cx="4500562" cy="5048251"/>
          </a:xfrm>
        </p:spPr>
        <p:txBody>
          <a:bodyPr/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Асфальтирование автодороги общего пользования      п. Авангард (1242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/м); с.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Пластово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, ул. Советская (562,5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/м); д.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Епишково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, ул. Центральная (760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/м);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Отсыпка щебнем автодорог общего пользования д.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Любиково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(1 000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/м); с.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Божениново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(286п/м); с.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Бунырево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(450п/м); д.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Иньшино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(1082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/м); к д. Украинский (2340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/м);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Ремонт системы водоснабжения в н.п.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Богучарово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Выполнение работ по ремонту помещений малого спортивного зала МБОУ «СОШ №1»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 Выполнение работ по замене оконных блоков в помещениях  МБУ ДО «ДДТ»; МБОУ «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Буныревская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СОШ №14»; МБОУ «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Шелепинская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СОШ №27»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 eaLnBrk="1" hangingPunct="1">
              <a:buFontTx/>
              <a:buNone/>
              <a:defRPr/>
            </a:pPr>
            <a:endParaRPr lang="ru-RU" sz="1800" dirty="0" smtClean="0"/>
          </a:p>
        </p:txBody>
      </p:sp>
      <p:pic>
        <p:nvPicPr>
          <p:cNvPr id="15363" name="Picture 4" descr="https://image.freepik.com/free-icon/no-translate-detected_318-440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6000752"/>
            <a:ext cx="2000250" cy="85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8" descr="no-translate-detected_318-7823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6000752"/>
            <a:ext cx="1714500" cy="85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786064" y="571500"/>
            <a:ext cx="6143625" cy="4770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500" b="1" dirty="0">
                <a:ln w="18415" cmpd="sng">
                  <a:noFill/>
                  <a:prstDash val="solid"/>
                </a:ln>
                <a:solidFill>
                  <a:srgbClr val="3333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Batang" pitchFamily="18" charset="-127"/>
                <a:cs typeface="Aharoni" pitchFamily="2" charset="-79"/>
              </a:rPr>
              <a:t>НАРОДНЫЙ    БЮДЖЕТ 2025 год</a:t>
            </a:r>
          </a:p>
        </p:txBody>
      </p:sp>
      <p:pic>
        <p:nvPicPr>
          <p:cNvPr id="15366" name="Picture 7" descr="C:\Users\КамароваКЮ\Desktop\narodbudg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1" y="666751"/>
            <a:ext cx="26654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Диаграмма 16"/>
          <p:cNvGraphicFramePr>
            <a:graphicFrameLocks/>
          </p:cNvGraphicFramePr>
          <p:nvPr/>
        </p:nvGraphicFramePr>
        <p:xfrm>
          <a:off x="-214313" y="2000251"/>
          <a:ext cx="5214938" cy="4667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5368" name="Рисунок 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9" y="95251"/>
            <a:ext cx="534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Прямоугольник 6"/>
          <p:cNvSpPr>
            <a:spLocks noChangeArrowheads="1"/>
          </p:cNvSpPr>
          <p:nvPr/>
        </p:nvSpPr>
        <p:spPr bwMode="auto">
          <a:xfrm>
            <a:off x="684214" y="26035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56" y="645585"/>
            <a:ext cx="7000924" cy="850900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rgbClr val="0F13B1"/>
                </a:solidFill>
              </a:rPr>
              <a:t>Структура расходов на отрасль образование на 2025 год</a:t>
            </a:r>
            <a:br>
              <a:rPr lang="ru-RU" sz="2000" b="1" dirty="0" smtClean="0">
                <a:solidFill>
                  <a:srgbClr val="0F13B1"/>
                </a:solidFill>
              </a:rPr>
            </a:br>
            <a:endParaRPr lang="ru-RU" sz="2000" b="1" dirty="0" smtClean="0">
              <a:solidFill>
                <a:srgbClr val="0F13B1"/>
              </a:solidFill>
            </a:endParaRPr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2000232" y="1142984"/>
            <a:ext cx="678658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7200" algn="just" eaLnBrk="0" hangingPunct="0"/>
            <a:r>
              <a:rPr lang="ru-RU" altLang="zh-CN" sz="2000" b="1" dirty="0">
                <a:solidFill>
                  <a:srgbClr val="0F13B1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1 840,4млн. руб. </a:t>
            </a:r>
            <a:r>
              <a:rPr lang="ru-RU" altLang="zh-CN" b="1" dirty="0">
                <a:solidFill>
                  <a:srgbClr val="0F13B1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на 2,3% выше уровня 2024 года   </a:t>
            </a:r>
            <a:endParaRPr lang="ru-RU" altLang="zh-CN" b="1" dirty="0">
              <a:solidFill>
                <a:srgbClr val="0F13B1"/>
              </a:solidFill>
              <a:cs typeface="Times New Roman" pitchFamily="18" charset="0"/>
            </a:endParaRPr>
          </a:p>
        </p:txBody>
      </p:sp>
      <p:pic>
        <p:nvPicPr>
          <p:cNvPr id="16388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4" y="260352"/>
            <a:ext cx="541337" cy="882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6"/>
          <p:cNvSpPr>
            <a:spLocks noChangeArrowheads="1"/>
          </p:cNvSpPr>
          <p:nvPr/>
        </p:nvSpPr>
        <p:spPr bwMode="auto">
          <a:xfrm>
            <a:off x="827089" y="26035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7" name="Диаграмма 12"/>
          <p:cNvGraphicFramePr>
            <a:graphicFrameLocks/>
          </p:cNvGraphicFramePr>
          <p:nvPr/>
        </p:nvGraphicFramePr>
        <p:xfrm>
          <a:off x="428625" y="1524000"/>
          <a:ext cx="8572500" cy="5238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5" descr="d033e2abeb8493bc06b3722360f5bce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1" y="2762251"/>
            <a:ext cx="2428875" cy="1809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476251"/>
            <a:ext cx="7286676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Расходы бюджета муниципального образования город Алексин по разделу «Культура, кинематография» </a:t>
            </a:r>
            <a:br>
              <a:rPr lang="ru-RU" sz="1800" b="1" dirty="0" smtClean="0">
                <a:solidFill>
                  <a:srgbClr val="0F13B1"/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в 2025 году  222,0 млн. руб. - это выше уровня 2024 года на 15,8%</a:t>
            </a:r>
          </a:p>
        </p:txBody>
      </p:sp>
      <p:sp>
        <p:nvSpPr>
          <p:cNvPr id="5" name="Овал 4"/>
          <p:cNvSpPr/>
          <p:nvPr/>
        </p:nvSpPr>
        <p:spPr>
          <a:xfrm>
            <a:off x="2484439" y="2205567"/>
            <a:ext cx="3671887" cy="15113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3132138" y="2571744"/>
            <a:ext cx="251936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rgbClr val="0F13B1"/>
                </a:solidFill>
              </a:rPr>
              <a:t>222,0 </a:t>
            </a:r>
            <a:r>
              <a:rPr lang="ru-RU" sz="2400" b="1" dirty="0">
                <a:solidFill>
                  <a:srgbClr val="0F13B1"/>
                </a:solidFill>
              </a:rPr>
              <a:t>млн. руб. </a:t>
            </a:r>
          </a:p>
        </p:txBody>
      </p:sp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142876" y="3810001"/>
            <a:ext cx="23780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sz="12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defRPr/>
            </a:pPr>
            <a:r>
              <a:rPr lang="ru-RU" sz="1200" b="1" dirty="0">
                <a:solidFill>
                  <a:srgbClr val="0F13B1"/>
                </a:solidFill>
                <a:latin typeface="+mn-lt"/>
              </a:rPr>
              <a:t>Формирование книжных фондов</a:t>
            </a:r>
          </a:p>
        </p:txBody>
      </p:sp>
      <p:sp>
        <p:nvSpPr>
          <p:cNvPr id="22536" name="TextBox 8"/>
          <p:cNvSpPr txBox="1">
            <a:spLocks noChangeArrowheads="1"/>
          </p:cNvSpPr>
          <p:nvPr/>
        </p:nvSpPr>
        <p:spPr bwMode="auto">
          <a:xfrm>
            <a:off x="3143251" y="4389967"/>
            <a:ext cx="27860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rgbClr val="0F13B1"/>
                </a:solidFill>
                <a:latin typeface="+mn-lt"/>
              </a:rPr>
              <a:t>Содержание площади  «КДЦ»</a:t>
            </a:r>
          </a:p>
        </p:txBody>
      </p:sp>
      <p:sp>
        <p:nvSpPr>
          <p:cNvPr id="22537" name="TextBox 9"/>
          <p:cNvSpPr txBox="1">
            <a:spLocks noChangeArrowheads="1"/>
          </p:cNvSpPr>
          <p:nvPr/>
        </p:nvSpPr>
        <p:spPr bwMode="auto">
          <a:xfrm>
            <a:off x="6215063" y="2000251"/>
            <a:ext cx="2246312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100" b="1" dirty="0">
                <a:solidFill>
                  <a:srgbClr val="0F13B1"/>
                </a:solidFill>
              </a:rPr>
              <a:t>Содержание и обеспечение деятельности учреждений культуры.</a:t>
            </a:r>
          </a:p>
          <a:p>
            <a:pPr>
              <a:defRPr/>
            </a:pPr>
            <a:endParaRPr lang="ru-RU" sz="11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12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2539" name="TextBox 12"/>
          <p:cNvSpPr txBox="1">
            <a:spLocks noChangeArrowheads="1"/>
          </p:cNvSpPr>
          <p:nvPr/>
        </p:nvSpPr>
        <p:spPr bwMode="auto">
          <a:xfrm>
            <a:off x="6372225" y="4773084"/>
            <a:ext cx="23050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rgbClr val="0F13B1"/>
                </a:solidFill>
                <a:latin typeface="+mn-lt"/>
              </a:rPr>
              <a:t>Средства на проведение праздничных, торжественных,  юбилейных, культурно-массовых  и </a:t>
            </a:r>
            <a:r>
              <a:rPr lang="ru-RU" sz="1200" b="1" dirty="0" err="1">
                <a:solidFill>
                  <a:srgbClr val="0F13B1"/>
                </a:solidFill>
                <a:latin typeface="+mn-lt"/>
              </a:rPr>
              <a:t>досуговых</a:t>
            </a:r>
            <a:r>
              <a:rPr lang="ru-RU" sz="1200" b="1" dirty="0">
                <a:solidFill>
                  <a:srgbClr val="0F13B1"/>
                </a:solidFill>
                <a:latin typeface="+mn-lt"/>
              </a:rPr>
              <a:t>  мероприятий для населения</a:t>
            </a:r>
          </a:p>
        </p:txBody>
      </p:sp>
      <p:pic>
        <p:nvPicPr>
          <p:cNvPr id="17418" name="Рисунок 16" descr="museum-vector-barrier-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4857751"/>
            <a:ext cx="35004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Рисунок 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88385"/>
            <a:ext cx="541338" cy="76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5518416" y="4065852"/>
            <a:ext cx="1045633" cy="3476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4288102" y="4098131"/>
            <a:ext cx="5693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2143125" y="3714751"/>
            <a:ext cx="857250" cy="952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4667251"/>
            <a:ext cx="2143125" cy="21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4" name="Прямоугольник 6"/>
          <p:cNvSpPr>
            <a:spLocks noChangeArrowheads="1"/>
          </p:cNvSpPr>
          <p:nvPr/>
        </p:nvSpPr>
        <p:spPr bwMode="auto">
          <a:xfrm>
            <a:off x="827089" y="26035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pic>
        <p:nvPicPr>
          <p:cNvPr id="17425" name="Рисунок 22" descr="фото книг библиотека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4857751"/>
            <a:ext cx="23574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85751" y="1809751"/>
            <a:ext cx="1928813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100" b="1" dirty="0">
                <a:solidFill>
                  <a:srgbClr val="0F13B1"/>
                </a:solidFill>
              </a:rPr>
              <a:t>Социальная поддержка работников культуры </a:t>
            </a:r>
            <a:r>
              <a:rPr lang="ru-RU" sz="1100" dirty="0">
                <a:solidFill>
                  <a:srgbClr val="0F13B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2000250" y="549275"/>
            <a:ext cx="6686550" cy="12954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F13B1"/>
                </a:solidFill>
              </a:rPr>
              <a:t>Муниципальное образование</a:t>
            </a:r>
            <a:br>
              <a:rPr lang="ru-RU" sz="3600" b="1" dirty="0" smtClean="0">
                <a:solidFill>
                  <a:srgbClr val="0F13B1"/>
                </a:solidFill>
              </a:rPr>
            </a:br>
            <a:r>
              <a:rPr lang="ru-RU" sz="3600" b="1" dirty="0" smtClean="0">
                <a:solidFill>
                  <a:srgbClr val="0F13B1"/>
                </a:solidFill>
              </a:rPr>
              <a:t>город Алексин</a:t>
            </a:r>
            <a:r>
              <a:rPr lang="ru-RU" sz="3600" b="1" dirty="0" smtClean="0">
                <a:solidFill>
                  <a:srgbClr val="660066"/>
                </a:solidFill>
              </a:rPr>
              <a:t/>
            </a:r>
            <a:br>
              <a:rPr lang="ru-RU" sz="3600" b="1" dirty="0" smtClean="0">
                <a:solidFill>
                  <a:srgbClr val="660066"/>
                </a:solidFill>
              </a:rPr>
            </a:br>
            <a:endParaRPr lang="ru-RU" sz="3600" b="1" dirty="0" smtClean="0">
              <a:solidFill>
                <a:srgbClr val="660066"/>
              </a:solidFill>
            </a:endParaRPr>
          </a:p>
        </p:txBody>
      </p:sp>
      <p:pic>
        <p:nvPicPr>
          <p:cNvPr id="4100" name="Рисунок 9" descr="300px-Tulskaya_oblast_Alexinsky_rayon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28" y="1953574"/>
            <a:ext cx="3352754" cy="3475689"/>
          </a:xfrm>
          <a:noFill/>
        </p:spPr>
      </p:pic>
      <p:sp>
        <p:nvSpPr>
          <p:cNvPr id="18842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2349500"/>
            <a:ext cx="4038600" cy="3776663"/>
          </a:xfrm>
        </p:spPr>
        <p:txBody>
          <a:bodyPr/>
          <a:lstStyle/>
          <a:p>
            <a:pPr>
              <a:defRPr/>
            </a:pPr>
            <a:r>
              <a:rPr lang="ru-RU" dirty="0"/>
              <a:t>Территория МО – </a:t>
            </a:r>
            <a:r>
              <a:rPr lang="ru-RU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994,5 </a:t>
            </a:r>
            <a:r>
              <a:rPr lang="ru-RU" dirty="0"/>
              <a:t>кв. км.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Общая численность населения – </a:t>
            </a:r>
            <a:r>
              <a:rPr lang="ru-RU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69,5</a:t>
            </a:r>
            <a:r>
              <a:rPr lang="ru-RU" dirty="0" smtClean="0"/>
              <a:t> </a:t>
            </a:r>
            <a:r>
              <a:rPr lang="ru-RU" dirty="0"/>
              <a:t>тыс. чел.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9" descr="Трудные вопросы для вашего LASIK хирург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9" y="5541434"/>
            <a:ext cx="1114425" cy="83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16" descr="61ace7aee7c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4076700"/>
            <a:ext cx="1636712" cy="86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13" descr="FrYjDZb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1" y="1028701"/>
            <a:ext cx="1020763" cy="102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645584"/>
            <a:ext cx="6537348" cy="783152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Расходы бюджета муниципального образования город Алексин по разделу «Социальная политика» в 2025 году</a:t>
            </a:r>
          </a:p>
        </p:txBody>
      </p:sp>
      <p:sp>
        <p:nvSpPr>
          <p:cNvPr id="5" name="Овал 4"/>
          <p:cNvSpPr/>
          <p:nvPr/>
        </p:nvSpPr>
        <p:spPr>
          <a:xfrm>
            <a:off x="2627313" y="2491318"/>
            <a:ext cx="3744912" cy="187536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9" name="TextBox 5"/>
          <p:cNvSpPr txBox="1">
            <a:spLocks noChangeArrowheads="1"/>
          </p:cNvSpPr>
          <p:nvPr/>
        </p:nvSpPr>
        <p:spPr bwMode="auto">
          <a:xfrm>
            <a:off x="3276600" y="3069167"/>
            <a:ext cx="25908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500" b="1" dirty="0">
                <a:solidFill>
                  <a:srgbClr val="0F13B1"/>
                </a:solidFill>
              </a:rPr>
              <a:t>12,5 млн. руб</a:t>
            </a:r>
            <a:r>
              <a:rPr lang="ru-RU" b="1" dirty="0">
                <a:solidFill>
                  <a:srgbClr val="0F13B1"/>
                </a:solidFill>
              </a:rPr>
              <a:t>. </a:t>
            </a:r>
          </a:p>
        </p:txBody>
      </p:sp>
      <p:sp>
        <p:nvSpPr>
          <p:cNvPr id="23560" name="TextBox 6"/>
          <p:cNvSpPr txBox="1">
            <a:spLocks noChangeArrowheads="1"/>
          </p:cNvSpPr>
          <p:nvPr/>
        </p:nvSpPr>
        <p:spPr bwMode="auto">
          <a:xfrm>
            <a:off x="323850" y="1629833"/>
            <a:ext cx="251936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Обеспечение жильем молодых семей</a:t>
            </a:r>
          </a:p>
        </p:txBody>
      </p:sp>
      <p:sp>
        <p:nvSpPr>
          <p:cNvPr id="23561" name="TextBox 7"/>
          <p:cNvSpPr txBox="1">
            <a:spLocks noChangeArrowheads="1"/>
          </p:cNvSpPr>
          <p:nvPr/>
        </p:nvSpPr>
        <p:spPr bwMode="auto">
          <a:xfrm>
            <a:off x="179388" y="3141133"/>
            <a:ext cx="2249487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Компенсация родительской платы за содержание ребенка в дошкольном учреждении </a:t>
            </a:r>
          </a:p>
        </p:txBody>
      </p:sp>
      <p:sp>
        <p:nvSpPr>
          <p:cNvPr id="23562" name="TextBox 8"/>
          <p:cNvSpPr txBox="1">
            <a:spLocks noChangeArrowheads="1"/>
          </p:cNvSpPr>
          <p:nvPr/>
        </p:nvSpPr>
        <p:spPr bwMode="auto">
          <a:xfrm>
            <a:off x="611188" y="5158318"/>
            <a:ext cx="252095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Доплаты за выслугу лет к пенсиям муниципальных служащих</a:t>
            </a:r>
          </a:p>
        </p:txBody>
      </p:sp>
      <p:sp>
        <p:nvSpPr>
          <p:cNvPr id="23563" name="TextBox 9"/>
          <p:cNvSpPr txBox="1">
            <a:spLocks noChangeArrowheads="1"/>
          </p:cNvSpPr>
          <p:nvPr/>
        </p:nvSpPr>
        <p:spPr bwMode="auto">
          <a:xfrm>
            <a:off x="3779838" y="5158317"/>
            <a:ext cx="20161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Средства на выплату единовременной материальной помощи семьям</a:t>
            </a:r>
          </a:p>
        </p:txBody>
      </p:sp>
      <p:sp>
        <p:nvSpPr>
          <p:cNvPr id="23565" name="TextBox 11"/>
          <p:cNvSpPr txBox="1">
            <a:spLocks noChangeArrowheads="1"/>
          </p:cNvSpPr>
          <p:nvPr/>
        </p:nvSpPr>
        <p:spPr bwMode="auto">
          <a:xfrm>
            <a:off x="6156326" y="4197352"/>
            <a:ext cx="2627313" cy="1045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Социальная поддержка граждан, оказавшихся в трудной жизненной ситуации </a:t>
            </a:r>
          </a:p>
        </p:txBody>
      </p:sp>
      <p:sp>
        <p:nvSpPr>
          <p:cNvPr id="23566" name="TextBox 12"/>
          <p:cNvSpPr txBox="1">
            <a:spLocks noChangeArrowheads="1"/>
          </p:cNvSpPr>
          <p:nvPr/>
        </p:nvSpPr>
        <p:spPr bwMode="auto">
          <a:xfrm>
            <a:off x="6480176" y="1989667"/>
            <a:ext cx="2663825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Средства на единовременные выплаты при рождении первого ребенка у женщин не достигших 25 лет </a:t>
            </a:r>
          </a:p>
        </p:txBody>
      </p:sp>
      <p:pic>
        <p:nvPicPr>
          <p:cNvPr id="18446" name="Рисунок 14" descr="e31375b41846e9e43a8a5cddf14c316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2277533"/>
            <a:ext cx="1079500" cy="71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Рисунок 17" descr="kisspng-computer-icons-coin-money-5af5c16eb1be87.435549831526055278728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00339" y="5731934"/>
            <a:ext cx="1017587" cy="79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8" name="Рисунок 1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" y="260351"/>
            <a:ext cx="469900" cy="72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9" name="Прямоугольник 6"/>
          <p:cNvSpPr>
            <a:spLocks noChangeArrowheads="1"/>
          </p:cNvSpPr>
          <p:nvPr/>
        </p:nvSpPr>
        <p:spPr bwMode="auto">
          <a:xfrm>
            <a:off x="827089" y="26035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476251"/>
            <a:ext cx="7143800" cy="1367367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Расходы бюджета муниципального образования город Алексин по разделу «Физическая культура и спорт»   </a:t>
            </a:r>
            <a:br>
              <a:rPr lang="ru-RU" sz="1800" b="1" dirty="0" smtClean="0">
                <a:solidFill>
                  <a:srgbClr val="0F13B1"/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в 2025 году  63 млн. руб., что выше уровня 2024 года на 18,7%</a:t>
            </a:r>
          </a:p>
        </p:txBody>
      </p:sp>
      <p:sp>
        <p:nvSpPr>
          <p:cNvPr id="5" name="Овал 4"/>
          <p:cNvSpPr/>
          <p:nvPr/>
        </p:nvSpPr>
        <p:spPr>
          <a:xfrm>
            <a:off x="2643188" y="2952752"/>
            <a:ext cx="3744912" cy="161924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>
                <a:solidFill>
                  <a:srgbClr val="0F13B1"/>
                </a:solidFill>
              </a:rPr>
              <a:t>63,0 млн. руб. </a:t>
            </a: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0" y="2084918"/>
            <a:ext cx="252095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 smtClean="0">
                <a:solidFill>
                  <a:srgbClr val="0F13B1"/>
                </a:solidFill>
                <a:latin typeface="+mn-lt"/>
              </a:rPr>
              <a:t>Обеспечение деятельности </a:t>
            </a:r>
            <a:r>
              <a:rPr lang="ru-RU" sz="1500" b="1" dirty="0">
                <a:solidFill>
                  <a:srgbClr val="0F13B1"/>
                </a:solidFill>
                <a:latin typeface="+mn-lt"/>
              </a:rPr>
              <a:t>МБУ «Спортивный центр «Возрождение»</a:t>
            </a:r>
          </a:p>
        </p:txBody>
      </p:sp>
      <p:pic>
        <p:nvPicPr>
          <p:cNvPr id="19461" name="Рисунок 6" descr="42e51952d9e40191355461ceddadedb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141134"/>
            <a:ext cx="2376487" cy="133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2928938" y="4582584"/>
            <a:ext cx="392906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500" b="1" dirty="0">
                <a:solidFill>
                  <a:srgbClr val="0F13B1"/>
                </a:solidFill>
                <a:latin typeface="+mn-lt"/>
              </a:rPr>
              <a:t>Проведение физкультурно-оздоровительных мероприятий</a:t>
            </a:r>
          </a:p>
        </p:txBody>
      </p:sp>
      <p:pic>
        <p:nvPicPr>
          <p:cNvPr id="19463" name="Picture 2" descr="C:\Users\КамароваКЮ\Desktop\2019\10 августа День физкультурника\IMG_12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5300134"/>
            <a:ext cx="2052638" cy="136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Box 9"/>
          <p:cNvSpPr txBox="1">
            <a:spLocks noChangeArrowheads="1"/>
          </p:cNvSpPr>
          <p:nvPr/>
        </p:nvSpPr>
        <p:spPr bwMode="auto">
          <a:xfrm>
            <a:off x="7143750" y="3619500"/>
            <a:ext cx="1785938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 smtClean="0">
                <a:solidFill>
                  <a:srgbClr val="0F13B1"/>
                </a:solidFill>
              </a:rPr>
              <a:t>Обеспечение деятельности</a:t>
            </a:r>
            <a:r>
              <a:rPr lang="ru-RU" sz="1500" b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ru-RU" sz="1500" b="1" dirty="0">
                <a:solidFill>
                  <a:srgbClr val="0F13B1"/>
                </a:solidFill>
                <a:latin typeface="+mn-lt"/>
              </a:rPr>
              <a:t>физкультурно-оздоровительного комплекса </a:t>
            </a:r>
          </a:p>
        </p:txBody>
      </p:sp>
      <p:pic>
        <p:nvPicPr>
          <p:cNvPr id="19465" name="Рисунок 11" descr="201508210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5238751"/>
            <a:ext cx="19431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4" descr="C:\Users\КамароваКЮ\Desktop\14 сентября День Тульской обл\IMG_43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7175" y="5300134"/>
            <a:ext cx="1944688" cy="1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Рисунок 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188385"/>
            <a:ext cx="571500" cy="76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8" name="Прямоугольник 6"/>
          <p:cNvSpPr>
            <a:spLocks noChangeArrowheads="1"/>
          </p:cNvSpPr>
          <p:nvPr/>
        </p:nvSpPr>
        <p:spPr bwMode="auto">
          <a:xfrm>
            <a:off x="755650" y="260351"/>
            <a:ext cx="68405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sp>
        <p:nvSpPr>
          <p:cNvPr id="19469" name="TextBox 12"/>
          <p:cNvSpPr txBox="1">
            <a:spLocks noChangeArrowheads="1"/>
          </p:cNvSpPr>
          <p:nvPr/>
        </p:nvSpPr>
        <p:spPr bwMode="auto">
          <a:xfrm>
            <a:off x="3071813" y="1905000"/>
            <a:ext cx="321468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 smtClean="0">
                <a:solidFill>
                  <a:srgbClr val="0F13B1"/>
                </a:solidFill>
              </a:rPr>
              <a:t>Обеспечение деятельности </a:t>
            </a:r>
            <a:r>
              <a:rPr lang="ru-RU" sz="1500" b="1" dirty="0">
                <a:solidFill>
                  <a:srgbClr val="0F13B1"/>
                </a:solidFill>
              </a:rPr>
              <a:t>спортивного клуба «Химик»</a:t>
            </a:r>
          </a:p>
        </p:txBody>
      </p:sp>
      <p:pic>
        <p:nvPicPr>
          <p:cNvPr id="19470" name="Picture 16" descr="https://1tulatv.ru/sites/default/files/inline/images/aleksin_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64" y="1809751"/>
            <a:ext cx="2217737" cy="142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1" y="500043"/>
            <a:ext cx="6778625" cy="785817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Расходы бюджета муниципального образования город Алексин по разделу «Национальная экономика» в 2024-2027годах</a:t>
            </a:r>
          </a:p>
        </p:txBody>
      </p:sp>
      <p:pic>
        <p:nvPicPr>
          <p:cNvPr id="20483" name="Рисунок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5100"/>
            <a:ext cx="503238" cy="7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6"/>
          <p:cNvSpPr>
            <a:spLocks noChangeArrowheads="1"/>
          </p:cNvSpPr>
          <p:nvPr/>
        </p:nvSpPr>
        <p:spPr bwMode="auto">
          <a:xfrm>
            <a:off x="827089" y="260351"/>
            <a:ext cx="68405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12" name="Диаграмма 5"/>
          <p:cNvGraphicFramePr>
            <a:graphicFrameLocks/>
          </p:cNvGraphicFramePr>
          <p:nvPr/>
        </p:nvGraphicFramePr>
        <p:xfrm>
          <a:off x="357188" y="1905001"/>
          <a:ext cx="8786812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Выгнутая вверх стрелка 7"/>
          <p:cNvSpPr/>
          <p:nvPr/>
        </p:nvSpPr>
        <p:spPr>
          <a:xfrm>
            <a:off x="2428875" y="1809751"/>
            <a:ext cx="1785938" cy="666749"/>
          </a:xfrm>
          <a:prstGeom prst="curvedDownArrow">
            <a:avLst/>
          </a:prstGeom>
          <a:solidFill>
            <a:srgbClr val="333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>
            <a:off x="4357688" y="1714500"/>
            <a:ext cx="1714500" cy="762000"/>
          </a:xfrm>
          <a:prstGeom prst="curvedDownArrow">
            <a:avLst/>
          </a:prstGeom>
          <a:solidFill>
            <a:srgbClr val="333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>
            <a:off x="6072189" y="1714501"/>
            <a:ext cx="1571625" cy="785806"/>
          </a:xfrm>
          <a:prstGeom prst="curvedDownArrow">
            <a:avLst/>
          </a:prstGeom>
          <a:solidFill>
            <a:srgbClr val="333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489" name="TextBox 10"/>
          <p:cNvSpPr txBox="1">
            <a:spLocks noChangeArrowheads="1"/>
          </p:cNvSpPr>
          <p:nvPr/>
        </p:nvSpPr>
        <p:spPr bwMode="auto">
          <a:xfrm>
            <a:off x="3000375" y="2095501"/>
            <a:ext cx="8572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/>
              <a:t>+</a:t>
            </a:r>
            <a:r>
              <a:rPr lang="ru-RU" sz="1200" b="1" dirty="0" smtClean="0"/>
              <a:t>51,5%</a:t>
            </a:r>
            <a:endParaRPr lang="ru-RU" sz="1200" b="1" dirty="0"/>
          </a:p>
        </p:txBody>
      </p:sp>
      <p:sp>
        <p:nvSpPr>
          <p:cNvPr id="20490" name="TextBox 11"/>
          <p:cNvSpPr txBox="1">
            <a:spLocks noChangeArrowheads="1"/>
          </p:cNvSpPr>
          <p:nvPr/>
        </p:nvSpPr>
        <p:spPr bwMode="auto">
          <a:xfrm rot="10800000" flipV="1">
            <a:off x="4786313" y="2203592"/>
            <a:ext cx="7858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b="1" dirty="0" smtClean="0"/>
              <a:t>-6,0%</a:t>
            </a:r>
            <a:endParaRPr lang="ru-RU" sz="1200" b="1" dirty="0"/>
          </a:p>
        </p:txBody>
      </p:sp>
      <p:sp>
        <p:nvSpPr>
          <p:cNvPr id="20491" name="TextBox 13"/>
          <p:cNvSpPr txBox="1">
            <a:spLocks noChangeArrowheads="1"/>
          </p:cNvSpPr>
          <p:nvPr/>
        </p:nvSpPr>
        <p:spPr bwMode="auto">
          <a:xfrm rot="10800000" flipV="1">
            <a:off x="6500826" y="2221849"/>
            <a:ext cx="7858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b="1" dirty="0" smtClean="0"/>
              <a:t>-11,9%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85917" y="571500"/>
            <a:ext cx="7000925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  <a:t>Расходы бюджета муниципального образования город Алексин по разделу «Жилищно-коммунальное хозяйство» </a:t>
            </a:r>
            <a:br>
              <a:rPr lang="ru-RU" sz="18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  <a:t>в 2025 году  141,1 млн. руб. </a:t>
            </a:r>
          </a:p>
        </p:txBody>
      </p:sp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3276601" y="2565401"/>
            <a:ext cx="2879725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500" b="1" i="1" dirty="0">
                <a:solidFill>
                  <a:srgbClr val="0F13B1"/>
                </a:solidFill>
                <a:latin typeface="+mn-lt"/>
                <a:cs typeface="Arial" charset="0"/>
              </a:rPr>
              <a:t>Общая сумма финансирования  в 2025 г.–</a:t>
            </a:r>
          </a:p>
          <a:p>
            <a:pPr algn="ctr">
              <a:defRPr/>
            </a:pPr>
            <a:r>
              <a:rPr lang="ru-RU" sz="3000" b="1" i="1" dirty="0">
                <a:solidFill>
                  <a:srgbClr val="0F13B1"/>
                </a:solidFill>
                <a:latin typeface="+mn-lt"/>
                <a:cs typeface="Arial" charset="0"/>
              </a:rPr>
              <a:t>141,1 </a:t>
            </a:r>
          </a:p>
          <a:p>
            <a:pPr algn="ctr">
              <a:defRPr/>
            </a:pPr>
            <a:r>
              <a:rPr lang="ru-RU" b="1" i="1" dirty="0">
                <a:solidFill>
                  <a:srgbClr val="0F13B1"/>
                </a:solidFill>
                <a:latin typeface="+mn-lt"/>
                <a:cs typeface="Arial" charset="0"/>
              </a:rPr>
              <a:t>млн. рублей</a:t>
            </a: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468314" y="1785926"/>
            <a:ext cx="26034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500" b="1" dirty="0">
                <a:solidFill>
                  <a:srgbClr val="0F13B1"/>
                </a:solidFill>
              </a:rPr>
              <a:t>Проведение капремонта жилищного фонда</a:t>
            </a:r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357189" y="3429000"/>
            <a:ext cx="280828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>
                <a:solidFill>
                  <a:srgbClr val="0F13B1"/>
                </a:solidFill>
              </a:rPr>
              <a:t>Поддержка коммунального хозяйства </a:t>
            </a:r>
          </a:p>
        </p:txBody>
      </p:sp>
      <p:sp>
        <p:nvSpPr>
          <p:cNvPr id="22534" name="TextBox 8"/>
          <p:cNvSpPr txBox="1">
            <a:spLocks noChangeArrowheads="1"/>
          </p:cNvSpPr>
          <p:nvPr/>
        </p:nvSpPr>
        <p:spPr bwMode="auto">
          <a:xfrm>
            <a:off x="428625" y="5429252"/>
            <a:ext cx="200025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>
                <a:solidFill>
                  <a:srgbClr val="0F13B1"/>
                </a:solidFill>
              </a:rPr>
              <a:t>Содержание объектов инфраструктуры</a:t>
            </a:r>
          </a:p>
        </p:txBody>
      </p:sp>
      <p:sp>
        <p:nvSpPr>
          <p:cNvPr id="22535" name="TextBox 9"/>
          <p:cNvSpPr txBox="1">
            <a:spLocks noChangeArrowheads="1"/>
          </p:cNvSpPr>
          <p:nvPr/>
        </p:nvSpPr>
        <p:spPr bwMode="auto">
          <a:xfrm>
            <a:off x="6443664" y="4667252"/>
            <a:ext cx="2592387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>
                <a:solidFill>
                  <a:srgbClr val="0F13B1"/>
                </a:solidFill>
              </a:rPr>
              <a:t>Организация уличного освещения и работы по реконструкции </a:t>
            </a:r>
          </a:p>
        </p:txBody>
      </p:sp>
      <p:sp>
        <p:nvSpPr>
          <p:cNvPr id="22536" name="TextBox 10"/>
          <p:cNvSpPr txBox="1">
            <a:spLocks noChangeArrowheads="1"/>
          </p:cNvSpPr>
          <p:nvPr/>
        </p:nvSpPr>
        <p:spPr bwMode="auto">
          <a:xfrm>
            <a:off x="6443664" y="2180167"/>
            <a:ext cx="298767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>
                <a:solidFill>
                  <a:srgbClr val="0F13B1"/>
                </a:solidFill>
              </a:rPr>
              <a:t>Благоустройство территории МО</a:t>
            </a:r>
          </a:p>
        </p:txBody>
      </p:sp>
      <p:sp>
        <p:nvSpPr>
          <p:cNvPr id="22537" name="TextBox 12"/>
          <p:cNvSpPr txBox="1">
            <a:spLocks noChangeArrowheads="1"/>
          </p:cNvSpPr>
          <p:nvPr/>
        </p:nvSpPr>
        <p:spPr bwMode="auto">
          <a:xfrm>
            <a:off x="5643564" y="3143251"/>
            <a:ext cx="3500437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>
                <a:solidFill>
                  <a:srgbClr val="0F13B1"/>
                </a:solidFill>
              </a:rPr>
              <a:t>Озеленение, утилизация ТБО 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39750" y="3141133"/>
            <a:ext cx="20875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627314" y="3141134"/>
            <a:ext cx="720725" cy="215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071814" y="4102100"/>
            <a:ext cx="923925" cy="1841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39750" y="4292600"/>
            <a:ext cx="2520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3348039" y="4580467"/>
            <a:ext cx="719137" cy="18563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429375" y="5619751"/>
            <a:ext cx="2071688" cy="21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429251" y="4095751"/>
            <a:ext cx="1000125" cy="15134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588126" y="4292600"/>
            <a:ext cx="20875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6084889" y="3621618"/>
            <a:ext cx="511175" cy="654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6227764" y="2853267"/>
            <a:ext cx="503237" cy="2878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6732588" y="2853267"/>
            <a:ext cx="20875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49" name="Рисунок 49" descr="unnam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1714501"/>
            <a:ext cx="1081088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0" name="Рисунок 50" descr="3810351328693f4955001f737eff087d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2277534"/>
            <a:ext cx="635000" cy="57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1" name="Рисунок 52" descr="256863-1FG40SQ73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3526" y="3716867"/>
            <a:ext cx="1260475" cy="89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2" name="Рисунок 53" descr="street-lamp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31200" y="5048251"/>
            <a:ext cx="8128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3" name="Рисунок 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165100"/>
            <a:ext cx="541338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4" name="TextBox 19"/>
          <p:cNvSpPr txBox="1">
            <a:spLocks noChangeArrowheads="1"/>
          </p:cNvSpPr>
          <p:nvPr/>
        </p:nvSpPr>
        <p:spPr bwMode="auto">
          <a:xfrm>
            <a:off x="863600" y="260351"/>
            <a:ext cx="7669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857251" y="6477000"/>
            <a:ext cx="2500313" cy="21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4286250" y="4905376"/>
            <a:ext cx="1143000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714876" y="5619752"/>
            <a:ext cx="242889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0F13B1"/>
                </a:solidFill>
                <a:latin typeface="Arial" charset="0"/>
                <a:cs typeface="Arial" charset="0"/>
              </a:rPr>
              <a:t>Установка детского игрового </a:t>
            </a:r>
            <a:r>
              <a:rPr lang="ru-RU" sz="1500" b="1" dirty="0" err="1" smtClean="0">
                <a:solidFill>
                  <a:srgbClr val="0F13B1"/>
                </a:solidFill>
                <a:latin typeface="Arial" charset="0"/>
                <a:cs typeface="Arial" charset="0"/>
              </a:rPr>
              <a:t>борудования</a:t>
            </a:r>
            <a:endParaRPr lang="ru-RU" sz="1500" b="1" dirty="0">
              <a:solidFill>
                <a:srgbClr val="0F13B1"/>
              </a:solidFill>
              <a:latin typeface="Arial" charset="0"/>
              <a:cs typeface="Arial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5000626" y="5619751"/>
            <a:ext cx="714375" cy="2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59" name="Picture 33" descr="https://i.mycdn.me/i?r=AzEPZsRbOZEKgBhR0XGMT1RkbnnVeNtRCOjHLe2a-r9AAaaKTM5SRkZCeTgDn6uOyic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1" y="5524500"/>
            <a:ext cx="2428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666751"/>
            <a:ext cx="7686675" cy="1333500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Расходы бюджета муниципального образования город Алексин по </a:t>
            </a:r>
            <a:r>
              <a:rPr lang="ru-RU" sz="1800" b="1" dirty="0" smtClean="0">
                <a:solidFill>
                  <a:srgbClr val="0F13B1"/>
                </a:solidFill>
                <a:latin typeface="Arial" pitchFamily="34" charset="0"/>
                <a:cs typeface="Arial" pitchFamily="34" charset="0"/>
              </a:rPr>
              <a:t>разделу</a:t>
            </a:r>
            <a:r>
              <a:rPr lang="ru-RU" sz="1800" b="1" dirty="0" smtClean="0">
                <a:solidFill>
                  <a:srgbClr val="0F13B1"/>
                </a:solidFill>
              </a:rPr>
              <a:t> «Общегосударственные расходы», «Национальная оборона», «Национальная безопасность и правоохранительная деятельность» в 2024-2027 годах (млн. руб.)</a:t>
            </a:r>
          </a:p>
        </p:txBody>
      </p:sp>
      <p:pic>
        <p:nvPicPr>
          <p:cNvPr id="23555" name="Рисунок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1" y="165100"/>
            <a:ext cx="500063" cy="7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19"/>
          <p:cNvSpPr txBox="1">
            <a:spLocks noChangeArrowheads="1"/>
          </p:cNvSpPr>
          <p:nvPr/>
        </p:nvSpPr>
        <p:spPr bwMode="auto">
          <a:xfrm>
            <a:off x="863600" y="260351"/>
            <a:ext cx="7669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12" name="Диаграмма 5"/>
          <p:cNvGraphicFramePr>
            <a:graphicFrameLocks/>
          </p:cNvGraphicFramePr>
          <p:nvPr/>
        </p:nvGraphicFramePr>
        <p:xfrm>
          <a:off x="285720" y="2387600"/>
          <a:ext cx="84296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Выгнутая вверх стрелка 5"/>
          <p:cNvSpPr/>
          <p:nvPr/>
        </p:nvSpPr>
        <p:spPr>
          <a:xfrm>
            <a:off x="1857376" y="2286001"/>
            <a:ext cx="2143125" cy="428619"/>
          </a:xfrm>
          <a:prstGeom prst="curvedDownArrow">
            <a:avLst/>
          </a:prstGeom>
          <a:solidFill>
            <a:srgbClr val="333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>
            <a:off x="4000500" y="2071679"/>
            <a:ext cx="1643063" cy="714380"/>
          </a:xfrm>
          <a:prstGeom prst="curvedDownArrow">
            <a:avLst/>
          </a:prstGeom>
          <a:solidFill>
            <a:srgbClr val="333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5643563" y="2095501"/>
            <a:ext cx="1643062" cy="690557"/>
          </a:xfrm>
          <a:prstGeom prst="curvedDownArrow">
            <a:avLst/>
          </a:prstGeom>
          <a:solidFill>
            <a:srgbClr val="333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561" name="TextBox 8"/>
          <p:cNvSpPr txBox="1">
            <a:spLocks noChangeArrowheads="1"/>
          </p:cNvSpPr>
          <p:nvPr/>
        </p:nvSpPr>
        <p:spPr bwMode="auto">
          <a:xfrm>
            <a:off x="2357438" y="2476500"/>
            <a:ext cx="10715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+31,4</a:t>
            </a:r>
            <a:r>
              <a:rPr lang="ru-RU" sz="1200" b="1"/>
              <a:t>%</a:t>
            </a:r>
          </a:p>
        </p:txBody>
      </p:sp>
      <p:sp>
        <p:nvSpPr>
          <p:cNvPr id="23562" name="TextBox 9"/>
          <p:cNvSpPr txBox="1">
            <a:spLocks noChangeArrowheads="1"/>
          </p:cNvSpPr>
          <p:nvPr/>
        </p:nvSpPr>
        <p:spPr bwMode="auto">
          <a:xfrm>
            <a:off x="4286250" y="2476500"/>
            <a:ext cx="928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-6,1%</a:t>
            </a:r>
          </a:p>
        </p:txBody>
      </p:sp>
      <p:sp>
        <p:nvSpPr>
          <p:cNvPr id="23563" name="TextBox 11"/>
          <p:cNvSpPr txBox="1">
            <a:spLocks noChangeArrowheads="1"/>
          </p:cNvSpPr>
          <p:nvPr/>
        </p:nvSpPr>
        <p:spPr bwMode="auto">
          <a:xfrm>
            <a:off x="5929314" y="2476500"/>
            <a:ext cx="9286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+1,2%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476251"/>
            <a:ext cx="7686675" cy="1333500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Структура и объем муниципального долга муниципального образования город Алексин на 1 января 2024 года и на 1 января 2025 года (млн. руб.)</a:t>
            </a:r>
            <a:br>
              <a:rPr lang="ru-RU" sz="1800" b="1" dirty="0" smtClean="0">
                <a:solidFill>
                  <a:srgbClr val="0F13B1"/>
                </a:solidFill>
              </a:rPr>
            </a:br>
            <a:r>
              <a:rPr lang="ru-RU" sz="1800" b="1" dirty="0" smtClean="0">
                <a:solidFill>
                  <a:srgbClr val="0F13B1"/>
                </a:solidFill>
              </a:rPr>
              <a:t>кредиты коммерческих банков (ФАКТ)</a:t>
            </a:r>
          </a:p>
        </p:txBody>
      </p:sp>
      <p:pic>
        <p:nvPicPr>
          <p:cNvPr id="24579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1" y="165100"/>
            <a:ext cx="500063" cy="7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19"/>
          <p:cNvSpPr txBox="1">
            <a:spLocks noChangeArrowheads="1"/>
          </p:cNvSpPr>
          <p:nvPr/>
        </p:nvSpPr>
        <p:spPr bwMode="auto">
          <a:xfrm>
            <a:off x="863600" y="260351"/>
            <a:ext cx="7669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24581" name="Диаграмма 5"/>
          <p:cNvGraphicFramePr>
            <a:graphicFrameLocks/>
          </p:cNvGraphicFramePr>
          <p:nvPr/>
        </p:nvGraphicFramePr>
        <p:xfrm>
          <a:off x="0" y="1809751"/>
          <a:ext cx="6858000" cy="5048249"/>
        </p:xfrm>
        <a:graphic>
          <a:graphicData uri="http://schemas.openxmlformats.org/presentationml/2006/ole">
            <p:oleObj spid="_x0000_s141314" r:id="rId4" imgW="6858594" imgH="3785944" progId="Excel.Sheet.8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429376" y="1619251"/>
            <a:ext cx="2714625" cy="40010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srgbClr val="0F13B1"/>
                </a:solidFill>
                <a:latin typeface="Arial" charset="0"/>
                <a:cs typeface="Arial" charset="0"/>
              </a:rPr>
              <a:t>Муниципальный долг - </a:t>
            </a: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обязательства публично-правового образования, возникающие из муниципальных заимствований: привлечением кредитов в кредитных  организациях, получением бюджетных кредитов от других бюджетов и предоставлением гарантий.</a:t>
            </a:r>
          </a:p>
          <a:p>
            <a:pPr algn="just">
              <a:defRPr/>
            </a:pPr>
            <a:endParaRPr lang="ru-RU" sz="1200" b="1" dirty="0">
              <a:solidFill>
                <a:srgbClr val="0F13B1"/>
              </a:solidFill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ru-RU" sz="1200" b="1" dirty="0" smtClean="0">
                <a:solidFill>
                  <a:srgbClr val="0F13B1"/>
                </a:solidFill>
                <a:latin typeface="Arial" charset="0"/>
                <a:cs typeface="Arial" charset="0"/>
              </a:rPr>
              <a:t>Расходы  </a:t>
            </a:r>
            <a:r>
              <a:rPr lang="ru-RU" sz="1200" b="1" dirty="0">
                <a:solidFill>
                  <a:srgbClr val="0F13B1"/>
                </a:solidFill>
                <a:latin typeface="Arial" charset="0"/>
                <a:cs typeface="Arial" charset="0"/>
              </a:rPr>
              <a:t>на гашение коммерческих кредитов:</a:t>
            </a:r>
          </a:p>
          <a:p>
            <a:pPr algn="just">
              <a:defRPr/>
            </a:pP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2025 год-50,0млн.руб.</a:t>
            </a:r>
          </a:p>
          <a:p>
            <a:pPr algn="just">
              <a:defRPr/>
            </a:pP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2026 год-60,0 млн. руб.</a:t>
            </a:r>
          </a:p>
          <a:p>
            <a:pPr algn="just">
              <a:defRPr/>
            </a:pP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2027 год -90,0 млн. руб.</a:t>
            </a:r>
          </a:p>
          <a:p>
            <a:pPr>
              <a:defRPr/>
            </a:pPr>
            <a:r>
              <a:rPr lang="ru-RU" sz="1200" b="1" dirty="0" smtClean="0">
                <a:solidFill>
                  <a:srgbClr val="0F13B1"/>
                </a:solidFill>
                <a:latin typeface="Arial" charset="0"/>
                <a:cs typeface="Arial" charset="0"/>
              </a:rPr>
              <a:t>Расходы  </a:t>
            </a:r>
            <a:r>
              <a:rPr lang="ru-RU" sz="1200" b="1" dirty="0">
                <a:solidFill>
                  <a:srgbClr val="0F13B1"/>
                </a:solidFill>
                <a:latin typeface="Arial" charset="0"/>
                <a:cs typeface="Arial" charset="0"/>
              </a:rPr>
              <a:t>на обслуживание муниципального долга:</a:t>
            </a:r>
          </a:p>
          <a:p>
            <a:pPr algn="just">
              <a:defRPr/>
            </a:pP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2025 год-13,6 млн.руб.</a:t>
            </a:r>
          </a:p>
          <a:p>
            <a:pPr algn="just">
              <a:defRPr/>
            </a:pP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2026 год-38,4 млн. руб.</a:t>
            </a:r>
          </a:p>
          <a:p>
            <a:pPr algn="just">
              <a:defRPr/>
            </a:pPr>
            <a:r>
              <a:rPr lang="ru-RU" sz="1200" dirty="0">
                <a:solidFill>
                  <a:srgbClr val="0F13B1"/>
                </a:solidFill>
                <a:latin typeface="Arial" charset="0"/>
                <a:cs typeface="Arial" charset="0"/>
              </a:rPr>
              <a:t>2027 год -61,1 млн. руб.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476251"/>
            <a:ext cx="7686675" cy="1333500"/>
          </a:xfrm>
        </p:spPr>
        <p:txBody>
          <a:bodyPr/>
          <a:lstStyle/>
          <a:p>
            <a:r>
              <a:rPr lang="ru-RU" sz="1800" b="1" dirty="0" smtClean="0">
                <a:solidFill>
                  <a:srgbClr val="0F13B1"/>
                </a:solidFill>
              </a:rPr>
              <a:t>Отношение муниципального долга муниципального образования город Алексин к налоговым и неналоговым доходам бюджета муниципального образования город Алексин  (ПЛАН) (млн. руб.)</a:t>
            </a:r>
          </a:p>
        </p:txBody>
      </p:sp>
      <p:pic>
        <p:nvPicPr>
          <p:cNvPr id="24579" name="Рисунок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1" y="165100"/>
            <a:ext cx="500063" cy="7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19"/>
          <p:cNvSpPr txBox="1">
            <a:spLocks noChangeArrowheads="1"/>
          </p:cNvSpPr>
          <p:nvPr/>
        </p:nvSpPr>
        <p:spPr bwMode="auto">
          <a:xfrm>
            <a:off x="863600" y="260351"/>
            <a:ext cx="7669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000100" y="1928802"/>
          <a:ext cx="7786742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476251"/>
            <a:ext cx="7929563" cy="952500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0F13B1"/>
                </a:solidFill>
              </a:rPr>
              <a:t>Размер дефицит бюджета муниципального образования город Алексин на 2024 год, 2025 год и плановые периоды 2026 и 2027 годов (млн. руб.)</a:t>
            </a:r>
          </a:p>
        </p:txBody>
      </p:sp>
      <p:sp>
        <p:nvSpPr>
          <p:cNvPr id="25603" name="TextBox 19"/>
          <p:cNvSpPr txBox="1">
            <a:spLocks noChangeArrowheads="1"/>
          </p:cNvSpPr>
          <p:nvPr/>
        </p:nvSpPr>
        <p:spPr bwMode="auto">
          <a:xfrm>
            <a:off x="863600" y="260351"/>
            <a:ext cx="7669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pic>
        <p:nvPicPr>
          <p:cNvPr id="25604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65100"/>
            <a:ext cx="503238" cy="7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605" name="Диаграмма 6"/>
          <p:cNvGraphicFramePr>
            <a:graphicFrameLocks/>
          </p:cNvGraphicFramePr>
          <p:nvPr/>
        </p:nvGraphicFramePr>
        <p:xfrm>
          <a:off x="71439" y="1428752"/>
          <a:ext cx="8643937" cy="5048249"/>
        </p:xfrm>
        <a:graphic>
          <a:graphicData uri="http://schemas.openxmlformats.org/presentationml/2006/ole">
            <p:oleObj spid="_x0000_s142338" r:id="rId4" imgW="8644877" imgH="3785944" progId="Excel.Sheet.8">
              <p:embed/>
            </p:oleObj>
          </a:graphicData>
        </a:graphic>
      </p:graphicFrame>
      <p:sp>
        <p:nvSpPr>
          <p:cNvPr id="25606" name="TextBox 5"/>
          <p:cNvSpPr txBox="1">
            <a:spLocks noChangeArrowheads="1"/>
          </p:cNvSpPr>
          <p:nvPr/>
        </p:nvSpPr>
        <p:spPr bwMode="auto">
          <a:xfrm>
            <a:off x="3500439" y="3524251"/>
            <a:ext cx="7143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C00000"/>
                </a:solidFill>
              </a:rPr>
              <a:t>9,6%</a:t>
            </a:r>
          </a:p>
        </p:txBody>
      </p:sp>
      <p:sp>
        <p:nvSpPr>
          <p:cNvPr id="25607" name="TextBox 6"/>
          <p:cNvSpPr txBox="1">
            <a:spLocks noChangeArrowheads="1"/>
          </p:cNvSpPr>
          <p:nvPr/>
        </p:nvSpPr>
        <p:spPr bwMode="auto">
          <a:xfrm>
            <a:off x="5143501" y="2762251"/>
            <a:ext cx="10715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C00000"/>
                </a:solidFill>
              </a:rPr>
              <a:t>4,5%</a:t>
            </a:r>
          </a:p>
        </p:txBody>
      </p:sp>
      <p:sp>
        <p:nvSpPr>
          <p:cNvPr id="25608" name="TextBox 7"/>
          <p:cNvSpPr txBox="1">
            <a:spLocks noChangeArrowheads="1"/>
          </p:cNvSpPr>
          <p:nvPr/>
        </p:nvSpPr>
        <p:spPr bwMode="auto">
          <a:xfrm>
            <a:off x="6858000" y="2952751"/>
            <a:ext cx="1068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C00000"/>
                </a:solidFill>
              </a:rPr>
              <a:t>6,2%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1071538" y="14285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0F13B1"/>
                </a:solidFill>
              </a:rPr>
              <a:t>Что такое бюджет?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000100" y="1214422"/>
            <a:ext cx="5759450" cy="5429288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rgbClr val="1E1EFA"/>
                </a:solidFill>
              </a:rPr>
              <a:t>Слово </a:t>
            </a:r>
            <a:r>
              <a:rPr lang="ru-RU" sz="1600" b="1" dirty="0" smtClean="0">
                <a:solidFill>
                  <a:srgbClr val="1E1EFA"/>
                </a:solidFill>
              </a:rPr>
              <a:t>Бюджет </a:t>
            </a:r>
            <a:r>
              <a:rPr lang="ru-RU" sz="1600" dirty="0" smtClean="0">
                <a:solidFill>
                  <a:srgbClr val="1E1EFA"/>
                </a:solidFill>
              </a:rPr>
              <a:t>образовано от </a:t>
            </a:r>
            <a:r>
              <a:rPr lang="ru-RU" sz="1600" dirty="0" err="1" smtClean="0">
                <a:solidFill>
                  <a:srgbClr val="1E1EFA"/>
                </a:solidFill>
              </a:rPr>
              <a:t>старонормандского</a:t>
            </a:r>
            <a:r>
              <a:rPr lang="ru-RU" sz="1600" dirty="0" smtClean="0">
                <a:solidFill>
                  <a:srgbClr val="1E1EFA"/>
                </a:solidFill>
              </a:rPr>
              <a:t> </a:t>
            </a:r>
            <a:r>
              <a:rPr lang="ru-RU" sz="1600" i="1" dirty="0" err="1" smtClean="0">
                <a:solidFill>
                  <a:srgbClr val="1E1EFA"/>
                </a:solidFill>
              </a:rPr>
              <a:t>bougette</a:t>
            </a:r>
            <a:r>
              <a:rPr lang="ru-RU" sz="1600" i="1" dirty="0" smtClean="0">
                <a:solidFill>
                  <a:srgbClr val="1E1EFA"/>
                </a:solidFill>
              </a:rPr>
              <a:t> – </a:t>
            </a:r>
            <a:r>
              <a:rPr lang="ru-RU" sz="1600" dirty="0" smtClean="0">
                <a:solidFill>
                  <a:srgbClr val="1E1EFA"/>
                </a:solidFill>
              </a:rPr>
              <a:t>кошелек, сумка, кожаный мешок, мешок с деньгами </a:t>
            </a:r>
          </a:p>
          <a:p>
            <a:pPr algn="just"/>
            <a:r>
              <a:rPr lang="ru-RU" sz="1600" b="1" dirty="0" smtClean="0">
                <a:solidFill>
                  <a:srgbClr val="1E1EFA"/>
                </a:solidFill>
              </a:rPr>
              <a:t>Бюджет </a:t>
            </a:r>
            <a:r>
              <a:rPr lang="ru-RU" sz="1600" dirty="0" smtClean="0">
                <a:solidFill>
                  <a:srgbClr val="1E1EFA"/>
                </a:solidFill>
              </a:rPr>
              <a:t>– это форма образования и расходования денежных средств определенного объекта (семьи, бизнеса, государства и т.д.) на определенный период для обеспечения задач и функций.</a:t>
            </a:r>
          </a:p>
          <a:p>
            <a:pPr algn="just"/>
            <a:r>
              <a:rPr lang="ru-RU" sz="1600" b="1" dirty="0" smtClean="0">
                <a:solidFill>
                  <a:srgbClr val="1E1EFA"/>
                </a:solidFill>
              </a:rPr>
              <a:t>Доходы бюджета </a:t>
            </a:r>
            <a:r>
              <a:rPr lang="ru-RU" sz="1600" dirty="0" smtClean="0">
                <a:solidFill>
                  <a:srgbClr val="1E1EFA"/>
                </a:solidFill>
              </a:rPr>
              <a:t>публично-правового образования – это поступающие в бюджет денежные средства в виде налогов, сборов, иных платежей и средства финансовой помощи.</a:t>
            </a:r>
          </a:p>
          <a:p>
            <a:pPr algn="just"/>
            <a:r>
              <a:rPr lang="ru-RU" sz="1600" b="1" dirty="0" smtClean="0">
                <a:solidFill>
                  <a:srgbClr val="1E1EFA"/>
                </a:solidFill>
              </a:rPr>
              <a:t>Расходы бюджета </a:t>
            </a:r>
            <a:r>
              <a:rPr lang="ru-RU" sz="1600" dirty="0" smtClean="0">
                <a:solidFill>
                  <a:srgbClr val="1E1EFA"/>
                </a:solidFill>
              </a:rPr>
              <a:t>публично  - правового образования – это </a:t>
            </a:r>
          </a:p>
          <a:p>
            <a:pPr algn="just"/>
            <a:r>
              <a:rPr lang="ru-RU" sz="1600" dirty="0" smtClean="0">
                <a:solidFill>
                  <a:srgbClr val="1E1EFA"/>
                </a:solidFill>
              </a:rPr>
              <a:t>выплачиваемые из бюджета денежные средства в целях обеспечения задач и функций государства и местного самоуправления.</a:t>
            </a:r>
          </a:p>
          <a:p>
            <a:pPr algn="just"/>
            <a:r>
              <a:rPr lang="ru-RU" sz="1600" b="1" dirty="0" err="1" smtClean="0">
                <a:solidFill>
                  <a:srgbClr val="1E1EFA"/>
                </a:solidFill>
              </a:rPr>
              <a:t>Профицит</a:t>
            </a:r>
            <a:r>
              <a:rPr lang="ru-RU" sz="1600" b="1" dirty="0" smtClean="0">
                <a:solidFill>
                  <a:srgbClr val="1E1EFA"/>
                </a:solidFill>
              </a:rPr>
              <a:t> бюджета</a:t>
            </a:r>
            <a:r>
              <a:rPr lang="ru-RU" sz="1600" dirty="0" smtClean="0">
                <a:solidFill>
                  <a:srgbClr val="1E1EFA"/>
                </a:solidFill>
              </a:rPr>
              <a:t> –превышение доходов бюджета над его расходами.</a:t>
            </a:r>
          </a:p>
          <a:p>
            <a:pPr algn="just"/>
            <a:r>
              <a:rPr lang="ru-RU" sz="1600" b="1" dirty="0" smtClean="0">
                <a:solidFill>
                  <a:srgbClr val="1E1EFA"/>
                </a:solidFill>
              </a:rPr>
              <a:t>Дефицит бюджета</a:t>
            </a:r>
            <a:r>
              <a:rPr lang="ru-RU" sz="1600" dirty="0" smtClean="0">
                <a:solidFill>
                  <a:srgbClr val="1E1EFA"/>
                </a:solidFill>
              </a:rPr>
              <a:t> – превышение расходов бюджета над его доходами.</a:t>
            </a:r>
          </a:p>
          <a:p>
            <a:endParaRPr lang="ru-RU" sz="2800" dirty="0" smtClean="0">
              <a:solidFill>
                <a:srgbClr val="006666"/>
              </a:solidFill>
            </a:endParaRPr>
          </a:p>
        </p:txBody>
      </p:sp>
      <p:pic>
        <p:nvPicPr>
          <p:cNvPr id="5124" name="Picture 8" descr="banner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948488" y="1700213"/>
            <a:ext cx="1871662" cy="1223962"/>
          </a:xfrm>
          <a:noFill/>
        </p:spPr>
      </p:pic>
      <p:pic>
        <p:nvPicPr>
          <p:cNvPr id="5125" name="Picture 6" descr="1454103047_strahovanie_vklado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3141663"/>
            <a:ext cx="1871662" cy="107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7" descr="An-alternative-way-to-manage-Personal-financ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4365625"/>
            <a:ext cx="18716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g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8663" y="357188"/>
            <a:ext cx="67500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85728"/>
            <a:ext cx="8143875" cy="114300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0F13B1"/>
                </a:solidFill>
              </a:rPr>
              <a:t>Что такое местные бюджеты?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71612"/>
            <a:ext cx="8229600" cy="4679950"/>
          </a:xfrm>
        </p:spPr>
        <p:txBody>
          <a:bodyPr/>
          <a:lstStyle/>
          <a:p>
            <a:pPr algn="just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rgbClr val="1E1EFA"/>
                </a:solidFill>
              </a:rPr>
              <a:t>Местные бюджеты </a:t>
            </a:r>
            <a:r>
              <a:rPr lang="ru-RU" sz="1800" dirty="0" smtClean="0">
                <a:solidFill>
                  <a:srgbClr val="1E1EFA"/>
                </a:solidFill>
              </a:rPr>
              <a:t>входят в структуру бюджетной системы Российской Федерации. Каждое муниципальное образование имеет собственный бюджет.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 </a:t>
            </a:r>
            <a:r>
              <a:rPr lang="ru-RU" sz="1800" b="1" dirty="0" smtClean="0">
                <a:solidFill>
                  <a:srgbClr val="1E1EFA"/>
                </a:solidFill>
              </a:rPr>
              <a:t>Местные бюджеты: </a:t>
            </a:r>
            <a:r>
              <a:rPr lang="ru-RU" sz="1800" dirty="0" smtClean="0">
                <a:solidFill>
                  <a:srgbClr val="1E1EFA"/>
                </a:solidFill>
              </a:rPr>
              <a:t>бюджеты муниципальных районов, городских округов, городских округов с внутригородским делением, внутригородских муниципальных образований городов федерального значения Москвы, Санкт - Петербурга и Севастополя, бюджеты городских и сельских поселений, бюджеты внутригородских районов.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1E1EFA"/>
                </a:solidFill>
              </a:rPr>
              <a:t> </a:t>
            </a:r>
            <a:r>
              <a:rPr lang="ru-RU" sz="1800" b="1" dirty="0" smtClean="0">
                <a:solidFill>
                  <a:srgbClr val="1E1EFA"/>
                </a:solidFill>
              </a:rPr>
              <a:t>Местные бюджеты </a:t>
            </a:r>
            <a:r>
              <a:rPr lang="ru-RU" sz="1800" dirty="0" smtClean="0">
                <a:solidFill>
                  <a:srgbClr val="1E1EFA"/>
                </a:solidFill>
              </a:rPr>
              <a:t>– являются формой образования и расходования денежных средств, предназначенных для обеспечения задач и функций, отнесенных к предметам ведения местного самоуправления.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rgbClr val="1E1EFA"/>
                </a:solidFill>
              </a:rPr>
              <a:t>Местное самоуправление</a:t>
            </a:r>
            <a:r>
              <a:rPr lang="ru-RU" sz="1800" dirty="0" smtClean="0">
                <a:solidFill>
                  <a:srgbClr val="1E1EFA"/>
                </a:solidFill>
              </a:rPr>
              <a:t> осуществляется самим населением через свободно избранные им представительные органы. Для выполнения функций, возложенных на местные представительные и исполнительные органы, они наделяются определенными имущественными и финансово - бюджетными правами. </a:t>
            </a:r>
          </a:p>
          <a:p>
            <a:pPr algn="just">
              <a:lnSpc>
                <a:spcPct val="80000"/>
              </a:lnSpc>
              <a:defRPr/>
            </a:pPr>
            <a:endParaRPr lang="ru-RU" sz="1800" dirty="0" smtClean="0">
              <a:solidFill>
                <a:srgbClr val="0066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42" y="214290"/>
            <a:ext cx="7067550" cy="993775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0F13B1"/>
                </a:solidFill>
              </a:rPr>
              <a:t>Основные понятия бюджетного процесса.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57298"/>
            <a:ext cx="8229600" cy="478155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Бюджетный процесс –</a:t>
            </a:r>
            <a:r>
              <a:rPr lang="ru-RU" sz="1600" dirty="0" smtClean="0">
                <a:solidFill>
                  <a:srgbClr val="1E1EFA"/>
                </a:solidFill>
              </a:rPr>
              <a:t> деятельность по составлению проекта бюджета, его рассмотрению, утверждению, исполнению, составлению отчета об исполнении и его утверждению.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Бюджетные ассигнования</a:t>
            </a:r>
            <a:r>
              <a:rPr lang="ru-RU" sz="1600" dirty="0" smtClean="0">
                <a:solidFill>
                  <a:srgbClr val="1E1EFA"/>
                </a:solidFill>
              </a:rPr>
              <a:t> – это денежные средства, предоставляемые законом (решением) о бюджете, направленные на различные виды расходов.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Бюджетные обязательства</a:t>
            </a:r>
            <a:r>
              <a:rPr lang="ru-RU" sz="1600" dirty="0" smtClean="0">
                <a:solidFill>
                  <a:srgbClr val="1E1EFA"/>
                </a:solidFill>
              </a:rPr>
              <a:t> – </a:t>
            </a:r>
            <a:r>
              <a:rPr lang="ru-RU" sz="1600" dirty="0" err="1" smtClean="0">
                <a:solidFill>
                  <a:srgbClr val="1E1EFA"/>
                </a:solidFill>
              </a:rPr>
              <a:t>обязательства</a:t>
            </a:r>
            <a:r>
              <a:rPr lang="ru-RU" sz="1600" dirty="0" smtClean="0">
                <a:solidFill>
                  <a:srgbClr val="1E1EFA"/>
                </a:solidFill>
              </a:rPr>
              <a:t>, предусмотренные законом (решением) о бюджете, подлежащие исполнению в соответствующем финансовом году.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Бюджетная классификация</a:t>
            </a:r>
            <a:r>
              <a:rPr lang="ru-RU" sz="1600" dirty="0" smtClean="0">
                <a:solidFill>
                  <a:srgbClr val="1E1EFA"/>
                </a:solidFill>
              </a:rPr>
              <a:t> - группировка доходов, расходов и источников финансирования дефицитов бюджетов всех уровней бюджетной системы РФ по различным направлениям, применяемая при составлении, исполнении бюджетов и формирования отчетности.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Главный распорядитель бюджетных средств (ГРБС</a:t>
            </a:r>
            <a:r>
              <a:rPr lang="ru-RU" sz="1600" dirty="0" smtClean="0">
                <a:solidFill>
                  <a:srgbClr val="1E1EFA"/>
                </a:solidFill>
              </a:rPr>
              <a:t>) - орган государственной власти (местного самоуправления), орган местной администрации, или наиболее значимое учреждение науки, образования, культуры и здравоохранения, напрямую получающий (ее) средства из бюджета и наделенный правом распределять их между подведомственными распорядителями и получателями бюджетных средств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1E1EFA"/>
                </a:solidFill>
              </a:rPr>
              <a:t>Дотации </a:t>
            </a:r>
            <a:r>
              <a:rPr lang="ru-RU" sz="1600" dirty="0" smtClean="0">
                <a:solidFill>
                  <a:srgbClr val="1E1EFA"/>
                </a:solidFill>
              </a:rPr>
              <a:t>– денежные средства, предоставляемые на безвозмездной и безвозвратной основе для поддержки региональных и местных бюджетов при недостаточности их собственных доходов без установления направлений и (или) условий их использования </a:t>
            </a:r>
          </a:p>
          <a:p>
            <a:pPr>
              <a:lnSpc>
                <a:spcPct val="80000"/>
              </a:lnSpc>
              <a:defRPr/>
            </a:pPr>
            <a:endParaRPr lang="ru-RU" sz="1600" dirty="0" smtClean="0">
              <a:solidFill>
                <a:srgbClr val="0066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85728"/>
            <a:ext cx="685165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F13B1"/>
                </a:solidFill>
              </a:rPr>
              <a:t>Составление проекта бюджета муниципального образования город Алексин основывается на следующих документах: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142976" y="1571612"/>
            <a:ext cx="7786742" cy="4525963"/>
          </a:xfrm>
        </p:spPr>
        <p:txBody>
          <a:bodyPr/>
          <a:lstStyle/>
          <a:p>
            <a:pPr algn="just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1E1EFA"/>
                </a:solidFill>
              </a:rPr>
              <a:t>положениях послания Президента Российской Федерации Федеральному Собранию Российской Федерации, определяющих бюджетную политику (требования к бюджетной политике) в Российской Федерации.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1E1EFA"/>
                </a:solidFill>
              </a:rPr>
              <a:t> основных направлениях налоговой и бюджетной политики муниципального образования город Алексин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1E1EFA"/>
                </a:solidFill>
              </a:rPr>
              <a:t>  прогнозе социально – экономического развития муниципального образования город Алексин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1E1EFA"/>
                </a:solidFill>
              </a:rPr>
              <a:t> муниципальных программах (проектах муниципальных программ, проектах изменений указанных программ) </a:t>
            </a:r>
          </a:p>
          <a:p>
            <a:pPr>
              <a:lnSpc>
                <a:spcPct val="80000"/>
              </a:lnSpc>
              <a:defRPr/>
            </a:pPr>
            <a:endParaRPr lang="ru-RU" sz="2000" dirty="0" smtClean="0">
              <a:solidFill>
                <a:srgbClr val="006666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sz="1800" dirty="0" smtClean="0"/>
          </a:p>
        </p:txBody>
      </p:sp>
      <p:pic>
        <p:nvPicPr>
          <p:cNvPr id="9220" name="Picture 7" descr="32938557d38895c09f8b323e9c512f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572008"/>
            <a:ext cx="2357454" cy="171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274638"/>
            <a:ext cx="6851650" cy="1138237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0F13B1"/>
                </a:solidFill>
              </a:rPr>
              <a:t>Основные направления налоговой политики. (Часть 1)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357298"/>
            <a:ext cx="8143900" cy="5500702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Основной задачей налоговой политики муниципального образования  является реализация мер, направленных на увеличение налогового потенциала  муниципального образования, повышения собираемости налогов и сборов.  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Решению поставленной задачи будет способствовать: 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1. Сочетание исполнения федерального и регионального законодательства с реализацией экономических интересов муниципального образования.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2. Проведение мониторинга федерального и регионального налогового законодательства с целью приведения в соответствие с ним муниципальных правовых актов.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В случае внесения изменений в налоговое законодательство, касающихся местных видов налогов, своевременное приведение действующих муниципальных правовых актов в соответствие с федеральным и региональным законодательством.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3. Участие в выявлении проблем в сфере налогового законодательства и разработка предложений по совершенствованию налогового законодательства.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4. Повышение качества администрирования доходных источников, собираемости налогов, роли имущественных налогов.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Реализация мероприятий по росту доходов, оптимизации расходов и совершенствованию долговой политики бюджета муниципального образования город Алексин.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В целях получения дополнительных доходов  по земельному налогу, налогу на имущество физических лиц, налогу на доходы физических лиц, продолжение работы по осуществлению контроля: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-погашения задолженности по налогам;</a:t>
            </a:r>
          </a:p>
          <a:p>
            <a:pPr algn="just">
              <a:buNone/>
              <a:defRPr/>
            </a:pPr>
            <a:r>
              <a:rPr lang="ru-RU" sz="1300" b="1" dirty="0" smtClean="0">
                <a:solidFill>
                  <a:srgbClr val="1E1EFA"/>
                </a:solidFill>
              </a:rPr>
              <a:t>-выплаты официальной заработной платы в размере не ниже уровня, установленного Региональным соглашением о минимальной заработной плате в Тульской области;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12136</TotalTime>
  <Words>3143</Words>
  <Application>Microsoft Office PowerPoint</Application>
  <PresentationFormat>Экран (4:3)</PresentationFormat>
  <Paragraphs>537</Paragraphs>
  <Slides>37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9" baseType="lpstr">
      <vt:lpstr>Солнцестояние</vt:lpstr>
      <vt:lpstr>Лист Microsoft Office Excel 97-2003</vt:lpstr>
      <vt:lpstr>Слайд 1</vt:lpstr>
      <vt:lpstr>Контактная информация</vt:lpstr>
      <vt:lpstr>Муниципальное образование город Алексин </vt:lpstr>
      <vt:lpstr>Что такое бюджет?</vt:lpstr>
      <vt:lpstr>Слайд 5</vt:lpstr>
      <vt:lpstr>Что такое местные бюджеты?</vt:lpstr>
      <vt:lpstr>Основные понятия бюджетного процесса.</vt:lpstr>
      <vt:lpstr>Составление проекта бюджета муниципального образования город Алексин основывается на следующих документах:</vt:lpstr>
      <vt:lpstr>Основные направления налоговой политики. (Часть 1)</vt:lpstr>
      <vt:lpstr>Основные направления налоговой политики. (Часть 2)</vt:lpstr>
      <vt:lpstr>Основные направления бюджетной политики муниципального образования город Алексин</vt:lpstr>
      <vt:lpstr>МУНИЦИПАЛЬНОЕ ОБРАЗОВАНИЕ ГОРОД АЛЕКСИН  Основные параметры бюджета муниципального образования город Алексин на 2024, 2025 год и плановый период 2026-2027 годов (млн. руб.)</vt:lpstr>
      <vt:lpstr>Доходы городского округа</vt:lpstr>
      <vt:lpstr>Структура налоговых и неналоговых доходов бюджета муниципального образования город Алексин на 2024 год, 2025 год  и на плановый период  2026 и 2027 годов (млн.руб.)</vt:lpstr>
      <vt:lpstr>МУНИЦИПАЛЬНОЕ ОБРАЗОВАНИЕ ГОРОД АЛЕКСИН  Динамика  поступления налоговых и неналоговых доходов в бюджет муниципального образования город Алексин   (оценка  исполнения в 2024 г., проект на  2025 год и на плановый период 2026 и 2027 годов)                                                                                           (млн. руб.)</vt:lpstr>
      <vt:lpstr>Расходы местного бюджета.</vt:lpstr>
      <vt:lpstr>Структура расходов бюджета муниципального образования город Алексин на  2024, 2025год  и плановый период 2026 и 2027 годов (млн.руб.)</vt:lpstr>
      <vt:lpstr>Структура расходов бюджета муниципального образования город Алексин на 2025 год </vt:lpstr>
      <vt:lpstr>Условно- утвержденные расходы</vt:lpstr>
      <vt:lpstr>Слайд 20</vt:lpstr>
      <vt:lpstr>МУНИЦИПАЛЬНОЕ ОБРАЗОВАНИЕ ГОРОД АЛЕКСИН Расходы бюджета муниципального образования город Алексин на 2024 год, 2025 год и на плановый период 2026- 2027 годов в разрезе программных мероприятий и непрограммных расходов</vt:lpstr>
      <vt:lpstr>Слайд 22</vt:lpstr>
      <vt:lpstr>              МУНИЦИПАЛЬНОЕ ОБРАЗОВАНИЕ ГОРОД АЛЕКСИН  Участие в реализации национальных (региональных)  проектов в 2025-2027 годах </vt:lpstr>
      <vt:lpstr>Что такое Дорожный фонд?</vt:lpstr>
      <vt:lpstr>Слайд 25</vt:lpstr>
      <vt:lpstr>Перечень публичных нормативных обязательств, подлежащих исполнению за счет средств бюджета муниципального образования город Алексин  на 2025-2027 годы</vt:lpstr>
      <vt:lpstr>Слайд 27</vt:lpstr>
      <vt:lpstr>Структура расходов на отрасль образование на 2025 год </vt:lpstr>
      <vt:lpstr>Расходы бюджета муниципального образования город Алексин по разделу «Культура, кинематография»  в 2025 году  222,0 млн. руб. - это выше уровня 2024 года на 15,8%</vt:lpstr>
      <vt:lpstr>Расходы бюджета муниципального образования город Алексин по разделу «Социальная политика» в 2025 году</vt:lpstr>
      <vt:lpstr>Расходы бюджета муниципального образования город Алексин по разделу «Физическая культура и спорт»    в 2025 году  63 млн. руб., что выше уровня 2024 года на 18,7%</vt:lpstr>
      <vt:lpstr>Расходы бюджета муниципального образования город Алексин по разделу «Национальная экономика» в 2024-2027годах</vt:lpstr>
      <vt:lpstr>Расходы бюджета муниципального образования город Алексин по разделу «Жилищно-коммунальное хозяйство»  в 2025 году  141,1 млн. руб. </vt:lpstr>
      <vt:lpstr>Расходы бюджета муниципального образования город Алексин по разделу «Общегосударственные расходы», «Национальная оборона», «Национальная безопасность и правоохранительная деятельность» в 2024-2027 годах (млн. руб.)</vt:lpstr>
      <vt:lpstr>Структура и объем муниципального долга муниципального образования город Алексин на 1 января 2024 года и на 1 января 2025 года (млн. руб.) кредиты коммерческих банков (ФАКТ)</vt:lpstr>
      <vt:lpstr>Отношение муниципального долга муниципального образования город Алексин к налоговым и неналоговым доходам бюджета муниципального образования город Алексин  (ПЛАН) (млн. руб.)</vt:lpstr>
      <vt:lpstr>Размер дефицит бюджета муниципального образования город Алексин на 2024 год, 2025 год и плановые периоды 2026 и 2027 годов (млн. руб.)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Елена Владимировна Атрошко</cp:lastModifiedBy>
  <cp:revision>1296</cp:revision>
  <dcterms:created xsi:type="dcterms:W3CDTF">2010-05-23T14:28:12Z</dcterms:created>
  <dcterms:modified xsi:type="dcterms:W3CDTF">2024-11-29T12:05:26Z</dcterms:modified>
</cp:coreProperties>
</file>